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1" r:id="rId1"/>
  </p:sldMasterIdLst>
  <p:sldIdLst>
    <p:sldId id="291" r:id="rId2"/>
    <p:sldId id="293" r:id="rId3"/>
    <p:sldId id="301" r:id="rId4"/>
    <p:sldId id="259" r:id="rId5"/>
    <p:sldId id="294" r:id="rId6"/>
    <p:sldId id="300" r:id="rId7"/>
    <p:sldId id="295" r:id="rId8"/>
    <p:sldId id="265" r:id="rId9"/>
    <p:sldId id="272" r:id="rId10"/>
    <p:sldId id="277" r:id="rId11"/>
    <p:sldId id="266" r:id="rId12"/>
    <p:sldId id="302" r:id="rId13"/>
    <p:sldId id="303" r:id="rId14"/>
    <p:sldId id="304" r:id="rId15"/>
    <p:sldId id="273" r:id="rId16"/>
    <p:sldId id="276" r:id="rId17"/>
    <p:sldId id="278" r:id="rId18"/>
    <p:sldId id="279" r:id="rId19"/>
    <p:sldId id="280" r:id="rId20"/>
    <p:sldId id="281" r:id="rId21"/>
    <p:sldId id="282" r:id="rId22"/>
    <p:sldId id="289" r:id="rId23"/>
    <p:sldId id="256" r:id="rId24"/>
    <p:sldId id="299" r:id="rId2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F6D8F"/>
    <a:srgbClr val="0066CC"/>
    <a:srgbClr val="C6CA1E"/>
    <a:srgbClr val="E856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F83F69CF-A61B-46A4-8CBC-474013D4575B}" type="datetimeFigureOut">
              <a:rPr lang="ru-RU" smtClean="0"/>
              <a:t>24.05.2020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679F7D58-BA2D-43B4-B8CB-6606F640086B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52046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F69CF-A61B-46A4-8CBC-474013D4575B}" type="datetimeFigureOut">
              <a:rPr lang="ru-RU" smtClean="0"/>
              <a:t>24.05.2020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F7D58-BA2D-43B4-B8CB-6606F64008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58368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F69CF-A61B-46A4-8CBC-474013D4575B}" type="datetimeFigureOut">
              <a:rPr lang="ru-RU" smtClean="0"/>
              <a:t>24.05.2020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F7D58-BA2D-43B4-B8CB-6606F640086B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38962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F69CF-A61B-46A4-8CBC-474013D4575B}" type="datetimeFigureOut">
              <a:rPr lang="ru-RU" smtClean="0"/>
              <a:t>24.05.2020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F7D58-BA2D-43B4-B8CB-6606F640086B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1091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F69CF-A61B-46A4-8CBC-474013D4575B}" type="datetimeFigureOut">
              <a:rPr lang="ru-RU" smtClean="0"/>
              <a:t>24.05.2020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F7D58-BA2D-43B4-B8CB-6606F64008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63530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F69CF-A61B-46A4-8CBC-474013D4575B}" type="datetimeFigureOut">
              <a:rPr lang="ru-RU" smtClean="0"/>
              <a:t>24.05.2020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F7D58-BA2D-43B4-B8CB-6606F640086B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21941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F69CF-A61B-46A4-8CBC-474013D4575B}" type="datetimeFigureOut">
              <a:rPr lang="ru-RU" smtClean="0"/>
              <a:t>24.05.2020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F7D58-BA2D-43B4-B8CB-6606F640086B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04487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F69CF-A61B-46A4-8CBC-474013D4575B}" type="datetimeFigureOut">
              <a:rPr lang="ru-RU" smtClean="0"/>
              <a:t>24.05.2020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F7D58-BA2D-43B4-B8CB-6606F640086B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58583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F69CF-A61B-46A4-8CBC-474013D4575B}" type="datetimeFigureOut">
              <a:rPr lang="ru-RU" smtClean="0"/>
              <a:t>24.05.2020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F7D58-BA2D-43B4-B8CB-6606F640086B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47619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F69CF-A61B-46A4-8CBC-474013D4575B}" type="datetimeFigureOut">
              <a:rPr lang="ru-RU" smtClean="0"/>
              <a:t>24.05.2020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F7D58-BA2D-43B4-B8CB-6606F64008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31911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F69CF-A61B-46A4-8CBC-474013D4575B}" type="datetimeFigureOut">
              <a:rPr lang="ru-RU" smtClean="0"/>
              <a:t>24.05.2020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F7D58-BA2D-43B4-B8CB-6606F640086B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11452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F69CF-A61B-46A4-8CBC-474013D4575B}" type="datetimeFigureOut">
              <a:rPr lang="ru-RU" smtClean="0"/>
              <a:t>24.05.2020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F7D58-BA2D-43B4-B8CB-6606F64008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98656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F69CF-A61B-46A4-8CBC-474013D4575B}" type="datetimeFigureOut">
              <a:rPr lang="ru-RU" smtClean="0"/>
              <a:t>24.05.2020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F7D58-BA2D-43B4-B8CB-6606F640086B}" type="slidenum">
              <a:rPr lang="ru-RU" smtClean="0"/>
              <a:t>‹#›</a:t>
            </a:fld>
            <a:endParaRPr lang="ru-RU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35186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F69CF-A61B-46A4-8CBC-474013D4575B}" type="datetimeFigureOut">
              <a:rPr lang="ru-RU" smtClean="0"/>
              <a:t>24.05.2020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F7D58-BA2D-43B4-B8CB-6606F640086B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49090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F69CF-A61B-46A4-8CBC-474013D4575B}" type="datetimeFigureOut">
              <a:rPr lang="ru-RU" smtClean="0"/>
              <a:t>24.05.2020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F7D58-BA2D-43B4-B8CB-6606F64008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11847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F69CF-A61B-46A4-8CBC-474013D4575B}" type="datetimeFigureOut">
              <a:rPr lang="ru-RU" smtClean="0"/>
              <a:t>24.05.2020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F7D58-BA2D-43B4-B8CB-6606F640086B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34402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F69CF-A61B-46A4-8CBC-474013D4575B}" type="datetimeFigureOut">
              <a:rPr lang="ru-RU" smtClean="0"/>
              <a:t>24.05.2020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F7D58-BA2D-43B4-B8CB-6606F64008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75393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F83F69CF-A61B-46A4-8CBC-474013D4575B}" type="datetimeFigureOut">
              <a:rPr lang="ru-RU" smtClean="0"/>
              <a:t>24.05.2020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679F7D58-BA2D-43B4-B8CB-6606F64008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990178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  <p:sldLayoutId id="2147483726" r:id="rId15"/>
    <p:sldLayoutId id="2147483727" r:id="rId16"/>
    <p:sldLayoutId id="2147483728" r:id="rId17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402006" y="1705969"/>
            <a:ext cx="7397087" cy="1787857"/>
          </a:xfrm>
        </p:spPr>
        <p:txBody>
          <a:bodyPr/>
          <a:lstStyle/>
          <a:p>
            <a:r>
              <a:rPr lang="ru-RU" sz="32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Презентация к уроку </a:t>
            </a:r>
            <a:br>
              <a:rPr lang="ru-RU" sz="32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32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 учебному предмету «История» </a:t>
            </a:r>
            <a:br>
              <a:rPr lang="ru-RU" sz="32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32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 6-ом классе на тему </a:t>
            </a:r>
            <a:br>
              <a:rPr lang="ru-RU" sz="32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32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«</a:t>
            </a:r>
            <a:r>
              <a:rPr lang="ru-RU" sz="3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Русь в </a:t>
            </a: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IX</a:t>
            </a:r>
            <a:r>
              <a:rPr lang="ru-RU" sz="3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-первой половине </a:t>
            </a: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XII</a:t>
            </a:r>
            <a:r>
              <a:rPr lang="ru-RU" sz="3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в.</a:t>
            </a:r>
            <a:r>
              <a:rPr lang="ru-RU" sz="32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»</a:t>
            </a:r>
            <a:endParaRPr lang="ru-RU" sz="32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52131" y="3657596"/>
            <a:ext cx="7124132" cy="1733269"/>
          </a:xfrm>
        </p:spPr>
        <p:txBody>
          <a:bodyPr>
            <a:noAutofit/>
          </a:bodyPr>
          <a:lstStyle/>
          <a:p>
            <a:r>
              <a:rPr lang="ru-RU" sz="2400" dirty="0" smtClean="0">
                <a:solidFill>
                  <a:schemeClr val="bg2"/>
                </a:solidFill>
                <a:latin typeface="Monotype Corsiva" panose="03010101010201010101" pitchFamily="66" charset="0"/>
              </a:rPr>
              <a:t>Автор: Жданова Оксана Владимировна,</a:t>
            </a:r>
          </a:p>
          <a:p>
            <a:r>
              <a:rPr lang="ru-RU" sz="2400" dirty="0" smtClean="0">
                <a:solidFill>
                  <a:schemeClr val="bg2"/>
                </a:solidFill>
                <a:latin typeface="Monotype Corsiva" panose="03010101010201010101" pitchFamily="66" charset="0"/>
              </a:rPr>
              <a:t>учитель истории и обществознания, </a:t>
            </a:r>
          </a:p>
          <a:p>
            <a:r>
              <a:rPr lang="ru-RU" sz="2400" dirty="0" smtClean="0">
                <a:solidFill>
                  <a:schemeClr val="bg2"/>
                </a:solidFill>
                <a:latin typeface="Monotype Corsiva" panose="03010101010201010101" pitchFamily="66" charset="0"/>
              </a:rPr>
              <a:t>«МОУ «СОШ №4» </a:t>
            </a:r>
            <a:r>
              <a:rPr lang="ru-RU" sz="2400" dirty="0" err="1" smtClean="0">
                <a:solidFill>
                  <a:schemeClr val="bg2"/>
                </a:solidFill>
                <a:latin typeface="Monotype Corsiva" panose="03010101010201010101" pitchFamily="66" charset="0"/>
              </a:rPr>
              <a:t>г.о</a:t>
            </a:r>
            <a:r>
              <a:rPr lang="ru-RU" sz="2400" dirty="0" smtClean="0">
                <a:solidFill>
                  <a:schemeClr val="bg2"/>
                </a:solidFill>
                <a:latin typeface="Monotype Corsiva" panose="03010101010201010101" pitchFamily="66" charset="0"/>
              </a:rPr>
              <a:t>. Стрежевой Томской области</a:t>
            </a:r>
            <a:endParaRPr lang="ru-RU" sz="2400" dirty="0">
              <a:solidFill>
                <a:schemeClr val="bg2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86107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«Под кистью художника»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38563" y="2557463"/>
            <a:ext cx="5914874" cy="331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4508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344" y="1009934"/>
            <a:ext cx="10883662" cy="635652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Какое историческое событие легло в основу данной картины?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014" y="2429302"/>
            <a:ext cx="5377432" cy="3794078"/>
          </a:xfrm>
        </p:spPr>
      </p:pic>
      <p:sp>
        <p:nvSpPr>
          <p:cNvPr id="3" name="Прямоугольник 2"/>
          <p:cNvSpPr/>
          <p:nvPr/>
        </p:nvSpPr>
        <p:spPr>
          <a:xfrm>
            <a:off x="6741994" y="5098415"/>
            <a:ext cx="480401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2"/>
                </a:solidFill>
              </a:rPr>
              <a:t>862 г. </a:t>
            </a:r>
          </a:p>
          <a:p>
            <a:pPr algn="ctr"/>
            <a:r>
              <a:rPr lang="ru-RU" sz="2800" b="1" dirty="0">
                <a:solidFill>
                  <a:schemeClr val="bg2"/>
                </a:solidFill>
              </a:rPr>
              <a:t>П</a:t>
            </a:r>
            <a:r>
              <a:rPr lang="ru-RU" sz="2800" b="1" dirty="0" smtClean="0">
                <a:solidFill>
                  <a:schemeClr val="bg2"/>
                </a:solidFill>
              </a:rPr>
              <a:t>ризвание варягов на Русь</a:t>
            </a:r>
            <a:endParaRPr lang="ru-RU" sz="2800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40206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344" y="1009934"/>
            <a:ext cx="10883662" cy="635652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Какое историческое событие легло в основу данной картины?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578220" y="4804012"/>
            <a:ext cx="496778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2"/>
                </a:solidFill>
              </a:rPr>
              <a:t>988 г. </a:t>
            </a:r>
          </a:p>
          <a:p>
            <a:pPr algn="ctr"/>
            <a:r>
              <a:rPr lang="ru-RU" sz="2800" b="1" dirty="0" smtClean="0">
                <a:solidFill>
                  <a:schemeClr val="bg2"/>
                </a:solidFill>
              </a:rPr>
              <a:t>Крещение князя Владимира </a:t>
            </a:r>
          </a:p>
          <a:p>
            <a:pPr algn="ctr"/>
            <a:r>
              <a:rPr lang="ru-RU" sz="2800" b="1" dirty="0" smtClean="0">
                <a:solidFill>
                  <a:schemeClr val="bg2"/>
                </a:solidFill>
              </a:rPr>
              <a:t>в Херсонесе</a:t>
            </a:r>
            <a:endParaRPr lang="ru-RU" sz="2800" b="1" dirty="0">
              <a:solidFill>
                <a:schemeClr val="bg2"/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86196" y="2448281"/>
            <a:ext cx="5192023" cy="3799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0002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344" y="1009934"/>
            <a:ext cx="10883662" cy="635652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Какое историческое событие легло в основу данной картины?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901423" y="4804012"/>
            <a:ext cx="464458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2"/>
                </a:solidFill>
              </a:rPr>
              <a:t>946 г. </a:t>
            </a:r>
          </a:p>
          <a:p>
            <a:pPr algn="ctr"/>
            <a:r>
              <a:rPr lang="ru-RU" sz="2800" b="1" dirty="0">
                <a:solidFill>
                  <a:schemeClr val="bg2"/>
                </a:solidFill>
              </a:rPr>
              <a:t>М</a:t>
            </a:r>
            <a:r>
              <a:rPr lang="ru-RU" sz="2800" b="1" dirty="0" smtClean="0">
                <a:solidFill>
                  <a:schemeClr val="bg2"/>
                </a:solidFill>
              </a:rPr>
              <a:t>есть княгини Ольги древлянам</a:t>
            </a:r>
          </a:p>
        </p:txBody>
      </p:sp>
      <p:pic>
        <p:nvPicPr>
          <p:cNvPr id="12" name="Объект 1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97340" y="2394078"/>
            <a:ext cx="5393637" cy="3802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5455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344" y="1009934"/>
            <a:ext cx="10883662" cy="635652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Какое историческое событие легло в основу данной картины?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901423" y="4804012"/>
            <a:ext cx="464458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2"/>
                </a:solidFill>
              </a:rPr>
              <a:t>1097 г. </a:t>
            </a:r>
          </a:p>
          <a:p>
            <a:pPr algn="ctr"/>
            <a:r>
              <a:rPr lang="ru-RU" sz="2800" b="1" dirty="0" smtClean="0">
                <a:solidFill>
                  <a:schemeClr val="bg2"/>
                </a:solidFill>
              </a:rPr>
              <a:t>Съезд князей в </a:t>
            </a:r>
            <a:r>
              <a:rPr lang="ru-RU" sz="2800" b="1" dirty="0" err="1" smtClean="0">
                <a:solidFill>
                  <a:schemeClr val="bg2"/>
                </a:solidFill>
              </a:rPr>
              <a:t>Любече</a:t>
            </a:r>
            <a:endParaRPr lang="ru-RU" sz="2800" b="1" dirty="0" smtClean="0">
              <a:solidFill>
                <a:schemeClr val="bg2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76478" y="2448281"/>
            <a:ext cx="5010329" cy="3740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0330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6537" y="968990"/>
            <a:ext cx="9717205" cy="961409"/>
          </a:xfrm>
        </p:spPr>
        <p:txBody>
          <a:bodyPr/>
          <a:lstStyle/>
          <a:p>
            <a:r>
              <a:rPr lang="ru-RU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Тест-конкурс</a:t>
            </a:r>
            <a:endParaRPr lang="ru-RU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24953" y="2557463"/>
            <a:ext cx="2942093" cy="331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7805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4629" y="928047"/>
            <a:ext cx="10841377" cy="1179773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Князь Олег объединил Новгород и Киев в </a:t>
            </a:r>
            <a:endParaRPr lang="ru-RU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33014" y="2674961"/>
            <a:ext cx="7840987" cy="33664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1) 862 г.</a:t>
            </a:r>
          </a:p>
          <a:p>
            <a:pPr marL="0" indent="0">
              <a:buNone/>
            </a:pPr>
            <a:r>
              <a:rPr lang="ru-RU" sz="3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2) 879 г.</a:t>
            </a:r>
          </a:p>
          <a:p>
            <a:pPr marL="0" indent="0">
              <a:buNone/>
            </a:pPr>
            <a:r>
              <a:rPr lang="ru-RU" sz="3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3) 882  г.</a:t>
            </a:r>
          </a:p>
          <a:p>
            <a:pPr marL="0" indent="0">
              <a:buNone/>
            </a:pPr>
            <a:r>
              <a:rPr lang="ru-RU" sz="36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4) </a:t>
            </a:r>
            <a:r>
              <a:rPr lang="ru-RU" sz="3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912 г.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5489" y="2492232"/>
            <a:ext cx="3214149" cy="3690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6004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6979" y="982132"/>
            <a:ext cx="10536072" cy="1303867"/>
          </a:xfrm>
        </p:spPr>
        <p:txBody>
          <a:bodyPr>
            <a:no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Князь Ярослав Мудрый наголову разбил подошедших </a:t>
            </a:r>
            <a:r>
              <a:rPr lang="ru-RU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 </a:t>
            </a:r>
            <a:r>
              <a:rPr lang="ru-RU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Киеву печенегов</a:t>
            </a:r>
            <a:endParaRPr lang="ru-RU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3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1) 1019 г.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3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2) 1036 г.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3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3) 1054 г.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3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4) 1111 г.</a:t>
            </a:r>
            <a:endParaRPr lang="ru-RU" sz="36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3887" y="2662299"/>
            <a:ext cx="5422710" cy="2838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7682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4842" y="1323832"/>
            <a:ext cx="10931857" cy="1105469"/>
          </a:xfrm>
        </p:spPr>
        <p:txBody>
          <a:bodyPr>
            <a:normAutofit fontScale="9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Походы Олега на Царьград </a:t>
            </a: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Константинополь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состоялись в </a:t>
            </a:r>
            <a:r>
              <a:rPr lang="ru-RU" sz="32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32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3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1) 907, 911 гг.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3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2) 911, 914 гг.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3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3) 941,944 гг.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3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4) 968, 971 гг.</a:t>
            </a:r>
          </a:p>
          <a:p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4677" t="16120" r="16667" b="17015"/>
          <a:stretch/>
        </p:blipFill>
        <p:spPr>
          <a:xfrm>
            <a:off x="6352816" y="2684563"/>
            <a:ext cx="4543781" cy="3318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5967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8865" y="1473958"/>
            <a:ext cx="10426889" cy="812041"/>
          </a:xfrm>
        </p:spPr>
        <p:txBody>
          <a:bodyPr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Киевский князь, основатель городов Ярославля и Юрьев</a:t>
            </a:r>
            <a:r>
              <a:rPr lang="ru-RU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ru-RU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ru-RU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90935" y="2515989"/>
            <a:ext cx="9601196" cy="3318936"/>
          </a:xfrm>
        </p:spPr>
        <p:txBody>
          <a:bodyPr/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3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1) Владимир </a:t>
            </a:r>
            <a:r>
              <a:rPr lang="en-US" sz="3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ru-RU" sz="3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3600" dirty="0" err="1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Святославич</a:t>
            </a:r>
            <a:endParaRPr lang="ru-RU" sz="3600" dirty="0" smtClean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36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2) Ярослав Мудрый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36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ru-RU" sz="3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 Святополк </a:t>
            </a:r>
            <a:r>
              <a:rPr lang="ru-RU" sz="360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Изяславич</a:t>
            </a:r>
            <a:r>
              <a:rPr lang="ru-RU" sz="3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3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4) Владимир Мономах</a:t>
            </a:r>
          </a:p>
          <a:p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47366" t="1989" r="911" b="3085"/>
          <a:stretch/>
        </p:blipFill>
        <p:spPr>
          <a:xfrm>
            <a:off x="8333203" y="2830395"/>
            <a:ext cx="2475824" cy="3403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4499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400" dirty="0" smtClean="0">
                <a:solidFill>
                  <a:schemeClr val="bg1"/>
                </a:solidFill>
              </a:rPr>
              <a:t/>
            </a:r>
            <a:br>
              <a:rPr lang="ru-RU" sz="4400" dirty="0" smtClean="0">
                <a:solidFill>
                  <a:schemeClr val="bg1"/>
                </a:solidFill>
              </a:rPr>
            </a:br>
            <a:r>
              <a:rPr lang="ru-RU" sz="4400" b="1" dirty="0" smtClean="0">
                <a:solidFill>
                  <a:schemeClr val="bg1"/>
                </a:solidFill>
              </a:rPr>
              <a:t>Мы </a:t>
            </a:r>
            <a:r>
              <a:rPr lang="ru-RU" sz="4400" b="1" dirty="0">
                <a:solidFill>
                  <a:schemeClr val="bg1"/>
                </a:solidFill>
              </a:rPr>
              <a:t>знаем столько, </a:t>
            </a:r>
            <a:br>
              <a:rPr lang="ru-RU" sz="4400" b="1" dirty="0">
                <a:solidFill>
                  <a:schemeClr val="bg1"/>
                </a:solidFill>
              </a:rPr>
            </a:br>
            <a:r>
              <a:rPr lang="ru-RU" sz="4400" b="1" dirty="0">
                <a:solidFill>
                  <a:schemeClr val="bg1"/>
                </a:solidFill>
              </a:rPr>
              <a:t>сколько удерживаем в памяти</a:t>
            </a:r>
            <a:r>
              <a:rPr lang="ru-RU" sz="4400" b="1" dirty="0" smtClean="0">
                <a:solidFill>
                  <a:schemeClr val="bg1"/>
                </a:solidFill>
              </a:rPr>
              <a:t>.</a:t>
            </a:r>
            <a:r>
              <a:rPr lang="ru-RU" sz="4400" b="1" dirty="0">
                <a:solidFill>
                  <a:schemeClr val="bg1"/>
                </a:solidFill>
              </a:rPr>
              <a:t/>
            </a:r>
            <a:br>
              <a:rPr lang="ru-RU" sz="4400" b="1" dirty="0">
                <a:solidFill>
                  <a:schemeClr val="bg1"/>
                </a:solidFill>
              </a:rPr>
            </a:br>
            <a:endParaRPr lang="ru-RU" sz="4400" b="1" dirty="0">
              <a:solidFill>
                <a:schemeClr val="bg1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r">
              <a:buClr>
                <a:srgbClr val="1CADE4"/>
              </a:buClr>
            </a:pPr>
            <a:r>
              <a:rPr lang="ru-RU" sz="3600" i="1" dirty="0">
                <a:solidFill>
                  <a:schemeClr val="bg2"/>
                </a:solidFill>
                <a:latin typeface="Monotype Corsiva" panose="03010101010201010101" pitchFamily="66" charset="0"/>
              </a:rPr>
              <a:t>Ф. Бэкон, английский мыслитель</a:t>
            </a:r>
          </a:p>
          <a:p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0793" y="4343400"/>
            <a:ext cx="2431649" cy="1740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2436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0501" y="1269242"/>
            <a:ext cx="10760121" cy="866631"/>
          </a:xfrm>
        </p:spPr>
        <p:txBody>
          <a:bodyPr>
            <a:normAutofit fontScale="9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Киевский князь заложил в Киеве так называемую Десятинную церковь</a:t>
            </a:r>
            <a:r>
              <a:rPr lang="ru-RU" sz="32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32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78424" y="2620369"/>
            <a:ext cx="7895578" cy="3420993"/>
          </a:xfrm>
        </p:spPr>
        <p:txBody>
          <a:bodyPr/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3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1) Владимир I </a:t>
            </a:r>
            <a:r>
              <a:rPr lang="ru-RU" sz="360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Святославич</a:t>
            </a:r>
            <a:endParaRPr lang="ru-RU" sz="36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3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2) Ярослав Мудрый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3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3) Святополк </a:t>
            </a:r>
            <a:r>
              <a:rPr lang="ru-RU" sz="360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Изяславич</a:t>
            </a:r>
            <a:r>
              <a:rPr lang="ru-RU" sz="3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3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4) Владимир Мономах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5971" t="25255" r="14161" b="9979"/>
          <a:stretch/>
        </p:blipFill>
        <p:spPr>
          <a:xfrm>
            <a:off x="7888406" y="3883224"/>
            <a:ext cx="3304822" cy="2294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5690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Киевский князь, автор «Поучения»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05718" y="2442949"/>
            <a:ext cx="7868283" cy="3598414"/>
          </a:xfrm>
        </p:spPr>
        <p:txBody>
          <a:bodyPr/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36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1) Святослав</a:t>
            </a:r>
            <a:endParaRPr lang="ru-RU" sz="36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36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2) </a:t>
            </a:r>
            <a:r>
              <a:rPr lang="ru-RU" sz="36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Владимир 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ru-RU" sz="36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Святославич</a:t>
            </a:r>
            <a:endParaRPr lang="ru-RU" sz="36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36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3) </a:t>
            </a:r>
            <a:r>
              <a:rPr lang="ru-RU" sz="36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Ярослав Мудрый</a:t>
            </a:r>
            <a:endParaRPr lang="ru-RU" sz="36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36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4) </a:t>
            </a:r>
            <a:r>
              <a:rPr lang="ru-RU" sz="36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Владимир Мономах</a:t>
            </a:r>
            <a:endParaRPr lang="ru-RU" sz="36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6795" t="2418" r="885" b="1900"/>
          <a:stretch/>
        </p:blipFill>
        <p:spPr>
          <a:xfrm>
            <a:off x="8752997" y="3086623"/>
            <a:ext cx="2370276" cy="3111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212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364" b="17224"/>
          <a:stretch/>
        </p:blipFill>
        <p:spPr>
          <a:xfrm>
            <a:off x="1441608" y="2067484"/>
            <a:ext cx="9121761" cy="377668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1119117"/>
            <a:ext cx="10213579" cy="900752"/>
          </a:xfrm>
        </p:spPr>
        <p:txBody>
          <a:bodyPr>
            <a:no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Русь в </a:t>
            </a:r>
            <a:r>
              <a:rPr lang="en-US" b="1" dirty="0" smtClean="0">
                <a:solidFill>
                  <a:schemeClr val="bg1"/>
                </a:solidFill>
                <a:effectLst/>
                <a:latin typeface="Baskerville Old Face" panose="020206020805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IX</a:t>
            </a:r>
            <a:r>
              <a:rPr lang="ru-RU" b="1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-первой половине </a:t>
            </a:r>
            <a:r>
              <a:rPr lang="en-US" b="1" dirty="0" smtClean="0">
                <a:solidFill>
                  <a:schemeClr val="bg1"/>
                </a:solidFill>
                <a:effectLst/>
                <a:latin typeface="Baskerville Old Face" panose="020206020805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XII</a:t>
            </a:r>
            <a:r>
              <a:rPr lang="ru-RU" b="1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в.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91570" y="2067484"/>
            <a:ext cx="10590663" cy="1888342"/>
          </a:xfrm>
        </p:spPr>
        <p:txBody>
          <a:bodyPr>
            <a:normAutofit/>
          </a:bodyPr>
          <a:lstStyle/>
          <a:p>
            <a:pPr algn="ctr"/>
            <a:r>
              <a:rPr lang="ru-RU" sz="4400" dirty="0" smtClean="0">
                <a:solidFill>
                  <a:schemeClr val="bg2"/>
                </a:solidFill>
                <a:latin typeface="+mj-lt"/>
              </a:rPr>
              <a:t>Расцвет Древнерусского государства</a:t>
            </a:r>
            <a:endParaRPr lang="ru-RU" sz="4400" dirty="0">
              <a:solidFill>
                <a:schemeClr val="bg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197939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6412" y="614149"/>
            <a:ext cx="9744500" cy="1641055"/>
          </a:xfrm>
        </p:spPr>
        <p:txBody>
          <a:bodyPr>
            <a:no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Оцените свою работу на уроке фразеологическим оборотом</a:t>
            </a:r>
            <a:endParaRPr lang="ru-RU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Овальная выноска 3"/>
          <p:cNvSpPr/>
          <p:nvPr/>
        </p:nvSpPr>
        <p:spPr>
          <a:xfrm>
            <a:off x="1542197" y="2480099"/>
            <a:ext cx="3493828" cy="1218443"/>
          </a:xfrm>
          <a:prstGeom prst="wedgeEllipseCallout">
            <a:avLst>
              <a:gd name="adj1" fmla="val 30920"/>
              <a:gd name="adj2" fmla="val 65837"/>
            </a:avLst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chemeClr val="tx1"/>
                </a:solidFill>
              </a:rPr>
              <a:t>НЕ ПОКЛАДАЯ РУК</a:t>
            </a:r>
            <a:endParaRPr lang="ru-RU" sz="2400" b="1" i="1" dirty="0">
              <a:solidFill>
                <a:schemeClr val="tx1"/>
              </a:solidFill>
            </a:endParaRPr>
          </a:p>
        </p:txBody>
      </p:sp>
      <p:sp>
        <p:nvSpPr>
          <p:cNvPr id="6" name="Овальная выноска 5"/>
          <p:cNvSpPr/>
          <p:nvPr/>
        </p:nvSpPr>
        <p:spPr>
          <a:xfrm>
            <a:off x="5117908" y="2535084"/>
            <a:ext cx="3558485" cy="945097"/>
          </a:xfrm>
          <a:prstGeom prst="wedgeEllipseCallout">
            <a:avLst>
              <a:gd name="adj1" fmla="val 26041"/>
              <a:gd name="adj2" fmla="val 70582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chemeClr val="tx1"/>
                </a:solidFill>
              </a:rPr>
              <a:t>РУКА ОБ РУКУ</a:t>
            </a:r>
            <a:endParaRPr lang="ru-RU" sz="2400" b="1" i="1" dirty="0">
              <a:solidFill>
                <a:schemeClr val="tx1"/>
              </a:solidFill>
            </a:endParaRPr>
          </a:p>
        </p:txBody>
      </p:sp>
      <p:sp>
        <p:nvSpPr>
          <p:cNvPr id="8" name="Овальная выноска 7"/>
          <p:cNvSpPr/>
          <p:nvPr/>
        </p:nvSpPr>
        <p:spPr>
          <a:xfrm>
            <a:off x="4503761" y="3698542"/>
            <a:ext cx="3618891" cy="1119117"/>
          </a:xfrm>
          <a:prstGeom prst="wedgeEllipseCallout">
            <a:avLst>
              <a:gd name="adj1" fmla="val 55380"/>
              <a:gd name="adj2" fmla="val 37402"/>
            </a:avLst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chemeClr val="tx1"/>
                </a:solidFill>
              </a:rPr>
              <a:t>НИ ШАТКО НИ ВАЛКО</a:t>
            </a:r>
            <a:endParaRPr lang="ru-RU" sz="2400" b="1" i="1" dirty="0">
              <a:solidFill>
                <a:schemeClr val="tx1"/>
              </a:solidFill>
            </a:endParaRPr>
          </a:p>
        </p:txBody>
      </p:sp>
      <p:sp>
        <p:nvSpPr>
          <p:cNvPr id="9" name="Овальная выноска 8"/>
          <p:cNvSpPr/>
          <p:nvPr/>
        </p:nvSpPr>
        <p:spPr>
          <a:xfrm>
            <a:off x="5500048" y="4954137"/>
            <a:ext cx="2962015" cy="1225288"/>
          </a:xfrm>
          <a:prstGeom prst="wedgeEllipseCallout">
            <a:avLst>
              <a:gd name="adj1" fmla="val 59746"/>
              <a:gd name="adj2" fmla="val -32423"/>
            </a:avLst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chemeClr val="tx1"/>
                </a:solidFill>
              </a:rPr>
              <a:t>ЧЕРЕЗ ПЕНЬ КОЛОДУ</a:t>
            </a:r>
            <a:endParaRPr lang="ru-RU" sz="2400" b="1" i="1" dirty="0">
              <a:solidFill>
                <a:schemeClr val="tx1"/>
              </a:solidFill>
            </a:endParaRPr>
          </a:p>
        </p:txBody>
      </p:sp>
      <p:sp>
        <p:nvSpPr>
          <p:cNvPr id="10" name="Овальная выноска 9"/>
          <p:cNvSpPr/>
          <p:nvPr/>
        </p:nvSpPr>
        <p:spPr>
          <a:xfrm>
            <a:off x="1028507" y="4567756"/>
            <a:ext cx="3072983" cy="1289154"/>
          </a:xfrm>
          <a:prstGeom prst="wedgeEllipseCallout">
            <a:avLst>
              <a:gd name="adj1" fmla="val 56298"/>
              <a:gd name="adj2" fmla="val -39062"/>
            </a:avLst>
          </a:prstGeom>
          <a:solidFill>
            <a:srgbClr val="E8568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chemeClr val="tx1"/>
                </a:solidFill>
              </a:rPr>
              <a:t>ЗАСУЧИВ РУКОВА</a:t>
            </a:r>
            <a:endParaRPr lang="ru-RU" sz="2400" b="1" i="1" dirty="0">
              <a:solidFill>
                <a:schemeClr val="tx1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2"/>
          <a:srcRect l="24089" r="23453" b="4128"/>
          <a:stretch/>
        </p:blipFill>
        <p:spPr>
          <a:xfrm>
            <a:off x="9481719" y="3860568"/>
            <a:ext cx="1903244" cy="2318858"/>
          </a:xfrm>
          <a:prstGeom prst="rect">
            <a:avLst/>
          </a:prstGeom>
        </p:spPr>
      </p:pic>
      <p:sp>
        <p:nvSpPr>
          <p:cNvPr id="7" name="Овальная выноска 6"/>
          <p:cNvSpPr/>
          <p:nvPr/>
        </p:nvSpPr>
        <p:spPr>
          <a:xfrm>
            <a:off x="8729272" y="2480099"/>
            <a:ext cx="2655691" cy="981026"/>
          </a:xfrm>
          <a:prstGeom prst="wedgeEllipseCallout">
            <a:avLst>
              <a:gd name="adj1" fmla="val -17427"/>
              <a:gd name="adj2" fmla="val 76237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chemeClr val="tx1"/>
                </a:solidFill>
              </a:rPr>
              <a:t>В ПОТЕ ЛИЦА</a:t>
            </a:r>
            <a:endParaRPr lang="ru-RU" sz="2400" b="1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7841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0752" y="982132"/>
            <a:ext cx="10590663" cy="2370668"/>
          </a:xfrm>
        </p:spPr>
        <p:txBody>
          <a:bodyPr/>
          <a:lstStyle/>
          <a:p>
            <a:r>
              <a:rPr lang="ru-RU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Что знаете полезного, того не забывайте, </a:t>
            </a:r>
            <a:br>
              <a:rPr lang="ru-RU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а чего не умеете тому учитесь.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9407170" cy="584200"/>
          </a:xfrm>
        </p:spPr>
        <p:txBody>
          <a:bodyPr>
            <a:normAutofit/>
          </a:bodyPr>
          <a:lstStyle/>
          <a:p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1674812" y="4205408"/>
            <a:ext cx="9609666" cy="2102260"/>
          </a:xfrm>
        </p:spPr>
        <p:txBody>
          <a:bodyPr>
            <a:normAutofit fontScale="47500" lnSpcReduction="20000"/>
          </a:bodyPr>
          <a:lstStyle/>
          <a:p>
            <a:pPr lvl="0" algn="r">
              <a:buClr>
                <a:srgbClr val="1CADE4"/>
              </a:buClr>
            </a:pPr>
            <a:r>
              <a:rPr lang="ru-RU" sz="7600" dirty="0" smtClean="0">
                <a:solidFill>
                  <a:schemeClr val="bg2"/>
                </a:solidFill>
                <a:latin typeface="Monotype Corsiva" panose="03010101010201010101" pitchFamily="66" charset="0"/>
              </a:rPr>
              <a:t>Владимир Мономах, </a:t>
            </a:r>
          </a:p>
          <a:p>
            <a:pPr lvl="0" algn="r">
              <a:buClr>
                <a:srgbClr val="1CADE4"/>
              </a:buClr>
            </a:pPr>
            <a:r>
              <a:rPr lang="ru-RU" sz="7600" dirty="0" smtClean="0">
                <a:solidFill>
                  <a:schemeClr val="bg2"/>
                </a:solidFill>
                <a:latin typeface="Monotype Corsiva" panose="03010101010201010101" pitchFamily="66" charset="0"/>
              </a:rPr>
              <a:t>великий </a:t>
            </a:r>
            <a:r>
              <a:rPr lang="ru-RU" sz="7600" dirty="0">
                <a:solidFill>
                  <a:schemeClr val="bg2"/>
                </a:solidFill>
                <a:latin typeface="Monotype Corsiva" panose="03010101010201010101" pitchFamily="66" charset="0"/>
              </a:rPr>
              <a:t>князь киевский, </a:t>
            </a:r>
          </a:p>
          <a:p>
            <a:pPr lvl="0" algn="r">
              <a:buClr>
                <a:srgbClr val="1CADE4"/>
              </a:buClr>
            </a:pPr>
            <a:r>
              <a:rPr lang="ru-RU" sz="7600" dirty="0" smtClean="0">
                <a:solidFill>
                  <a:schemeClr val="bg2"/>
                </a:solidFill>
                <a:latin typeface="Monotype Corsiva" panose="03010101010201010101" pitchFamily="66" charset="0"/>
              </a:rPr>
              <a:t>государственный </a:t>
            </a:r>
            <a:r>
              <a:rPr lang="ru-RU" sz="7600" dirty="0">
                <a:solidFill>
                  <a:schemeClr val="bg2"/>
                </a:solidFill>
                <a:latin typeface="Monotype Corsiva" panose="03010101010201010101" pitchFamily="66" charset="0"/>
              </a:rPr>
              <a:t>деятель </a:t>
            </a:r>
            <a:r>
              <a:rPr lang="en-US" sz="7600" dirty="0" smtClean="0">
                <a:solidFill>
                  <a:schemeClr val="bg2"/>
                </a:solidFill>
                <a:latin typeface="Monotype Corsiva" panose="03010101010201010101" pitchFamily="66" charset="0"/>
              </a:rPr>
              <a:t>IX</a:t>
            </a:r>
            <a:r>
              <a:rPr lang="ru-RU" sz="7600" dirty="0" smtClean="0">
                <a:solidFill>
                  <a:schemeClr val="bg2"/>
                </a:solidFill>
                <a:latin typeface="Monotype Corsiva" panose="03010101010201010101" pitchFamily="66" charset="0"/>
              </a:rPr>
              <a:t> </a:t>
            </a:r>
            <a:r>
              <a:rPr lang="ru-RU" sz="7600" dirty="0">
                <a:solidFill>
                  <a:schemeClr val="bg2"/>
                </a:solidFill>
                <a:latin typeface="Monotype Corsiva" panose="03010101010201010101" pitchFamily="66" charset="0"/>
              </a:rPr>
              <a:t>в. 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5379" y="3084392"/>
            <a:ext cx="3889612" cy="287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705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bg1"/>
                </a:solidFill>
              </a:rPr>
              <a:t>Цель урока: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>
                <a:solidFill>
                  <a:schemeClr val="bg1"/>
                </a:solidFill>
              </a:rPr>
              <a:t>повторить и закрепить в </a:t>
            </a:r>
            <a:r>
              <a:rPr lang="ru-RU" dirty="0" smtClean="0">
                <a:solidFill>
                  <a:schemeClr val="bg1"/>
                </a:solidFill>
              </a:rPr>
              <a:t>памяти </a:t>
            </a:r>
            <a:r>
              <a:rPr lang="ru-RU" dirty="0">
                <a:solidFill>
                  <a:schemeClr val="bg1"/>
                </a:solidFill>
              </a:rPr>
              <a:t>основные факты, события, имена по истории Руси в IX-первой половине XII в</a:t>
            </a:r>
            <a:r>
              <a:rPr lang="ru-RU" dirty="0" smtClean="0">
                <a:solidFill>
                  <a:schemeClr val="bg1"/>
                </a:solidFill>
              </a:rPr>
              <a:t>.</a:t>
            </a:r>
            <a:endParaRPr lang="ru-RU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ru-RU" sz="4400" b="1" dirty="0" smtClean="0">
                <a:solidFill>
                  <a:schemeClr val="bg1"/>
                </a:solidFill>
                <a:latin typeface="+mj-lt"/>
              </a:rPr>
              <a:t>Девиз </a:t>
            </a:r>
            <a:r>
              <a:rPr lang="ru-RU" sz="4400" b="1" dirty="0">
                <a:solidFill>
                  <a:schemeClr val="bg1"/>
                </a:solidFill>
                <a:latin typeface="+mj-lt"/>
              </a:rPr>
              <a:t>урока: </a:t>
            </a:r>
            <a:endParaRPr lang="ru-RU" sz="4400" b="1" dirty="0" smtClean="0">
              <a:solidFill>
                <a:schemeClr val="bg1"/>
              </a:solidFill>
              <a:latin typeface="+mj-lt"/>
            </a:endParaRPr>
          </a:p>
          <a:p>
            <a:pPr marL="0" indent="0">
              <a:buNone/>
            </a:pPr>
            <a:r>
              <a:rPr lang="ru-RU" dirty="0">
                <a:solidFill>
                  <a:schemeClr val="bg1"/>
                </a:solidFill>
              </a:rPr>
              <a:t>в</a:t>
            </a:r>
            <a:r>
              <a:rPr lang="ru-RU" dirty="0" smtClean="0">
                <a:solidFill>
                  <a:schemeClr val="bg1"/>
                </a:solidFill>
              </a:rPr>
              <a:t>се </a:t>
            </a:r>
            <a:r>
              <a:rPr lang="ru-RU" dirty="0">
                <a:solidFill>
                  <a:schemeClr val="bg1"/>
                </a:solidFill>
              </a:rPr>
              <a:t>что знаем – обобщим, на уроке не молчим, руки чаще поднимаем, на вопросы </a:t>
            </a:r>
            <a:r>
              <a:rPr lang="ru-RU" dirty="0" smtClean="0">
                <a:solidFill>
                  <a:schemeClr val="bg1"/>
                </a:solidFill>
              </a:rPr>
              <a:t>отвечаем.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30961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364" b="17224"/>
          <a:stretch/>
        </p:blipFill>
        <p:spPr>
          <a:xfrm>
            <a:off x="3002506" y="3746884"/>
            <a:ext cx="5854891" cy="242410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1351128"/>
            <a:ext cx="10691251" cy="1419367"/>
          </a:xfrm>
        </p:spPr>
        <p:txBody>
          <a:bodyPr>
            <a:noAutofit/>
          </a:bodyPr>
          <a:lstStyle/>
          <a:p>
            <a:r>
              <a:rPr lang="ru-RU" b="1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Русь в </a:t>
            </a:r>
            <a:r>
              <a:rPr lang="en-US" b="1" dirty="0" smtClean="0">
                <a:solidFill>
                  <a:schemeClr val="bg1"/>
                </a:solidFill>
                <a:effectLst/>
                <a:latin typeface="Baskerville Old Face" panose="020206020805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IX</a:t>
            </a:r>
            <a:r>
              <a:rPr lang="ru-RU" b="1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-первой половине </a:t>
            </a:r>
            <a:r>
              <a:rPr lang="en-US" b="1" dirty="0" smtClean="0">
                <a:solidFill>
                  <a:schemeClr val="bg1"/>
                </a:solidFill>
                <a:effectLst/>
                <a:latin typeface="Baskerville Old Face" panose="020206020805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XII</a:t>
            </a:r>
            <a:r>
              <a:rPr lang="ru-RU" b="1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в.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51127" y="3138984"/>
            <a:ext cx="9799093" cy="607899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Повторительно-обобщающий урок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62613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0834" y="1488928"/>
            <a:ext cx="5911452" cy="462687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584998" y="719487"/>
            <a:ext cx="696312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Древнерусское государство</a:t>
            </a:r>
          </a:p>
        </p:txBody>
      </p:sp>
    </p:spTree>
    <p:extLst>
      <p:ext uri="{BB962C8B-B14F-4D97-AF65-F5344CB8AC3E}">
        <p14:creationId xmlns:p14="http://schemas.microsoft.com/office/powerpoint/2010/main" val="39968637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55093" y="668737"/>
            <a:ext cx="10589074" cy="7865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>
                <a:ln w="3175" cmpd="sng">
                  <a:noFill/>
                </a:ln>
                <a:solidFill>
                  <a:prstClr val="black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Работа</a:t>
            </a:r>
            <a:r>
              <a:rPr lang="ru-RU" sz="4400" dirty="0">
                <a:ln w="3175" cmpd="sng">
                  <a:noFill/>
                </a:ln>
                <a:solidFill>
                  <a:prstClr val="black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ru-RU" sz="4400" b="1" dirty="0">
                <a:ln w="3175" cmpd="sng">
                  <a:noFill/>
                </a:ln>
                <a:solidFill>
                  <a:prstClr val="black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с текстом по карте </a:t>
            </a:r>
            <a:endParaRPr lang="ru-RU" sz="4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846161" y="1455294"/>
            <a:ext cx="10590663" cy="44670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ru-RU" sz="24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 </a:t>
            </a:r>
            <a:r>
              <a:rPr lang="en-US" sz="2400" dirty="0" smtClean="0">
                <a:solidFill>
                  <a:schemeClr val="bg1"/>
                </a:solidFill>
                <a:latin typeface="Baskerville Old Face" panose="020206020805050203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VIII</a:t>
            </a:r>
            <a:r>
              <a:rPr lang="ru-RU" sz="24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n-US" sz="2400" dirty="0" smtClean="0">
                <a:solidFill>
                  <a:schemeClr val="bg1"/>
                </a:solidFill>
                <a:latin typeface="Baskerville Old Face" panose="020206020805050203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IX</a:t>
            </a:r>
            <a:r>
              <a:rPr lang="ru-RU" sz="24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вв. зародился знаменитый путь «из варяг в </a:t>
            </a:r>
            <a:r>
              <a:rPr lang="ru-RU" sz="2400" b="1" u="sng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греки</a:t>
            </a:r>
            <a:r>
              <a:rPr lang="ru-RU" sz="24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». Из Константинополя путь шёл на север по </a:t>
            </a:r>
            <a:r>
              <a:rPr lang="ru-RU" sz="2400" b="1" u="sng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Черному</a:t>
            </a:r>
            <a:r>
              <a:rPr lang="ru-RU" sz="24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морю и Днепру. Затем суда </a:t>
            </a:r>
            <a:r>
              <a:rPr lang="ru-RU" sz="2400" b="1" u="sng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волоком</a:t>
            </a:r>
            <a:r>
              <a:rPr lang="ru-RU" sz="24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перетаскивали в реку </a:t>
            </a:r>
            <a:r>
              <a:rPr lang="ru-RU" sz="2400" dirty="0" err="1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Ловать</a:t>
            </a:r>
            <a:r>
              <a:rPr lang="ru-RU" sz="24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впадающую в озеро Ильмень. Из него путь продолжался по реке Волхов, соединяющей Ильмень и Ладожское озеро с </a:t>
            </a:r>
            <a:r>
              <a:rPr lang="ru-RU" sz="2400" b="1" u="sng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Финским</a:t>
            </a:r>
            <a:r>
              <a:rPr lang="ru-RU" sz="24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заливом, а далее снова было Балтийское море. Там, где путь пролегал по русским землям и возникли крупные восточнославянские города: на Днепре – </a:t>
            </a:r>
            <a:r>
              <a:rPr lang="ru-RU" sz="2400" b="1" u="sng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Киев</a:t>
            </a:r>
            <a:r>
              <a:rPr lang="ru-RU" sz="24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ru-RU" sz="2400" b="1" u="sng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Смоленск</a:t>
            </a:r>
            <a:r>
              <a:rPr lang="ru-RU" sz="24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ru-RU" sz="2400" dirty="0" err="1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Любеч</a:t>
            </a:r>
            <a:r>
              <a:rPr lang="ru-RU" sz="24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; на берегу Волхова, рядом с озером Ильмень, - </a:t>
            </a:r>
            <a:r>
              <a:rPr lang="ru-RU" sz="2400" b="1" u="sng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Новгород</a:t>
            </a:r>
            <a:r>
              <a:rPr lang="ru-RU" sz="24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а рядом с Ладожским озером – </a:t>
            </a:r>
            <a:r>
              <a:rPr lang="ru-RU" sz="2400" b="1" u="sng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Ладога</a:t>
            </a:r>
            <a:r>
              <a:rPr lang="ru-RU" sz="24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ru-RU" sz="24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7833815" y="1678675"/>
            <a:ext cx="777922" cy="286603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045958" y="2197290"/>
            <a:ext cx="1214651" cy="327546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104" y="2794273"/>
            <a:ext cx="1225402" cy="34140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901" y="3908588"/>
            <a:ext cx="1225402" cy="34140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2678" y="4923324"/>
            <a:ext cx="671841" cy="34140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4643" y="4923324"/>
            <a:ext cx="1296538" cy="34140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7415" y="5491077"/>
            <a:ext cx="1317836" cy="34140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2997" y="5491077"/>
            <a:ext cx="968991" cy="341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1244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Социальная структура </a:t>
            </a:r>
            <a:br>
              <a:rPr lang="ru-RU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Древнерусского государства 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7823" y="2471202"/>
            <a:ext cx="4285329" cy="3383688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295401" y="5630660"/>
            <a:ext cx="1025060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</a:rPr>
              <a:t>в</a:t>
            </a:r>
            <a:r>
              <a:rPr lang="ru-RU" sz="2800" b="1" dirty="0" smtClean="0">
                <a:solidFill>
                  <a:schemeClr val="bg1"/>
                </a:solidFill>
              </a:rPr>
              <a:t>нутреннее устройство общество</a:t>
            </a:r>
            <a:r>
              <a:rPr lang="ru-RU" sz="4400" b="1" dirty="0" smtClean="0">
                <a:latin typeface="+mj-lt"/>
              </a:rPr>
              <a:t>.;</a:t>
            </a:r>
            <a:endParaRPr lang="ru-RU" sz="44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394718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Социальная структура </a:t>
            </a:r>
            <a:r>
              <a:rPr lang="ru-RU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Древнерусского </a:t>
            </a:r>
            <a:r>
              <a:rPr lang="ru-RU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государства 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2160589"/>
            <a:ext cx="8057233" cy="3877456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sp>
        <p:nvSpPr>
          <p:cNvPr id="4" name="Равнобедренный треугольник 3"/>
          <p:cNvSpPr/>
          <p:nvPr/>
        </p:nvSpPr>
        <p:spPr>
          <a:xfrm>
            <a:off x="3405802" y="2414141"/>
            <a:ext cx="5707945" cy="3855584"/>
          </a:xfrm>
          <a:prstGeom prst="triangle">
            <a:avLst>
              <a:gd name="adj" fmla="val 47349"/>
            </a:avLst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5663822" y="2499365"/>
            <a:ext cx="982639" cy="25151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КНЯЗЬ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5636528" y="2887778"/>
            <a:ext cx="1002991" cy="25554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БОЯРЕ</a:t>
            </a:r>
            <a:endParaRPr lang="ru-RU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125146" y="4738911"/>
            <a:ext cx="1504013" cy="32399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ЛЮДИ</a:t>
            </a:r>
            <a:endParaRPr lang="ru-RU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164466" y="5140503"/>
            <a:ext cx="1289155" cy="35595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СМЕРДЫ</a:t>
            </a:r>
            <a:endParaRPr lang="ru-RU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6517702" y="5561882"/>
            <a:ext cx="1602811" cy="331277"/>
          </a:xfrm>
          <a:prstGeom prst="roundRect">
            <a:avLst>
              <a:gd name="adj" fmla="val 20115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ЗАКУПУ</a:t>
            </a:r>
            <a:endParaRPr lang="ru-RU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864541" y="4407113"/>
            <a:ext cx="2218545" cy="30403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РЕМЕСЛЕННИКИ</a:t>
            </a:r>
            <a:endParaRPr lang="ru-RU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5123166" y="5942510"/>
            <a:ext cx="1548816" cy="302792"/>
          </a:xfrm>
          <a:prstGeom prst="roundRect">
            <a:avLst>
              <a:gd name="adj" fmla="val 22192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ХОЛОПЫ</a:t>
            </a:r>
            <a:endParaRPr lang="ru-RU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5497385" y="4036833"/>
            <a:ext cx="1274164" cy="26027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КУПЦЫ</a:t>
            </a:r>
            <a:endParaRPr lang="ru-RU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5049224" y="3253546"/>
            <a:ext cx="2168759" cy="28601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ДУХОВЕНСТВО </a:t>
            </a:r>
            <a:endParaRPr lang="ru-RU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5049223" y="3675714"/>
            <a:ext cx="1969303" cy="27392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ДРУЖИННИКИ</a:t>
            </a:r>
            <a:endParaRPr lang="ru-RU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4091650" y="5579255"/>
            <a:ext cx="1524163" cy="2998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РЯДОВИЧИ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95694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0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Физминутка</a:t>
            </a:r>
            <a:endParaRPr lang="ru-RU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4955" y="2783734"/>
            <a:ext cx="3070746" cy="2877403"/>
          </a:xfrm>
        </p:spPr>
      </p:pic>
    </p:spTree>
    <p:extLst>
      <p:ext uri="{BB962C8B-B14F-4D97-AF65-F5344CB8AC3E}">
        <p14:creationId xmlns:p14="http://schemas.microsoft.com/office/powerpoint/2010/main" val="25230176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Синий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Другая 1">
      <a:majorFont>
        <a:latin typeface="Baskerville Old Face"/>
        <a:ea typeface=""/>
        <a:cs typeface=""/>
      </a:majorFont>
      <a:minorFont>
        <a:latin typeface="Garamond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TM02900743[[fn=Натуральные материалы]]</Template>
  <TotalTime>543</TotalTime>
  <Words>513</Words>
  <Application>Microsoft Office PowerPoint</Application>
  <PresentationFormat>Широкоэкранный</PresentationFormat>
  <Paragraphs>88</Paragraphs>
  <Slides>24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31" baseType="lpstr">
      <vt:lpstr>Arial</vt:lpstr>
      <vt:lpstr>Baskerville Old Face</vt:lpstr>
      <vt:lpstr>Calibri</vt:lpstr>
      <vt:lpstr>Garamond</vt:lpstr>
      <vt:lpstr>Monotype Corsiva</vt:lpstr>
      <vt:lpstr>Times New Roman</vt:lpstr>
      <vt:lpstr>Натуральные материалы</vt:lpstr>
      <vt:lpstr>Презентация к уроку  по учебному предмету «История»  в 6-ом классе на тему  «Русь в IX-первой половине XII в.»</vt:lpstr>
      <vt:lpstr> Мы знаем столько,  сколько удерживаем в памяти. </vt:lpstr>
      <vt:lpstr>Цель урока:</vt:lpstr>
      <vt:lpstr>Русь в IX-первой половине XII в.</vt:lpstr>
      <vt:lpstr>Презентация PowerPoint</vt:lpstr>
      <vt:lpstr>Презентация PowerPoint</vt:lpstr>
      <vt:lpstr>Социальная структура  Древнерусского государства </vt:lpstr>
      <vt:lpstr>Социальная структура  Древнерусского государства </vt:lpstr>
      <vt:lpstr>Физминутка</vt:lpstr>
      <vt:lpstr>«Под кистью художника»</vt:lpstr>
      <vt:lpstr>Какое историческое событие легло в основу данной картины?</vt:lpstr>
      <vt:lpstr>Какое историческое событие легло в основу данной картины?</vt:lpstr>
      <vt:lpstr>Какое историческое событие легло в основу данной картины?</vt:lpstr>
      <vt:lpstr>Какое историческое событие легло в основу данной картины?</vt:lpstr>
      <vt:lpstr>Тест-конкурс</vt:lpstr>
      <vt:lpstr>Князь Олег объединил Новгород и Киев в </vt:lpstr>
      <vt:lpstr>Князь Ярослав Мудрый наголову разбил подошедших к Киеву печенегов</vt:lpstr>
      <vt:lpstr>Походы Олега на Царьград (Константинополь) состоялись в  </vt:lpstr>
      <vt:lpstr>Киевский князь, основатель городов Ярославля и Юрьев </vt:lpstr>
      <vt:lpstr>Киевский князь заложил в Киеве так называемую Десятинную церковь </vt:lpstr>
      <vt:lpstr>Киевский князь, автор «Поучения»</vt:lpstr>
      <vt:lpstr>Русь в IX-первой половине XII в.</vt:lpstr>
      <vt:lpstr>Оцените свою работу на уроке фразеологическим оборотом</vt:lpstr>
      <vt:lpstr>Что знаете полезного, того не забывайте,  а чего не умеете тому учитесь.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Оцените свою работу на уроке фразеологическим оборотом</dc:title>
  <dc:creator>1</dc:creator>
  <cp:lastModifiedBy>1</cp:lastModifiedBy>
  <cp:revision>45</cp:revision>
  <dcterms:created xsi:type="dcterms:W3CDTF">2017-02-18T14:03:12Z</dcterms:created>
  <dcterms:modified xsi:type="dcterms:W3CDTF">2020-05-24T15:42:59Z</dcterms:modified>
</cp:coreProperties>
</file>