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7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7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8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2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0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6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7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1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0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42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7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7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0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1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2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1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7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4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028D-E77E-4E53-B3FE-4B4E4341B8C6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2184-01F6-41B7-9F7C-61D350BC0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2696"/>
            <a:ext cx="9140664" cy="5688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1904" y="692696"/>
            <a:ext cx="5328592" cy="592479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уроку по учебному предмету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«Обучение грамоте»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1-ом классе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«Красуйся, град Петров!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Буква П, п»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Черных Мария Николаевна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СОШ №29 г. Липецка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95802" y="5357826"/>
            <a:ext cx="720000" cy="720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1738282" y="5357826"/>
            <a:ext cx="1440000" cy="7200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1738282" y="5357826"/>
            <a:ext cx="1440000" cy="720000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3167042" y="5357826"/>
            <a:ext cx="1440000" cy="7200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3167042" y="5357826"/>
            <a:ext cx="1440000" cy="720000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6167438" y="5357826"/>
            <a:ext cx="1440000" cy="7200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6167438" y="5357826"/>
            <a:ext cx="1440000" cy="720000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7596198" y="5357826"/>
            <a:ext cx="1440000" cy="720000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7596198" y="5357826"/>
            <a:ext cx="1440000" cy="7200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4958" y="5357826"/>
            <a:ext cx="720000" cy="720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5911631">
            <a:off x="2561726" y="4733530"/>
            <a:ext cx="554996" cy="2651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309786" y="6286520"/>
            <a:ext cx="357190" cy="35719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667504" y="6215082"/>
            <a:ext cx="357190" cy="35719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Прямоугольный треугольник 20"/>
          <p:cNvSpPr/>
          <p:nvPr/>
        </p:nvSpPr>
        <p:spPr>
          <a:xfrm rot="5911631">
            <a:off x="8348203" y="4733528"/>
            <a:ext cx="554996" cy="2651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Рисунок 2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143372" cy="4929198"/>
          </a:xfrm>
          <a:prstGeom prst="rect">
            <a:avLst/>
          </a:prstGeom>
        </p:spPr>
      </p:pic>
      <p:pic>
        <p:nvPicPr>
          <p:cNvPr id="23" name="Рисунок 22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390" y="214290"/>
            <a:ext cx="5255611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976" y="500043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endParaRPr lang="ru-RU" sz="6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8546" y="500043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6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728" y="642919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>
                <a:solidFill>
                  <a:prstClr val="black"/>
                </a:solidFill>
                <a:latin typeface="Adobe Gothic Std B" pitchFamily="34" charset="-128"/>
                <a:ea typeface="Adobe Gothic Std B" pitchFamily="34" charset="-128"/>
              </a:rPr>
              <a:t>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8" y="428605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endParaRPr lang="ru-RU" sz="6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6330" y="428605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6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760" y="571481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>
                <a:solidFill>
                  <a:prstClr val="black"/>
                </a:solidFill>
                <a:latin typeface="Adobe Gothic Std B" pitchFamily="34" charset="-128"/>
                <a:ea typeface="Adobe Gothic Std B" pitchFamily="34" charset="-128"/>
              </a:rPr>
              <a:t>П</a:t>
            </a:r>
            <a:r>
              <a:rPr lang="en-US" sz="6000" b="1">
                <a:solidFill>
                  <a:prstClr val="black"/>
                </a:solidFill>
                <a:latin typeface="Adobe Gothic Std B" pitchFamily="34" charset="-128"/>
                <a:ea typeface="Adobe Gothic Std B" pitchFamily="34" charset="-128"/>
              </a:rPr>
              <a:t>'</a:t>
            </a:r>
            <a:endParaRPr lang="ru-RU" sz="6000" b="1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1620" y="1428736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?</a:t>
            </a:r>
          </a:p>
        </p:txBody>
      </p:sp>
      <p:pic>
        <p:nvPicPr>
          <p:cNvPr id="11" name="Рисунок 10" descr="палат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8282" y="2143116"/>
            <a:ext cx="2364532" cy="1800000"/>
          </a:xfrm>
          <a:prstGeom prst="rect">
            <a:avLst/>
          </a:prstGeom>
        </p:spPr>
      </p:pic>
      <p:pic>
        <p:nvPicPr>
          <p:cNvPr id="12" name="Рисунок 11" descr="пена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12" y="2214554"/>
            <a:ext cx="1800000" cy="1800000"/>
          </a:xfrm>
          <a:prstGeom prst="rect">
            <a:avLst/>
          </a:prstGeom>
        </p:spPr>
      </p:pic>
      <p:pic>
        <p:nvPicPr>
          <p:cNvPr id="13" name="Рисунок 12" descr="пингв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9" y="2143116"/>
            <a:ext cx="1590675" cy="1905000"/>
          </a:xfrm>
          <a:prstGeom prst="rect">
            <a:avLst/>
          </a:prstGeom>
        </p:spPr>
      </p:pic>
      <p:pic>
        <p:nvPicPr>
          <p:cNvPr id="14" name="Рисунок 13" descr="пирамид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330" y="2214554"/>
            <a:ext cx="1800000" cy="1800000"/>
          </a:xfrm>
          <a:prstGeom prst="rect">
            <a:avLst/>
          </a:prstGeom>
        </p:spPr>
      </p:pic>
      <p:pic>
        <p:nvPicPr>
          <p:cNvPr id="15" name="Рисунок 14" descr="плат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4035" y="4143380"/>
            <a:ext cx="1834177" cy="1800000"/>
          </a:xfrm>
          <a:prstGeom prst="rect">
            <a:avLst/>
          </a:prstGeom>
        </p:spPr>
      </p:pic>
      <p:pic>
        <p:nvPicPr>
          <p:cNvPr id="16" name="Рисунок 15" descr="подсолнух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174" y="3857628"/>
            <a:ext cx="2160000" cy="2160000"/>
          </a:xfrm>
          <a:prstGeom prst="rect">
            <a:avLst/>
          </a:prstGeom>
        </p:spPr>
      </p:pic>
      <p:pic>
        <p:nvPicPr>
          <p:cNvPr id="17" name="Рисунок 16" descr="попугай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39206" y="3929066"/>
            <a:ext cx="1728000" cy="2160000"/>
          </a:xfrm>
          <a:prstGeom prst="rect">
            <a:avLst/>
          </a:prstGeom>
        </p:spPr>
      </p:pic>
      <p:pic>
        <p:nvPicPr>
          <p:cNvPr id="18" name="Рисунок 17" descr="сапог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3190" y="435769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67109" y="0"/>
            <a:ext cx="5447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srgbClr val="FF388C">
                      <a:lumMod val="20000"/>
                      <a:lumOff val="80000"/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ПОЙМАЙ ЗВУК</a:t>
            </a:r>
          </a:p>
        </p:txBody>
      </p:sp>
      <p:sp>
        <p:nvSpPr>
          <p:cNvPr id="4" name="Равнобедренный треугольник 3"/>
          <p:cNvSpPr>
            <a:spLocks noChangeAspect="1"/>
          </p:cNvSpPr>
          <p:nvPr/>
        </p:nvSpPr>
        <p:spPr>
          <a:xfrm>
            <a:off x="1738282" y="928670"/>
            <a:ext cx="357190" cy="3600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4524364" y="1643050"/>
            <a:ext cx="360000" cy="36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7881950" y="1000108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6910" y="785795"/>
            <a:ext cx="2214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в начале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2993" y="1428737"/>
            <a:ext cx="2683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в середине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39141" y="785795"/>
            <a:ext cx="2033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в конце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09720" y="2428868"/>
            <a:ext cx="309610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пила</a:t>
            </a:r>
          </a:p>
          <a:p>
            <a:pPr algn="ctr"/>
            <a:r>
              <a:rPr lang="ru-RU" sz="60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</a:t>
            </a:r>
          </a:p>
          <a:p>
            <a:pPr algn="ctr"/>
            <a:r>
              <a:rPr lang="ru-RU" sz="60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папа</a:t>
            </a:r>
          </a:p>
          <a:p>
            <a:pPr algn="ctr"/>
            <a:r>
              <a:rPr lang="ru-RU" sz="60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53124" y="2428868"/>
            <a:ext cx="401372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микроскоп</a:t>
            </a:r>
          </a:p>
          <a:p>
            <a:pPr algn="ctr"/>
            <a:r>
              <a:rPr lang="ru-RU" sz="60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</a:t>
            </a:r>
          </a:p>
          <a:p>
            <a:pPr algn="ctr"/>
            <a:r>
              <a:rPr lang="ru-RU" sz="60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топор</a:t>
            </a:r>
          </a:p>
          <a:p>
            <a:pPr algn="ctr"/>
            <a:r>
              <a:rPr lang="ru-RU" sz="60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клоп</a:t>
            </a:r>
          </a:p>
        </p:txBody>
      </p:sp>
    </p:spTree>
    <p:extLst>
      <p:ext uri="{BB962C8B-B14F-4D97-AF65-F5344CB8AC3E}">
        <p14:creationId xmlns:p14="http://schemas.microsoft.com/office/powerpoint/2010/main" val="18577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976" y="928671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endParaRPr lang="ru-RU" sz="6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8546" y="928671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6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290" y="1071547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>
                <a:solidFill>
                  <a:prstClr val="black"/>
                </a:solidFill>
                <a:latin typeface="Adobe Gothic Std B" pitchFamily="34" charset="-128"/>
                <a:ea typeface="Adobe Gothic Std B" pitchFamily="34" charset="-128"/>
              </a:rPr>
              <a:t>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8" y="928671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endParaRPr lang="ru-RU" sz="6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6330" y="928671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6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760" y="1071547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>
                <a:solidFill>
                  <a:prstClr val="black"/>
                </a:solidFill>
                <a:latin typeface="Adobe Gothic Std B" pitchFamily="34" charset="-128"/>
                <a:ea typeface="Adobe Gothic Std B" pitchFamily="34" charset="-128"/>
              </a:rPr>
              <a:t>П</a:t>
            </a:r>
            <a:r>
              <a:rPr lang="en-US" sz="6000" b="1">
                <a:solidFill>
                  <a:prstClr val="black"/>
                </a:solidFill>
                <a:latin typeface="Adobe Gothic Std B" pitchFamily="34" charset="-128"/>
                <a:ea typeface="Adobe Gothic Std B" pitchFamily="34" charset="-128"/>
              </a:rPr>
              <a:t>'</a:t>
            </a:r>
            <a:endParaRPr lang="ru-RU" sz="6000" b="1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1620" y="1857364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67042" y="0"/>
            <a:ext cx="5989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ПОДБЕРИТЕ СЛОВА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81158" y="2357430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81158" y="4429132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24958" y="2357430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81818" y="2357430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2860" y="4429132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2860" y="2357430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24958" y="4429132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1818" y="4429132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1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 имени-5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-963488"/>
            <a:ext cx="5786478" cy="5286388"/>
          </a:xfrm>
          <a:prstGeom prst="rect">
            <a:avLst/>
          </a:prstGeom>
        </p:spPr>
      </p:pic>
      <p:pic>
        <p:nvPicPr>
          <p:cNvPr id="4" name="Рисунок 3" descr="пен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4640852"/>
            <a:ext cx="2217148" cy="22171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2786058"/>
            <a:ext cx="88204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Говорил недавно кто-то:</a:t>
            </a:r>
            <a:br>
              <a:rPr lang="ru-RU" sz="36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похожа на ворота,</a:t>
            </a:r>
            <a:br>
              <a:rPr lang="ru-RU" sz="36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Возражать мне было лень,</a:t>
            </a:r>
            <a:br>
              <a:rPr lang="ru-RU" sz="36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Я-то знал, что П как пень.</a:t>
            </a:r>
          </a:p>
        </p:txBody>
      </p:sp>
    </p:spTree>
    <p:extLst>
      <p:ext uri="{BB962C8B-B14F-4D97-AF65-F5344CB8AC3E}">
        <p14:creationId xmlns:p14="http://schemas.microsoft.com/office/powerpoint/2010/main" val="33226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670" y="0"/>
            <a:ext cx="505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srgbClr val="FF388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ЧТЕНИЕ СЛОГОВ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1158" y="1071547"/>
            <a:ext cx="828680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		-		ЕП</a:t>
            </a:r>
          </a:p>
          <a:p>
            <a:pPr algn="ctr"/>
            <a:r>
              <a:rPr lang="ru-RU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		-		АП</a:t>
            </a:r>
          </a:p>
          <a:p>
            <a:pPr algn="ctr"/>
            <a:r>
              <a:rPr lang="ru-RU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		-		ИП</a:t>
            </a:r>
          </a:p>
          <a:p>
            <a:pPr algn="ctr"/>
            <a:r>
              <a:rPr lang="ru-RU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ПЫ		-		ЫП</a:t>
            </a:r>
          </a:p>
          <a:p>
            <a:pPr algn="ctr"/>
            <a:r>
              <a:rPr lang="ru-RU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		-		УП</a:t>
            </a:r>
          </a:p>
          <a:p>
            <a:pPr algn="ctr"/>
            <a:r>
              <a:rPr lang="ru-RU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		-		ОП</a:t>
            </a:r>
          </a:p>
        </p:txBody>
      </p:sp>
    </p:spTree>
    <p:extLst>
      <p:ext uri="{BB962C8B-B14F-4D97-AF65-F5344CB8AC3E}">
        <p14:creationId xmlns:p14="http://schemas.microsoft.com/office/powerpoint/2010/main" val="39209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80" y="4623128"/>
            <a:ext cx="3413624" cy="2234872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17" y="1"/>
            <a:ext cx="2613745" cy="32931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8480" y="1"/>
            <a:ext cx="6168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1" y="2643182"/>
            <a:ext cx="249138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</a:t>
            </a:r>
          </a:p>
          <a:p>
            <a:pPr algn="ctr"/>
            <a:endParaRPr lang="ru-RU" sz="4800" b="1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ПИЛОТ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81752" y="2214554"/>
            <a:ext cx="341632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ПЛОТНИК</a:t>
            </a:r>
          </a:p>
          <a:p>
            <a:pPr algn="ctr"/>
            <a:endParaRPr lang="ru-RU" sz="4800" b="1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КАПИТАН</a:t>
            </a:r>
          </a:p>
        </p:txBody>
      </p:sp>
      <p:pic>
        <p:nvPicPr>
          <p:cNvPr id="7" name="Рисунок 6" descr="carpen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6" y="571480"/>
            <a:ext cx="2019048" cy="1904762"/>
          </a:xfrm>
          <a:prstGeom prst="rect">
            <a:avLst/>
          </a:prstGeom>
        </p:spPr>
      </p:pic>
      <p:pic>
        <p:nvPicPr>
          <p:cNvPr id="8" name="Рисунок 7" descr="consult__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942" y="3143248"/>
            <a:ext cx="2357454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4035" y="571481"/>
            <a:ext cx="31085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	ЕП</a:t>
            </a:r>
          </a:p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	АП</a:t>
            </a:r>
          </a:p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	ИП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132" y="571480"/>
            <a:ext cx="3249608" cy="2571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ПЫ	ЫП</a:t>
            </a:r>
          </a:p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	УП</a:t>
            </a:r>
          </a:p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	ОП</a:t>
            </a:r>
          </a:p>
        </p:txBody>
      </p:sp>
      <p:pic>
        <p:nvPicPr>
          <p:cNvPr id="6" name="Рисунок 5" descr="сун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77" y="3357562"/>
            <a:ext cx="1894737" cy="1800000"/>
          </a:xfrm>
          <a:prstGeom prst="rect">
            <a:avLst/>
          </a:prstGeom>
        </p:spPr>
      </p:pic>
      <p:pic>
        <p:nvPicPr>
          <p:cNvPr id="7" name="Рисунок 6" descr="сун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951" y="3357562"/>
            <a:ext cx="1894737" cy="180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59995" y="4429132"/>
            <a:ext cx="5709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?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2881290" y="5786454"/>
            <a:ext cx="1440000" cy="720000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2881290" y="5786454"/>
            <a:ext cx="1440000" cy="72000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8239140" y="5715016"/>
            <a:ext cx="1440000" cy="72000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8239140" y="5715016"/>
            <a:ext cx="1440000" cy="720000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1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654" y="1"/>
            <a:ext cx="95726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Подчеркните слоги с буквой 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785926"/>
            <a:ext cx="663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  ЛА  ПЕ  РО  ПУ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6976" y="3286124"/>
            <a:ext cx="718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  ПИ  СЫ  РЫ  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3112" y="4857760"/>
            <a:ext cx="5214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  ТЕ  ПО  НО</a:t>
            </a:r>
          </a:p>
        </p:txBody>
      </p:sp>
    </p:spTree>
    <p:extLst>
      <p:ext uri="{BB962C8B-B14F-4D97-AF65-F5344CB8AC3E}">
        <p14:creationId xmlns:p14="http://schemas.microsoft.com/office/powerpoint/2010/main" val="17709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[п] и [п’] и букву П, п.</a:t>
            </a:r>
          </a:p>
        </p:txBody>
      </p:sp>
    </p:spTree>
    <p:extLst>
      <p:ext uri="{BB962C8B-B14F-4D97-AF65-F5344CB8AC3E}">
        <p14:creationId xmlns:p14="http://schemas.microsoft.com/office/powerpoint/2010/main" val="9046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4167" y="0"/>
            <a:ext cx="64289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Соотнеси схемы и рисунки</a:t>
            </a:r>
          </a:p>
        </p:txBody>
      </p:sp>
      <p:grpSp>
        <p:nvGrpSpPr>
          <p:cNvPr id="122" name="Группа 121"/>
          <p:cNvGrpSpPr>
            <a:grpSpLocks noChangeAspect="1"/>
          </p:cNvGrpSpPr>
          <p:nvPr/>
        </p:nvGrpSpPr>
        <p:grpSpPr>
          <a:xfrm>
            <a:off x="1881158" y="6143644"/>
            <a:ext cx="2503140" cy="360000"/>
            <a:chOff x="857224" y="2714620"/>
            <a:chExt cx="7509420" cy="1080000"/>
          </a:xfrm>
        </p:grpSpPr>
        <p:sp>
          <p:nvSpPr>
            <p:cNvPr id="95" name="Прямоугольник 94"/>
            <p:cNvSpPr>
              <a:spLocks noChangeAspect="1"/>
            </p:cNvSpPr>
            <p:nvPr/>
          </p:nvSpPr>
          <p:spPr>
            <a:xfrm>
              <a:off x="857224" y="2714620"/>
              <a:ext cx="1080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1928794" y="2714620"/>
              <a:ext cx="2160000" cy="1080000"/>
              <a:chOff x="3428992" y="2571744"/>
              <a:chExt cx="2160000" cy="1080000"/>
            </a:xfrm>
          </p:grpSpPr>
          <p:sp>
            <p:nvSpPr>
              <p:cNvPr id="101" name="Прямоугольный треугольник 100"/>
              <p:cNvSpPr/>
              <p:nvPr/>
            </p:nvSpPr>
            <p:spPr>
              <a:xfrm>
                <a:off x="3428992" y="2571744"/>
                <a:ext cx="2160000" cy="1080000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Прямоугольный треугольник 101"/>
              <p:cNvSpPr/>
              <p:nvPr/>
            </p:nvSpPr>
            <p:spPr>
              <a:xfrm rot="10800000">
                <a:off x="3428992" y="2571744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3428992" y="2571744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14" name="Группа 113"/>
            <p:cNvGrpSpPr/>
            <p:nvPr/>
          </p:nvGrpSpPr>
          <p:grpSpPr>
            <a:xfrm>
              <a:off x="5143504" y="2714620"/>
              <a:ext cx="2160000" cy="1080000"/>
              <a:chOff x="6000760" y="1214422"/>
              <a:chExt cx="2160000" cy="1080000"/>
            </a:xfrm>
          </p:grpSpPr>
          <p:sp>
            <p:nvSpPr>
              <p:cNvPr id="103" name="Прямоугольный треугольник 102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1" name="Прямоугольный треугольник 110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5" name="Прямоугольник 114"/>
            <p:cNvSpPr/>
            <p:nvPr/>
          </p:nvSpPr>
          <p:spPr>
            <a:xfrm>
              <a:off x="4071934" y="2714620"/>
              <a:ext cx="1080000" cy="108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7286644" y="2714620"/>
              <a:ext cx="1080000" cy="1080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6" name="Группа 135"/>
          <p:cNvGrpSpPr>
            <a:grpSpLocks noChangeAspect="1"/>
          </p:cNvGrpSpPr>
          <p:nvPr/>
        </p:nvGrpSpPr>
        <p:grpSpPr>
          <a:xfrm>
            <a:off x="7881950" y="1000108"/>
            <a:ext cx="2503140" cy="360000"/>
            <a:chOff x="642910" y="3357562"/>
            <a:chExt cx="7509420" cy="1080000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2910" y="3357562"/>
              <a:ext cx="2160000" cy="1080000"/>
              <a:chOff x="6000760" y="1214422"/>
              <a:chExt cx="2160000" cy="1080000"/>
            </a:xfrm>
          </p:grpSpPr>
          <p:sp>
            <p:nvSpPr>
              <p:cNvPr id="124" name="Прямоугольный треугольник 123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5" name="Прямоугольный треугольник 124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>
              <a:off x="2786050" y="3357562"/>
              <a:ext cx="2160000" cy="1080000"/>
              <a:chOff x="3428992" y="2571744"/>
              <a:chExt cx="2160000" cy="1080000"/>
            </a:xfrm>
          </p:grpSpPr>
          <p:sp>
            <p:nvSpPr>
              <p:cNvPr id="128" name="Прямоугольный треугольник 127"/>
              <p:cNvSpPr/>
              <p:nvPr/>
            </p:nvSpPr>
            <p:spPr>
              <a:xfrm>
                <a:off x="3428992" y="2571744"/>
                <a:ext cx="2160000" cy="1080000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9" name="Прямоугольный треугольник 128"/>
              <p:cNvSpPr/>
              <p:nvPr/>
            </p:nvSpPr>
            <p:spPr>
              <a:xfrm rot="10800000">
                <a:off x="3428992" y="2571744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3428992" y="2571744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31" name="Группа 130"/>
            <p:cNvGrpSpPr/>
            <p:nvPr/>
          </p:nvGrpSpPr>
          <p:grpSpPr>
            <a:xfrm>
              <a:off x="4929190" y="3357562"/>
              <a:ext cx="2160000" cy="1080000"/>
              <a:chOff x="6000760" y="1214422"/>
              <a:chExt cx="2160000" cy="1080000"/>
            </a:xfrm>
          </p:grpSpPr>
          <p:sp>
            <p:nvSpPr>
              <p:cNvPr id="132" name="Прямоугольный треугольник 131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3" name="Прямоугольный треугольник 132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5" name="Прямоугольник 134"/>
            <p:cNvSpPr/>
            <p:nvPr/>
          </p:nvSpPr>
          <p:spPr>
            <a:xfrm>
              <a:off x="7072330" y="3357562"/>
              <a:ext cx="1080000" cy="1080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6" name="Группа 145"/>
          <p:cNvGrpSpPr>
            <a:grpSpLocks noChangeAspect="1"/>
          </p:cNvGrpSpPr>
          <p:nvPr/>
        </p:nvGrpSpPr>
        <p:grpSpPr>
          <a:xfrm>
            <a:off x="5167306" y="6215082"/>
            <a:ext cx="1788760" cy="360000"/>
            <a:chOff x="1214414" y="3071810"/>
            <a:chExt cx="5366280" cy="1080000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3357554" y="3071810"/>
              <a:ext cx="2160000" cy="1080000"/>
              <a:chOff x="6000760" y="1214422"/>
              <a:chExt cx="2160000" cy="1080000"/>
            </a:xfrm>
          </p:grpSpPr>
          <p:sp>
            <p:nvSpPr>
              <p:cNvPr id="138" name="Прямоугольный треугольник 137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9" name="Прямоугольный треугольник 138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41" name="Группа 140"/>
            <p:cNvGrpSpPr/>
            <p:nvPr/>
          </p:nvGrpSpPr>
          <p:grpSpPr>
            <a:xfrm>
              <a:off x="1214414" y="3071810"/>
              <a:ext cx="2160000" cy="1080000"/>
              <a:chOff x="6000760" y="1214422"/>
              <a:chExt cx="2160000" cy="1080000"/>
            </a:xfrm>
          </p:grpSpPr>
          <p:sp>
            <p:nvSpPr>
              <p:cNvPr id="142" name="Прямоугольный треугольник 141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Прямоугольный треугольник 142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Прямоугольник 143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5" name="Прямоугольник 144"/>
            <p:cNvSpPr/>
            <p:nvPr/>
          </p:nvSpPr>
          <p:spPr>
            <a:xfrm>
              <a:off x="5500694" y="3071810"/>
              <a:ext cx="1080000" cy="1080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6" name="Группа 155"/>
          <p:cNvGrpSpPr>
            <a:grpSpLocks noChangeAspect="1"/>
          </p:cNvGrpSpPr>
          <p:nvPr/>
        </p:nvGrpSpPr>
        <p:grpSpPr>
          <a:xfrm>
            <a:off x="2309786" y="1000108"/>
            <a:ext cx="1791570" cy="360000"/>
            <a:chOff x="214282" y="3714752"/>
            <a:chExt cx="5374710" cy="1080000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3428992" y="3714752"/>
              <a:ext cx="2160000" cy="1080000"/>
              <a:chOff x="6000760" y="1214422"/>
              <a:chExt cx="2160000" cy="1080000"/>
            </a:xfrm>
          </p:grpSpPr>
          <p:sp>
            <p:nvSpPr>
              <p:cNvPr id="148" name="Прямоугольный треугольник 147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9" name="Прямоугольный треугольник 148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0" name="Прямоугольник 149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51" name="Группа 150"/>
            <p:cNvGrpSpPr/>
            <p:nvPr/>
          </p:nvGrpSpPr>
          <p:grpSpPr>
            <a:xfrm>
              <a:off x="214282" y="3714752"/>
              <a:ext cx="2160000" cy="1080000"/>
              <a:chOff x="6000760" y="1214422"/>
              <a:chExt cx="2160000" cy="1080000"/>
            </a:xfrm>
          </p:grpSpPr>
          <p:sp>
            <p:nvSpPr>
              <p:cNvPr id="152" name="Прямоугольный треугольник 151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3" name="Прямоугольный треугольник 152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4" name="Прямоугольник 153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55" name="Прямоугольник 154"/>
            <p:cNvSpPr/>
            <p:nvPr/>
          </p:nvSpPr>
          <p:spPr>
            <a:xfrm>
              <a:off x="2357422" y="3714752"/>
              <a:ext cx="1080000" cy="1080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6" name="Группа 165"/>
          <p:cNvGrpSpPr>
            <a:grpSpLocks noChangeAspect="1"/>
          </p:cNvGrpSpPr>
          <p:nvPr/>
        </p:nvGrpSpPr>
        <p:grpSpPr>
          <a:xfrm>
            <a:off x="8310578" y="6215082"/>
            <a:ext cx="1791570" cy="360000"/>
            <a:chOff x="1357290" y="3214686"/>
            <a:chExt cx="5374710" cy="1080000"/>
          </a:xfrm>
        </p:grpSpPr>
        <p:grpSp>
          <p:nvGrpSpPr>
            <p:cNvPr id="157" name="Группа 156"/>
            <p:cNvGrpSpPr/>
            <p:nvPr/>
          </p:nvGrpSpPr>
          <p:grpSpPr>
            <a:xfrm>
              <a:off x="1357290" y="3214686"/>
              <a:ext cx="2160000" cy="1080000"/>
              <a:chOff x="3428992" y="2571744"/>
              <a:chExt cx="2160000" cy="1080000"/>
            </a:xfrm>
          </p:grpSpPr>
          <p:sp>
            <p:nvSpPr>
              <p:cNvPr id="158" name="Прямоугольный треугольник 157"/>
              <p:cNvSpPr/>
              <p:nvPr/>
            </p:nvSpPr>
            <p:spPr>
              <a:xfrm>
                <a:off x="3428992" y="2571744"/>
                <a:ext cx="2160000" cy="1080000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9" name="Прямоугольный треугольник 158"/>
              <p:cNvSpPr/>
              <p:nvPr/>
            </p:nvSpPr>
            <p:spPr>
              <a:xfrm rot="10800000">
                <a:off x="3428992" y="2571744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0" name="Прямоугольник 159"/>
              <p:cNvSpPr/>
              <p:nvPr/>
            </p:nvSpPr>
            <p:spPr>
              <a:xfrm>
                <a:off x="3428992" y="2571744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61" name="Прямоугольник 160"/>
            <p:cNvSpPr/>
            <p:nvPr/>
          </p:nvSpPr>
          <p:spPr>
            <a:xfrm>
              <a:off x="3500430" y="3214686"/>
              <a:ext cx="1080000" cy="1080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62" name="Группа 161"/>
            <p:cNvGrpSpPr/>
            <p:nvPr/>
          </p:nvGrpSpPr>
          <p:grpSpPr>
            <a:xfrm>
              <a:off x="4572000" y="3214686"/>
              <a:ext cx="2160000" cy="1080000"/>
              <a:chOff x="6000760" y="1214422"/>
              <a:chExt cx="2160000" cy="1080000"/>
            </a:xfrm>
          </p:grpSpPr>
          <p:sp>
            <p:nvSpPr>
              <p:cNvPr id="163" name="Прямоугольный треугольник 162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4" name="Прямоугольный треугольник 163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75" name="Группа 174"/>
          <p:cNvGrpSpPr>
            <a:grpSpLocks noChangeAspect="1"/>
          </p:cNvGrpSpPr>
          <p:nvPr/>
        </p:nvGrpSpPr>
        <p:grpSpPr>
          <a:xfrm>
            <a:off x="4810116" y="928670"/>
            <a:ext cx="2505950" cy="360000"/>
            <a:chOff x="1285852" y="3286124"/>
            <a:chExt cx="7517850" cy="1080000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6643702" y="3286124"/>
              <a:ext cx="2160000" cy="1080000"/>
              <a:chOff x="6000760" y="1214422"/>
              <a:chExt cx="2160000" cy="1080000"/>
            </a:xfrm>
          </p:grpSpPr>
          <p:sp>
            <p:nvSpPr>
              <p:cNvPr id="117" name="Прямоугольный треугольник 116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8" name="Прямоугольный треугольник 117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1" name="Прямоугольник 120"/>
            <p:cNvSpPr/>
            <p:nvPr/>
          </p:nvSpPr>
          <p:spPr>
            <a:xfrm>
              <a:off x="5572132" y="3286124"/>
              <a:ext cx="1080000" cy="1080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67" name="Группа 166"/>
            <p:cNvGrpSpPr/>
            <p:nvPr/>
          </p:nvGrpSpPr>
          <p:grpSpPr>
            <a:xfrm>
              <a:off x="3428992" y="3286124"/>
              <a:ext cx="2160000" cy="1080000"/>
              <a:chOff x="6000760" y="1214422"/>
              <a:chExt cx="2160000" cy="1080000"/>
            </a:xfrm>
          </p:grpSpPr>
          <p:sp>
            <p:nvSpPr>
              <p:cNvPr id="168" name="Прямоугольный треугольник 167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9" name="Прямоугольный треугольник 168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Прямоугольник 169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71" name="Группа 170"/>
            <p:cNvGrpSpPr/>
            <p:nvPr/>
          </p:nvGrpSpPr>
          <p:grpSpPr>
            <a:xfrm>
              <a:off x="1285852" y="3286124"/>
              <a:ext cx="2160000" cy="1080000"/>
              <a:chOff x="6000760" y="1214422"/>
              <a:chExt cx="2160000" cy="1080000"/>
            </a:xfrm>
          </p:grpSpPr>
          <p:sp>
            <p:nvSpPr>
              <p:cNvPr id="172" name="Прямоугольный треугольник 171"/>
              <p:cNvSpPr/>
              <p:nvPr/>
            </p:nvSpPr>
            <p:spPr>
              <a:xfrm rot="10800000">
                <a:off x="6000760" y="1214422"/>
                <a:ext cx="2160000" cy="10800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3" name="Прямоугольный треугольник 172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6000760" y="1214422"/>
                <a:ext cx="216000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176" name="Рисунок 175" descr="апельс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8" y="1928802"/>
            <a:ext cx="1550770" cy="1440000"/>
          </a:xfrm>
          <a:prstGeom prst="rect">
            <a:avLst/>
          </a:prstGeom>
        </p:spPr>
      </p:pic>
      <p:pic>
        <p:nvPicPr>
          <p:cNvPr id="177" name="Рисунок 176" descr="пылесо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22" y="3500438"/>
            <a:ext cx="2106562" cy="2520000"/>
          </a:xfrm>
          <a:prstGeom prst="rect">
            <a:avLst/>
          </a:prstGeom>
        </p:spPr>
      </p:pic>
      <p:pic>
        <p:nvPicPr>
          <p:cNvPr id="178" name="Рисунок 177" descr="топо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298" y="1714488"/>
            <a:ext cx="2356096" cy="1800000"/>
          </a:xfrm>
          <a:prstGeom prst="rect">
            <a:avLst/>
          </a:prstGeom>
        </p:spPr>
      </p:pic>
      <p:pic>
        <p:nvPicPr>
          <p:cNvPr id="179" name="Рисунок 178" descr="капл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539" y="4000504"/>
            <a:ext cx="1280001" cy="1800000"/>
          </a:xfrm>
          <a:prstGeom prst="rect">
            <a:avLst/>
          </a:prstGeom>
        </p:spPr>
      </p:pic>
      <p:pic>
        <p:nvPicPr>
          <p:cNvPr id="180" name="Рисунок 179" descr="кепк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60" y="1500174"/>
            <a:ext cx="2906422" cy="1800000"/>
          </a:xfrm>
          <a:prstGeom prst="rect">
            <a:avLst/>
          </a:prstGeom>
        </p:spPr>
      </p:pic>
      <p:pic>
        <p:nvPicPr>
          <p:cNvPr id="181" name="Рисунок 180" descr="капуст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2926" y="385762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0182" y="1"/>
            <a:ext cx="1926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ПЕРО</a:t>
            </a:r>
          </a:p>
        </p:txBody>
      </p:sp>
      <p:pic>
        <p:nvPicPr>
          <p:cNvPr id="6" name="Рисунок 5" descr="пер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02" y="1285860"/>
            <a:ext cx="2880000" cy="5357826"/>
          </a:xfrm>
          <a:prstGeom prst="rect">
            <a:avLst/>
          </a:prstGeom>
        </p:spPr>
      </p:pic>
      <p:pic>
        <p:nvPicPr>
          <p:cNvPr id="7" name="Рисунок 6" descr="перо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02" y="642918"/>
            <a:ext cx="4024282" cy="6000792"/>
          </a:xfrm>
          <a:prstGeom prst="rect">
            <a:avLst/>
          </a:prstGeom>
        </p:spPr>
      </p:pic>
      <p:pic>
        <p:nvPicPr>
          <p:cNvPr id="8" name="Рисунок 7" descr="руч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19739">
            <a:off x="6265212" y="2456817"/>
            <a:ext cx="5715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выделять на слух, различать и находить в словах согласные звуки [п] и [п’] и давать им характеристику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буквами П, п и научиться их писать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Потренироваться делить слова на слоги, различать глухие и звонкие согласные, читать целыми словами, выразительно и понятно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кто такой Пётр Первый.</a:t>
            </a:r>
          </a:p>
        </p:txBody>
      </p:sp>
    </p:spTree>
    <p:extLst>
      <p:ext uri="{BB962C8B-B14F-4D97-AF65-F5344CB8AC3E}">
        <p14:creationId xmlns:p14="http://schemas.microsoft.com/office/powerpoint/2010/main" val="27638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3990" y="2500306"/>
          <a:ext cx="9144010" cy="164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8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823763"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а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о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у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ы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н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л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р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в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763"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и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е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к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т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с</a:t>
                      </a:r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0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3" y="0"/>
          <a:ext cx="914399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>
                        <a:solidFill>
                          <a:srgbClr val="FF0066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B43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>
                        <a:solidFill>
                          <a:srgbClr val="FF0066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B43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>
                        <a:solidFill>
                          <a:srgbClr val="FF0066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B43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>
                        <a:solidFill>
                          <a:srgbClr val="FF0066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B43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Н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НА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НО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НУ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НЫ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НИ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НЕ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С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СА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СО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СУ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СЫ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СИ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СЕ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К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КА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КО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КУ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КЫ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КИ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КЕ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Т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ТА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ТО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ТУ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ТЫ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ТИ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ТЕ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Л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ЛА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ЛО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ЛУ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ЛЫ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ЛИ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ЛЕ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Р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РА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РО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РУ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РЫ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РИ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РЕ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В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ВА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ВО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ВУ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ВЫ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ВИ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>
                          <a:solidFill>
                            <a:schemeClr val="bg1"/>
                          </a:solidFill>
                          <a:latin typeface="Adobe Gothic Std B" pitchFamily="34" charset="-128"/>
                          <a:ea typeface="Adobe Gothic Std B" pitchFamily="34" charset="-128"/>
                        </a:rPr>
                        <a:t>ВЕ</a:t>
                      </a:r>
                      <a:endParaRPr lang="ru-RU" sz="4000">
                        <a:solidFill>
                          <a:schemeClr val="bg1"/>
                        </a:solidFill>
                        <a:latin typeface="Adobe Gothic Std B" pitchFamily="34" charset="-128"/>
                        <a:ea typeface="Adobe Gothic Std B" pitchFamily="34" charset="-128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>
            <a:spLocks noChangeAspect="1"/>
          </p:cNvSpPr>
          <p:nvPr/>
        </p:nvSpPr>
        <p:spPr>
          <a:xfrm>
            <a:off x="3048719" y="0"/>
            <a:ext cx="880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А</a:t>
            </a:r>
            <a:endParaRPr lang="ru-RU" sz="5400" b="1">
              <a:ln w="12700">
                <a:solidFill>
                  <a:srgbClr val="666666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4381489" y="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О</a:t>
            </a:r>
            <a:endParaRPr lang="ru-RU" sz="5400" b="1">
              <a:ln w="12700">
                <a:solidFill>
                  <a:srgbClr val="666666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5667373" y="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У</a:t>
            </a:r>
            <a:endParaRPr lang="ru-RU" sz="5400" b="1">
              <a:ln w="12700">
                <a:solidFill>
                  <a:srgbClr val="666666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7024695" y="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Ы</a:t>
            </a:r>
            <a:endParaRPr lang="ru-RU" sz="5400" b="1">
              <a:ln w="12700">
                <a:solidFill>
                  <a:srgbClr val="666666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8239141" y="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И</a:t>
            </a:r>
            <a:endParaRPr lang="ru-RU" sz="5400" b="1">
              <a:ln w="12700">
                <a:solidFill>
                  <a:srgbClr val="666666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9596463" y="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Е</a:t>
            </a:r>
            <a:endParaRPr lang="ru-RU" sz="5400" b="1">
              <a:ln w="12700">
                <a:solidFill>
                  <a:srgbClr val="666666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0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ьная выноска 12"/>
          <p:cNvSpPr/>
          <p:nvPr/>
        </p:nvSpPr>
        <p:spPr>
          <a:xfrm>
            <a:off x="8726287" y="1459104"/>
            <a:ext cx="1571636" cy="928694"/>
          </a:xfrm>
          <a:prstGeom prst="wedgeEllipseCallout">
            <a:avLst>
              <a:gd name="adj1" fmla="val -37675"/>
              <a:gd name="adj2" fmla="val 79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</a:t>
            </a:r>
          </a:p>
        </p:txBody>
      </p:sp>
      <p:pic>
        <p:nvPicPr>
          <p:cNvPr id="5" name="Рисунок 4" descr="каш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538000"/>
            <a:ext cx="4320000" cy="43200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595406" y="2678066"/>
            <a:ext cx="1143008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пых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2595538" y="1558670"/>
            <a:ext cx="1214446" cy="1260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пых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3684000" y="285728"/>
            <a:ext cx="1428760" cy="1620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пых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8976320" y="2502656"/>
            <a:ext cx="1071570" cy="714380"/>
          </a:xfrm>
          <a:prstGeom prst="wedgeEllipseCallout">
            <a:avLst>
              <a:gd name="adj1" fmla="val -37675"/>
              <a:gd name="adj2" fmla="val 79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8667768" y="285728"/>
            <a:ext cx="2000232" cy="1000132"/>
          </a:xfrm>
          <a:prstGeom prst="wedgeEllipseCallout">
            <a:avLst>
              <a:gd name="adj1" fmla="val -37675"/>
              <a:gd name="adj2" fmla="val 79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</a:t>
            </a:r>
          </a:p>
        </p:txBody>
      </p:sp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1771624" y="6066942"/>
            <a:ext cx="507952" cy="706040"/>
          </a:xfrm>
          <a:prstGeom prst="rect">
            <a:avLst/>
          </a:prstGeom>
        </p:spPr>
      </p:pic>
      <p:pic>
        <p:nvPicPr>
          <p:cNvPr id="3" name="0448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5765" y="6188318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816" y="3201634"/>
            <a:ext cx="3004504" cy="29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857233"/>
            <a:ext cx="7992888" cy="59946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1664" y="116632"/>
            <a:ext cx="614366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Составьте рассказ по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4904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zmaylovs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1158" y="285728"/>
            <a:ext cx="628654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Красуйся, град Петров!</a:t>
            </a:r>
          </a:p>
        </p:txBody>
      </p:sp>
      <p:pic>
        <p:nvPicPr>
          <p:cNvPr id="2" name="Muzyka_vremen_Petra_1_-_Preobrazhenskij_marsh_Petra_Velikogo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1624" y="3802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240</Words>
  <Application>Microsoft Office PowerPoint</Application>
  <PresentationFormat>Широкоэкранный</PresentationFormat>
  <Paragraphs>145</Paragraphs>
  <Slides>22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к уроку по учебному предмету «Обучение грамоте»  в 1-ом классе на тему:  «Красуйся, град Петров!  Звуки [п], [п’]. Буква П, п»   Черных Мария Николаевна учитель начальных классов МАОУ СОШ №29 г. Липецка  </vt:lpstr>
      <vt:lpstr>Цель:</vt:lpstr>
      <vt:lpstr> 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образования администрации города Липецка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«Литературное чтение. Обучение грамоте»  в 1-ом классе на тему:  «Красуйся, град Петров!  Звуки [п], [п’]. Буква П, п»   Черных Мария Николаевна учитель начальных классов МАОУ СОШ №29 г. Липецка  </dc:title>
  <dc:creator>user134pc0</dc:creator>
  <cp:lastModifiedBy>user134pc0</cp:lastModifiedBy>
  <cp:revision>5</cp:revision>
  <dcterms:created xsi:type="dcterms:W3CDTF">2020-08-21T05:34:20Z</dcterms:created>
  <dcterms:modified xsi:type="dcterms:W3CDTF">2020-08-21T07:35:40Z</dcterms:modified>
</cp:coreProperties>
</file>