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9" r:id="rId2"/>
    <p:sldId id="288" r:id="rId3"/>
    <p:sldId id="257" r:id="rId4"/>
    <p:sldId id="260" r:id="rId5"/>
    <p:sldId id="261" r:id="rId6"/>
    <p:sldId id="269" r:id="rId7"/>
    <p:sldId id="258" r:id="rId8"/>
    <p:sldId id="262" r:id="rId9"/>
    <p:sldId id="263" r:id="rId10"/>
    <p:sldId id="282" r:id="rId11"/>
    <p:sldId id="280" r:id="rId12"/>
    <p:sldId id="283" r:id="rId13"/>
    <p:sldId id="264" r:id="rId14"/>
    <p:sldId id="265" r:id="rId15"/>
    <p:sldId id="284" r:id="rId16"/>
    <p:sldId id="285" r:id="rId17"/>
    <p:sldId id="266" r:id="rId18"/>
    <p:sldId id="268" r:id="rId19"/>
    <p:sldId id="287" r:id="rId20"/>
    <p:sldId id="271" r:id="rId21"/>
    <p:sldId id="273" r:id="rId22"/>
    <p:sldId id="275" r:id="rId23"/>
    <p:sldId id="276" r:id="rId24"/>
    <p:sldId id="278" r:id="rId25"/>
    <p:sldId id="277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412" autoAdjust="0"/>
    <p:restoredTop sz="94660"/>
  </p:normalViewPr>
  <p:slideViewPr>
    <p:cSldViewPr>
      <p:cViewPr>
        <p:scale>
          <a:sx n="76" d="100"/>
          <a:sy n="76" d="100"/>
        </p:scale>
        <p:origin x="-1254" y="18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CE209B-333D-4B5A-AF13-E0D172761442}" type="datetimeFigureOut">
              <a:rPr lang="ru-RU" smtClean="0"/>
              <a:pPr/>
              <a:t>04.11.2021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6550D6-0912-4B94-AAC5-088F1105294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CE209B-333D-4B5A-AF13-E0D172761442}" type="datetimeFigureOut">
              <a:rPr lang="ru-RU" smtClean="0"/>
              <a:pPr/>
              <a:t>04.11.2021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6550D6-0912-4B94-AAC5-088F1105294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CE209B-333D-4B5A-AF13-E0D172761442}" type="datetimeFigureOut">
              <a:rPr lang="ru-RU" smtClean="0"/>
              <a:pPr/>
              <a:t>04.11.2021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6550D6-0912-4B94-AAC5-088F1105294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CE209B-333D-4B5A-AF13-E0D172761442}" type="datetimeFigureOut">
              <a:rPr lang="ru-RU" smtClean="0"/>
              <a:pPr/>
              <a:t>04.11.2021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6550D6-0912-4B94-AAC5-088F1105294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CE209B-333D-4B5A-AF13-E0D172761442}" type="datetimeFigureOut">
              <a:rPr lang="ru-RU" smtClean="0"/>
              <a:pPr/>
              <a:t>04.11.2021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6550D6-0912-4B94-AAC5-088F1105294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CE209B-333D-4B5A-AF13-E0D172761442}" type="datetimeFigureOut">
              <a:rPr lang="ru-RU" smtClean="0"/>
              <a:pPr/>
              <a:t>04.11.2021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6550D6-0912-4B94-AAC5-088F1105294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CE209B-333D-4B5A-AF13-E0D172761442}" type="datetimeFigureOut">
              <a:rPr lang="ru-RU" smtClean="0"/>
              <a:pPr/>
              <a:t>04.11.2021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6550D6-0912-4B94-AAC5-088F1105294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CE209B-333D-4B5A-AF13-E0D172761442}" type="datetimeFigureOut">
              <a:rPr lang="ru-RU" smtClean="0"/>
              <a:pPr/>
              <a:t>04.11.2021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6550D6-0912-4B94-AAC5-088F1105294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CE209B-333D-4B5A-AF13-E0D172761442}" type="datetimeFigureOut">
              <a:rPr lang="ru-RU" smtClean="0"/>
              <a:pPr/>
              <a:t>04.11.2021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6550D6-0912-4B94-AAC5-088F1105294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CE209B-333D-4B5A-AF13-E0D172761442}" type="datetimeFigureOut">
              <a:rPr lang="ru-RU" smtClean="0"/>
              <a:pPr/>
              <a:t>04.11.2021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6550D6-0912-4B94-AAC5-088F1105294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CE209B-333D-4B5A-AF13-E0D172761442}" type="datetimeFigureOut">
              <a:rPr lang="ru-RU" smtClean="0"/>
              <a:pPr/>
              <a:t>04.11.2021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6550D6-0912-4B94-AAC5-088F1105294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CE209B-333D-4B5A-AF13-E0D172761442}" type="datetimeFigureOut">
              <a:rPr lang="ru-RU" smtClean="0"/>
              <a:pPr/>
              <a:t>04.11.2021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6550D6-0912-4B94-AAC5-088F1105294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slide" Target="slide7.xml"/><Relationship Id="rId4" Type="http://schemas.openxmlformats.org/officeDocument/2006/relationships/image" Target="../media/image1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andalay.ru/wp-content/uploads/2008/07/manpupuner-4.jpg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7" Type="http://schemas.openxmlformats.org/officeDocument/2006/relationships/slide" Target="slide24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23.xml"/><Relationship Id="rId5" Type="http://schemas.openxmlformats.org/officeDocument/2006/relationships/slide" Target="slide22.xml"/><Relationship Id="rId4" Type="http://schemas.openxmlformats.org/officeDocument/2006/relationships/slide" Target="slide2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slide" Target="slide18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17.xml"/><Relationship Id="rId5" Type="http://schemas.openxmlformats.org/officeDocument/2006/relationships/slide" Target="slide13.xml"/><Relationship Id="rId4" Type="http://schemas.openxmlformats.org/officeDocument/2006/relationships/slide" Target="slide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Светлые, нежные, спокойные однотонные фоны для презентаций Powerpoin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836712"/>
            <a:ext cx="8003232" cy="2722314"/>
          </a:xfrm>
        </p:spPr>
        <p:txBody>
          <a:bodyPr>
            <a:noAutofit/>
          </a:bodyPr>
          <a:lstStyle/>
          <a:p>
            <a:r>
              <a:rPr lang="ru-RU" b="1" dirty="0" smtClean="0"/>
              <a:t>Презентация к уроку окружающего мира во 2 классе </a:t>
            </a:r>
            <a:br>
              <a:rPr lang="ru-RU" b="1" dirty="0" smtClean="0"/>
            </a:br>
            <a:r>
              <a:rPr lang="ru-RU" b="1" dirty="0" smtClean="0"/>
              <a:t>на тему </a:t>
            </a:r>
            <a:br>
              <a:rPr lang="ru-RU" b="1" dirty="0" smtClean="0"/>
            </a:br>
            <a:r>
              <a:rPr lang="ru-RU" b="1" dirty="0" smtClean="0"/>
              <a:t>«Природные чудеса России</a:t>
            </a:r>
            <a:r>
              <a:rPr lang="ru-RU" b="1" dirty="0" smtClean="0"/>
              <a:t>»</a:t>
            </a:r>
            <a:endParaRPr lang="ru-RU" b="1" dirty="0"/>
          </a:p>
        </p:txBody>
      </p:sp>
      <p:sp>
        <p:nvSpPr>
          <p:cNvPr id="4" name="Содержимое 2"/>
          <p:cNvSpPr>
            <a:spLocks noGrp="1"/>
          </p:cNvSpPr>
          <p:nvPr>
            <p:ph idx="1"/>
          </p:nvPr>
        </p:nvSpPr>
        <p:spPr>
          <a:xfrm>
            <a:off x="4283968" y="4293096"/>
            <a:ext cx="4536504" cy="2088232"/>
          </a:xfrm>
        </p:spPr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Авторы: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Захаренко Надежда Александровна, Харламова Евгения Артемовна - учителя начальных классов МБОУ Гимназия № 25 г. Иркутска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3688943"/>
            <a:ext cx="2880320" cy="29084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16502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Светлые, нежные, спокойные однотонные фоны для презентаций Powerpoin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Факты о Байкале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 algn="just">
              <a:buAutoNum type="arabicPeriod"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 algn="just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Байкал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содержит 19% всех запасов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пресной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воды на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планете.</a:t>
            </a:r>
          </a:p>
          <a:p>
            <a:pPr marL="514350" indent="-514350" algn="just">
              <a:buNone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 algn="just">
              <a:buNone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83768" y="2852936"/>
            <a:ext cx="3659658" cy="33444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Светлые, нежные, спокойные однотонные фоны для презентаций Powerpoin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Факты о Байкале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 algn="just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Байкал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- это место обитания уникальных и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эндемичных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растений и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животных.</a:t>
            </a:r>
          </a:p>
          <a:p>
            <a:pPr marL="514350" indent="-514350" algn="just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4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Эндемики Байкала - те животные, которые обитают исключительно на Байкале.</a:t>
            </a:r>
          </a:p>
        </p:txBody>
      </p:sp>
      <p:pic>
        <p:nvPicPr>
          <p:cNvPr id="5122" name="Picture 2" descr="Это – байкальская нерпа, и сегодня у нее важный день! - Новости | Siberian  Wellnes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19872" y="3789040"/>
            <a:ext cx="4968552" cy="23916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Светлые, нежные, спокойные однотонные фоны для презентаций Powerpoin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Факты о Байкале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 algn="just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	</a:t>
            </a:r>
          </a:p>
          <a:p>
            <a:pPr marL="514350" indent="-514350" algn="just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	В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озеро Байкал впадают целых 336 рек, а вытекает всего лишь одна –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Ангара;</a:t>
            </a:r>
          </a:p>
          <a:p>
            <a:pPr marL="514350" indent="-514350" algn="just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	Прозрачная вода.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484" name="Picture 4" descr="http://baikal-skazka.ru/uploads/posts/2012-07/thumbs/1342490257_baikal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63688" y="3501008"/>
            <a:ext cx="2605598" cy="2316089"/>
          </a:xfrm>
          <a:prstGeom prst="rect">
            <a:avLst/>
          </a:prstGeom>
          <a:noFill/>
        </p:spPr>
      </p:pic>
      <p:pic>
        <p:nvPicPr>
          <p:cNvPr id="20488" name="Picture 8" descr="http://baikal-skazka.ru/uploads/posts/2012-07/thumbs/1342490189_baikal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48064" y="2852936"/>
            <a:ext cx="3096344" cy="2752308"/>
          </a:xfrm>
          <a:prstGeom prst="rect">
            <a:avLst/>
          </a:prstGeom>
          <a:noFill/>
        </p:spPr>
      </p:pic>
      <p:sp>
        <p:nvSpPr>
          <p:cNvPr id="4" name="Стрелка вправо 3">
            <a:hlinkClick r:id="rId5" action="ppaction://hlinksldjump"/>
          </p:cNvPr>
          <p:cNvSpPr/>
          <p:nvPr/>
        </p:nvSpPr>
        <p:spPr>
          <a:xfrm rot="10800000">
            <a:off x="323528" y="6170884"/>
            <a:ext cx="648072" cy="43204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Светлые, нежные, спокойные однотонные фоны для презентаций Powerpoin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Природный памятник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Столбы выветривания </a:t>
            </a:r>
            <a:endParaRPr lang="ru-RU" dirty="0"/>
          </a:p>
        </p:txBody>
      </p:sp>
      <p:pic>
        <p:nvPicPr>
          <p:cNvPr id="21506" name="Picture 2" descr="hello_html_469de95c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628800"/>
            <a:ext cx="3324225" cy="4762500"/>
          </a:xfrm>
          <a:prstGeom prst="rect">
            <a:avLst/>
          </a:prstGeom>
          <a:noFill/>
        </p:spPr>
      </p:pic>
      <p:pic>
        <p:nvPicPr>
          <p:cNvPr id="21508" name="Picture 4" descr="hello_html_m63030c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11959" y="1628800"/>
            <a:ext cx="4512751" cy="47525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Светлые, нежные, спокойные однотонные фоны для презентаций Powerpoin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332656"/>
            <a:ext cx="8686800" cy="5793507"/>
          </a:xfrm>
        </p:spPr>
        <p:txBody>
          <a:bodyPr/>
          <a:lstStyle/>
          <a:p>
            <a:pPr algn="just">
              <a:buNone/>
            </a:pPr>
            <a:r>
              <a:rPr lang="ru-RU" dirty="0" smtClean="0"/>
              <a:t>	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Столбы выветривания —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уникальный геологический памятник в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Республики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Коми на горе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Мань-Пупу-нёр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("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Малая гора идолов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"). </a:t>
            </a:r>
          </a:p>
          <a:p>
            <a:pPr algn="just">
              <a:buNone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Столбы состоят из 7 останцев, высота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от 30 до 42 м.</a:t>
            </a:r>
          </a:p>
        </p:txBody>
      </p:sp>
      <p:pic>
        <p:nvPicPr>
          <p:cNvPr id="4" name="Picture 9" descr="Картинка 9 из 63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2852936"/>
            <a:ext cx="3672408" cy="2418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4499992" y="2924944"/>
            <a:ext cx="46440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u="sng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Около 200 миллионов лет назад на месте каменных столбов были высокие горы. Проходили тысячелетия. Дождь, снег, ветер, мороз и жара постепенно разрушали горы, и в первую очередь слабые породы.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Светлые, нежные, спокойные однотонные фоны для презентаций Powerpoin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8914" name="Picture 2" descr="Республика Коми — Википедия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27784" y="188640"/>
            <a:ext cx="5040560" cy="2772310"/>
          </a:xfrm>
          <a:prstGeom prst="rect">
            <a:avLst/>
          </a:prstGeom>
          <a:noFill/>
        </p:spPr>
      </p:pic>
      <p:pic>
        <p:nvPicPr>
          <p:cNvPr id="38916" name="Picture 4" descr="Экологическая обстановка в Республике Коми - худшая в СЗФО :: Общество ::  РБК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552" y="3212976"/>
            <a:ext cx="3744416" cy="2995533"/>
          </a:xfrm>
          <a:prstGeom prst="rect">
            <a:avLst/>
          </a:prstGeom>
          <a:noFill/>
        </p:spPr>
      </p:pic>
      <p:pic>
        <p:nvPicPr>
          <p:cNvPr id="38918" name="Picture 6" descr="Республика Коми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4572000" y="3212976"/>
            <a:ext cx="3962182" cy="28083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Светлые, нежные, спокойные однотонные фоны для презентаций Powerpoin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8" descr="Народы ханты и манси: хозяева рек, тайги и тундры поклонялись медведям и  лосям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764704"/>
            <a:ext cx="8280920" cy="5323449"/>
          </a:xfrm>
          <a:prstGeom prst="rect">
            <a:avLst/>
          </a:prstGeom>
          <a:noFill/>
        </p:spPr>
      </p:pic>
      <p:sp>
        <p:nvSpPr>
          <p:cNvPr id="6" name="Стрелка вправо 5">
            <a:hlinkClick r:id="rId4" action="ppaction://hlinksldjump"/>
          </p:cNvPr>
          <p:cNvSpPr/>
          <p:nvPr/>
        </p:nvSpPr>
        <p:spPr>
          <a:xfrm rot="10800000">
            <a:off x="323528" y="6237312"/>
            <a:ext cx="720080" cy="43204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Светлые, нежные, спокойные однотонные фоны для презентаций Powerpoin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Долина гейзеров 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268760"/>
            <a:ext cx="8229600" cy="4525963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dirty="0" smtClean="0"/>
              <a:t>	</a:t>
            </a:r>
            <a:r>
              <a:rPr lang="ru-RU" dirty="0"/>
              <a:t> </a:t>
            </a:r>
            <a:r>
              <a:rPr lang="ru-RU" sz="2400" b="1" u="sng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Гейзеры – спутники </a:t>
            </a:r>
            <a:r>
              <a:rPr lang="ru-RU" sz="2400" b="1" u="sng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вулканов.</a:t>
            </a:r>
          </a:p>
          <a:p>
            <a:pPr algn="just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	Долина гейзеров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— это одно из наиболее крупных гейзерных полей мира и единственное в Евразии.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Долина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Гейзеров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представляет собой около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20 крупных гейзеров и множество источников, периодически выбрасывающих фонтаны почти кипящей воды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или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горячего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пара.</a:t>
            </a:r>
          </a:p>
          <a:p>
            <a:pPr algn="just">
              <a:buNone/>
            </a:pPr>
            <a:r>
              <a:rPr lang="ru-RU" sz="2400" dirty="0" smtClean="0"/>
              <a:t>	</a:t>
            </a:r>
            <a:r>
              <a:rPr lang="ru-RU" sz="2400" i="1" dirty="0" smtClean="0"/>
              <a:t>Есть </a:t>
            </a:r>
            <a:r>
              <a:rPr lang="ru-RU" sz="2400" i="1" dirty="0"/>
              <a:t>миниатюрные гейзеры, есть гиганты. Один из таких – гейзер Великан, стреляющий струями воды на высоту 40 </a:t>
            </a:r>
            <a:r>
              <a:rPr lang="ru-RU" sz="2400" i="1" dirty="0" smtClean="0"/>
              <a:t>метров.</a:t>
            </a:r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4578" name="Picture 2" descr="Долина Гейзеров на Камчатке: описание и фото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040" y="5013176"/>
            <a:ext cx="2376264" cy="1583222"/>
          </a:xfrm>
          <a:prstGeom prst="rect">
            <a:avLst/>
          </a:prstGeom>
          <a:noFill/>
        </p:spPr>
      </p:pic>
      <p:sp>
        <p:nvSpPr>
          <p:cNvPr id="5" name="Стрелка вправо 4">
            <a:hlinkClick r:id="rId4" action="ppaction://hlinksldjump"/>
          </p:cNvPr>
          <p:cNvSpPr/>
          <p:nvPr/>
        </p:nvSpPr>
        <p:spPr>
          <a:xfrm rot="10800000">
            <a:off x="395536" y="6092646"/>
            <a:ext cx="720080" cy="50310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Светлые, нежные, спокойные однотонные фоны для презентаций Powerpoin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Гора Эльбрус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95536" y="1556792"/>
            <a:ext cx="572412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i="1" dirty="0">
                <a:latin typeface="Times New Roman" pitchFamily="18" charset="0"/>
                <a:cs typeface="Times New Roman" pitchFamily="18" charset="0"/>
              </a:rPr>
              <a:t>«Эльбрус -красавец смотрит сквозь тучи, в белой папахе, в синеву. Гордой вершиной, смелой, могучей, налюбоваться не могу». </a:t>
            </a:r>
          </a:p>
        </p:txBody>
      </p:sp>
      <p:pic>
        <p:nvPicPr>
          <p:cNvPr id="22530" name="Picture 2" descr="hello_html_7f3707f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67944" y="3573016"/>
            <a:ext cx="3960440" cy="28083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Эльбрус (гора)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24544" y="0"/>
            <a:ext cx="9468544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Гора Эльбрус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95536" y="1556792"/>
            <a:ext cx="572412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 algn="ctr">
              <a:buAutoNum type="arabicPeriod"/>
            </a:pPr>
            <a:r>
              <a:rPr lang="ru-RU" sz="3200" i="1" dirty="0" smtClean="0">
                <a:latin typeface="Times New Roman" pitchFamily="18" charset="0"/>
                <a:cs typeface="Times New Roman" pitchFamily="18" charset="0"/>
              </a:rPr>
              <a:t>Самая высокая гора в России.</a:t>
            </a:r>
          </a:p>
          <a:p>
            <a:pPr marL="514350" indent="-514350" algn="ctr">
              <a:buAutoNum type="arabicPeriod"/>
            </a:pPr>
            <a:r>
              <a:rPr lang="ru-RU" sz="3200" i="1" dirty="0" smtClean="0">
                <a:latin typeface="Times New Roman" pitchFamily="18" charset="0"/>
                <a:cs typeface="Times New Roman" pitchFamily="18" charset="0"/>
              </a:rPr>
              <a:t>Ее называют «двуглавой горой», так как она имеет две верхушки.</a:t>
            </a:r>
          </a:p>
          <a:p>
            <a:pPr marL="514350" indent="-514350" algn="ctr"/>
            <a:endParaRPr lang="ru-RU" sz="32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трелка вправо 2">
            <a:hlinkClick r:id="rId3" action="ppaction://hlinksldjump"/>
          </p:cNvPr>
          <p:cNvSpPr/>
          <p:nvPr/>
        </p:nvSpPr>
        <p:spPr>
          <a:xfrm rot="10800000">
            <a:off x="0" y="6237312"/>
            <a:ext cx="683568" cy="43204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Светлые, нежные, спокойные однотонные фоны для презентаций Powerpoin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764704"/>
            <a:ext cx="8219256" cy="5361459"/>
          </a:xfrm>
        </p:spPr>
        <p:txBody>
          <a:bodyPr>
            <a:normAutofit fontScale="92500" lnSpcReduction="20000"/>
          </a:bodyPr>
          <a:lstStyle/>
          <a:p>
            <a:pPr algn="just">
              <a:buNone/>
            </a:pPr>
            <a:r>
              <a:rPr lang="ru-RU" dirty="0" smtClean="0"/>
              <a:t>	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Класс: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</a:t>
            </a:r>
          </a:p>
          <a:p>
            <a:pPr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Тема: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«Природные чудеса России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Цель: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познакомить обучающихся с чудесами России; приобщение к культурному наследию страны</a:t>
            </a:r>
          </a:p>
          <a:p>
            <a:pPr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Когнитивный: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освоение общекультурного наследия России через изучение природных памятников России</a:t>
            </a:r>
          </a:p>
          <a:p>
            <a:pPr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Эмоционально-ценностный: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-чувство патриотизма и гордости за свою страну, уважение истории, культурных и природных памятников</a:t>
            </a:r>
          </a:p>
          <a:p>
            <a:pPr algn="just"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Светлые, нежные, спокойные однотонные фоны для презентаций Powerpoin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45259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80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Викторина</a:t>
            </a:r>
            <a:endParaRPr lang="ru-RU" sz="8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9698" name="Picture 2" descr="Онлайн викторины по профориентации | Профориентир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39752" y="3212976"/>
            <a:ext cx="4876800" cy="3248026"/>
          </a:xfrm>
          <a:prstGeom prst="rect">
            <a:avLst/>
          </a:prstGeom>
          <a:noFill/>
        </p:spPr>
      </p:pic>
      <p:sp>
        <p:nvSpPr>
          <p:cNvPr id="2" name="Овал 1">
            <a:hlinkClick r:id="rId4" action="ppaction://hlinksldjump"/>
          </p:cNvPr>
          <p:cNvSpPr/>
          <p:nvPr/>
        </p:nvSpPr>
        <p:spPr>
          <a:xfrm>
            <a:off x="1763688" y="2060848"/>
            <a:ext cx="864096" cy="79208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/>
              <a:t>1</a:t>
            </a:r>
            <a:endParaRPr lang="ru-RU" sz="4000" b="1" dirty="0"/>
          </a:p>
        </p:txBody>
      </p:sp>
      <p:sp>
        <p:nvSpPr>
          <p:cNvPr id="6" name="Овал 5">
            <a:hlinkClick r:id="rId5" action="ppaction://hlinksldjump"/>
          </p:cNvPr>
          <p:cNvSpPr/>
          <p:nvPr/>
        </p:nvSpPr>
        <p:spPr>
          <a:xfrm>
            <a:off x="3347864" y="2122004"/>
            <a:ext cx="864096" cy="792088"/>
          </a:xfrm>
          <a:prstGeom prst="ellipse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/>
              <a:t>2</a:t>
            </a:r>
            <a:endParaRPr lang="ru-RU" sz="4000" b="1" dirty="0"/>
          </a:p>
        </p:txBody>
      </p:sp>
      <p:sp>
        <p:nvSpPr>
          <p:cNvPr id="7" name="Овал 6">
            <a:hlinkClick r:id="rId6" action="ppaction://hlinksldjump"/>
          </p:cNvPr>
          <p:cNvSpPr/>
          <p:nvPr/>
        </p:nvSpPr>
        <p:spPr>
          <a:xfrm>
            <a:off x="4932040" y="2122004"/>
            <a:ext cx="864096" cy="792088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/>
              <a:t>3</a:t>
            </a:r>
            <a:endParaRPr lang="ru-RU" sz="4000" b="1" dirty="0"/>
          </a:p>
        </p:txBody>
      </p:sp>
      <p:sp>
        <p:nvSpPr>
          <p:cNvPr id="8" name="Овал 7">
            <a:hlinkClick r:id="rId7" action="ppaction://hlinksldjump"/>
          </p:cNvPr>
          <p:cNvSpPr/>
          <p:nvPr/>
        </p:nvSpPr>
        <p:spPr>
          <a:xfrm>
            <a:off x="6516216" y="2122004"/>
            <a:ext cx="864096" cy="792088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/>
              <a:t>4</a:t>
            </a:r>
            <a:endParaRPr lang="ru-RU" sz="40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Светлые, нежные, спокойные однотонные фоны для презентаций Powerpoin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404664"/>
            <a:ext cx="8147248" cy="5721499"/>
          </a:xfrm>
        </p:spPr>
        <p:txBody>
          <a:bodyPr>
            <a:normAutofit/>
          </a:bodyPr>
          <a:lstStyle/>
          <a:p>
            <a:pPr algn="ctr">
              <a:buNone/>
            </a:pPr>
            <a:endParaRPr lang="ru-RU" sz="5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Глубина озера Байкала?</a:t>
            </a:r>
            <a:endParaRPr lang="ru-RU" sz="54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А. 1642 м.</a:t>
            </a:r>
          </a:p>
          <a:p>
            <a:pPr algn="ctr">
              <a:buNone/>
            </a:pPr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Б. 162 м.</a:t>
            </a:r>
          </a:p>
          <a:p>
            <a:pPr algn="ctr">
              <a:buNone/>
            </a:pPr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В. 1118 м.</a:t>
            </a: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Стрелка вправо 1">
            <a:hlinkClick r:id="rId3" action="ppaction://hlinksldjump"/>
          </p:cNvPr>
          <p:cNvSpPr/>
          <p:nvPr/>
        </p:nvSpPr>
        <p:spPr>
          <a:xfrm rot="10800000">
            <a:off x="539552" y="5877273"/>
            <a:ext cx="648072" cy="43204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Светлые, нежные, спокойные однотонные фоны для презентаций Powerpoin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404664"/>
            <a:ext cx="8147248" cy="5721499"/>
          </a:xfrm>
        </p:spPr>
        <p:txBody>
          <a:bodyPr>
            <a:normAutofit/>
          </a:bodyPr>
          <a:lstStyle/>
          <a:p>
            <a:pPr algn="ctr">
              <a:buNone/>
            </a:pPr>
            <a:endParaRPr lang="ru-RU" sz="5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Сколько столбов выветривания?</a:t>
            </a:r>
            <a:endParaRPr lang="ru-RU" sz="54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А. 6</a:t>
            </a:r>
          </a:p>
          <a:p>
            <a:pPr algn="ctr">
              <a:buNone/>
            </a:pPr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Б. 7</a:t>
            </a:r>
          </a:p>
          <a:p>
            <a:pPr algn="ctr">
              <a:buNone/>
            </a:pPr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В. 8</a:t>
            </a: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Стрелка вправо 1">
            <a:hlinkClick r:id="rId3" action="ppaction://hlinksldjump"/>
          </p:cNvPr>
          <p:cNvSpPr/>
          <p:nvPr/>
        </p:nvSpPr>
        <p:spPr>
          <a:xfrm rot="10800000">
            <a:off x="395536" y="5981486"/>
            <a:ext cx="792088" cy="50405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Светлые, нежные, спокойные однотонные фоны для презентаций Powerpoin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404664"/>
            <a:ext cx="8147248" cy="5721499"/>
          </a:xfrm>
        </p:spPr>
        <p:txBody>
          <a:bodyPr>
            <a:normAutofit/>
          </a:bodyPr>
          <a:lstStyle/>
          <a:p>
            <a:pPr algn="ctr">
              <a:buNone/>
            </a:pPr>
            <a:endParaRPr lang="ru-RU" sz="48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Где находится долина гейзеров?</a:t>
            </a:r>
            <a:endParaRPr lang="ru-RU" sz="48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А. Республика Коми</a:t>
            </a:r>
          </a:p>
          <a:p>
            <a:pPr algn="ctr">
              <a:buNone/>
            </a:pP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Б. Камчатский край</a:t>
            </a:r>
          </a:p>
          <a:p>
            <a:pPr algn="ctr">
              <a:buNone/>
            </a:pP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В. Бурятия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Стрелка вправо 1">
            <a:hlinkClick r:id="rId3" action="ppaction://hlinksldjump"/>
          </p:cNvPr>
          <p:cNvSpPr/>
          <p:nvPr/>
        </p:nvSpPr>
        <p:spPr>
          <a:xfrm rot="10800000">
            <a:off x="467544" y="6021289"/>
            <a:ext cx="792088" cy="50405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Светлые, нежные, спокойные однотонные фоны для презентаций Powerpoin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404664"/>
            <a:ext cx="8147248" cy="5721499"/>
          </a:xfrm>
        </p:spPr>
        <p:txBody>
          <a:bodyPr>
            <a:normAutofit/>
          </a:bodyPr>
          <a:lstStyle/>
          <a:p>
            <a:pPr algn="ctr">
              <a:buNone/>
            </a:pPr>
            <a:endParaRPr lang="ru-RU" sz="48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Какое название получила гора Эльбрус?</a:t>
            </a:r>
            <a:endParaRPr lang="ru-RU" sz="48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А. «Двуглавая гора»</a:t>
            </a:r>
          </a:p>
          <a:p>
            <a:pPr algn="ctr">
              <a:buNone/>
            </a:pP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Б. «Ледяная гора»</a:t>
            </a:r>
          </a:p>
          <a:p>
            <a:pPr algn="ctr">
              <a:buNone/>
            </a:pP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В. «Спящий вулкан»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4" name="Picture 6" descr="Обои зеленый, краска, подтеки, белый фон, окружности картинки на рабочий  стол, раздел минимализм - скачать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00463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Беседа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 algn="ctr">
              <a:buAutoNum type="arabicPeriod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Хотели бы вы посетить эти места?</a:t>
            </a:r>
          </a:p>
          <a:p>
            <a:pPr marL="514350" indent="-514350" algn="ctr">
              <a:buAutoNum type="arabicPeriod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Какие еще природные объекты вы бы могли назвать чудом России?</a:t>
            </a:r>
          </a:p>
          <a:p>
            <a:pPr marL="514350" indent="-514350" algn="ctr">
              <a:buAutoNum type="arabicPeriod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Как мы должны относится к объектам природы?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Во время всех майских праздников доступ туристов на Красную площадь будет  ограничен | Туристические новости от Турпром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91591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979712" y="0"/>
            <a:ext cx="7427168" cy="2492896"/>
          </a:xfrm>
        </p:spPr>
        <p:txBody>
          <a:bodyPr>
            <a:normAutofit fontScale="85000" lnSpcReduction="20000"/>
          </a:bodyPr>
          <a:lstStyle/>
          <a:p>
            <a:pPr algn="ctr">
              <a:buNone/>
            </a:pPr>
            <a:endParaRPr lang="ru-RU" sz="66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6600" dirty="0" smtClean="0">
                <a:latin typeface="Times New Roman" pitchFamily="18" charset="0"/>
                <a:cs typeface="Times New Roman" pitchFamily="18" charset="0"/>
              </a:rPr>
              <a:t>Какие  существуют чудеса России?</a:t>
            </a:r>
            <a:endParaRPr lang="ru-RU" sz="6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Роскошные винтажные фоны и изображения от Eva Agnes Lundskog, Швеция.  Обсуждение на LiveInternet - Российский Сервис Онлайн-Дневников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89693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55576" y="1052736"/>
            <a:ext cx="7344816" cy="3528392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Что такое чудо?</a:t>
            </a:r>
          </a:p>
          <a:p>
            <a:pPr algn="ctr"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Какие чудеса России вы знаете?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72200" y="4149080"/>
            <a:ext cx="2520280" cy="24027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На Байкале снесут 11 турбаз-самостроев"/>
          <p:cNvPicPr>
            <a:picLocks noChangeAspect="1" noChangeArrowheads="1"/>
          </p:cNvPicPr>
          <p:nvPr/>
        </p:nvPicPr>
        <p:blipFill>
          <a:blip r:embed="rId2" cstate="print">
            <a:lum bright="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0"/>
            <a:ext cx="8219256" cy="2232248"/>
          </a:xfrm>
        </p:spPr>
        <p:txBody>
          <a:bodyPr/>
          <a:lstStyle/>
          <a:p>
            <a:pPr algn="ctr">
              <a:buNone/>
            </a:pPr>
            <a:r>
              <a:rPr lang="ru-RU" dirty="0" smtClean="0"/>
              <a:t>	</a:t>
            </a:r>
            <a:endParaRPr lang="ru-RU" sz="2000" b="1" i="1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1628800"/>
            <a:ext cx="5796136" cy="54476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ctr">
              <a:buAutoNum type="arabicParenR"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Озеро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Байкал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(Иркутская область, Бурятия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).</a:t>
            </a:r>
          </a:p>
          <a:p>
            <a:pPr algn="ctr"/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2) Природный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памятник Столбы выветривания </a:t>
            </a: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республика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Коми)</a:t>
            </a:r>
          </a:p>
          <a:p>
            <a:pPr algn="ctr"/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3) Долина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 гейзеров 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(Камчатский край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algn="ctr"/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4) Гора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Эльбрус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(Кабардино-Балкария,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Карачаево-Черкесия)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043608" y="188640"/>
            <a:ext cx="7776864" cy="1296144"/>
          </a:xfrm>
          <a:prstGeom prst="rect">
            <a:avLst/>
          </a:prstGeom>
          <a:ln w="412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i="1" u="sng" dirty="0" smtClean="0">
                <a:latin typeface="Times New Roman" pitchFamily="18" charset="0"/>
                <a:cs typeface="Times New Roman" pitchFamily="18" charset="0"/>
              </a:rPr>
              <a:t>12 июня 2008 года в День независимости  России на Красной площади были объявлены победители конкурса. Ими стали 4 природных и 3 культурных объекта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951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0" y="1844824"/>
            <a:ext cx="5184576" cy="37117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5) Дворцовый ансамбль в Петергофе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(Санкт-Петербург)</a:t>
            </a:r>
          </a:p>
          <a:p>
            <a:pPr marL="0" indent="0" algn="ctr">
              <a:buNone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6) Собор Василия Блаженного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(Москва)</a:t>
            </a:r>
          </a:p>
          <a:p>
            <a:pPr marL="0" indent="0" algn="ctr">
              <a:buNone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7) Мамаев Курган и Родина-Мать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(Волгоградская область)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Светлые, нежные, спокойные однотонные фоны для презентаций Powerpoin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43840" y="548680"/>
            <a:ext cx="7465047" cy="55910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5-конечная звезда 2">
            <a:hlinkClick r:id="rId4" action="ppaction://hlinksldjump"/>
          </p:cNvPr>
          <p:cNvSpPr/>
          <p:nvPr/>
        </p:nvSpPr>
        <p:spPr>
          <a:xfrm>
            <a:off x="5940152" y="4869160"/>
            <a:ext cx="360040" cy="360040"/>
          </a:xfrm>
          <a:prstGeom prst="star5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5-конечная звезда 3">
            <a:hlinkClick r:id="rId5" action="ppaction://hlinksldjump"/>
          </p:cNvPr>
          <p:cNvSpPr/>
          <p:nvPr/>
        </p:nvSpPr>
        <p:spPr>
          <a:xfrm>
            <a:off x="6199517" y="2780928"/>
            <a:ext cx="432048" cy="432048"/>
          </a:xfrm>
          <a:prstGeom prst="star5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5-конечная звезда 4">
            <a:hlinkClick r:id="rId6" action="ppaction://hlinksldjump"/>
          </p:cNvPr>
          <p:cNvSpPr/>
          <p:nvPr/>
        </p:nvSpPr>
        <p:spPr>
          <a:xfrm>
            <a:off x="7596336" y="2397627"/>
            <a:ext cx="360040" cy="360040"/>
          </a:xfrm>
          <a:prstGeom prst="star5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5-конечная звезда 5">
            <a:hlinkClick r:id="rId7" action="ppaction://hlinksldjump"/>
          </p:cNvPr>
          <p:cNvSpPr/>
          <p:nvPr/>
        </p:nvSpPr>
        <p:spPr>
          <a:xfrm>
            <a:off x="3059832" y="4437112"/>
            <a:ext cx="432048" cy="360040"/>
          </a:xfrm>
          <a:prstGeom prst="star5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Байкал — Википедия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980728"/>
            <a:ext cx="8229600" cy="136815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Озеро Байкал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71308" y="3212976"/>
            <a:ext cx="655272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Байкал находится в центре </a:t>
            </a: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Азии. </a:t>
            </a:r>
          </a:p>
          <a:p>
            <a:endParaRPr lang="ru-RU" sz="2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Возраст </a:t>
            </a:r>
            <a:r>
              <a:rPr lang="ru-RU" sz="2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озера учёные традиционно определяют в 25−35 </a:t>
            </a: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млн. </a:t>
            </a:r>
            <a:r>
              <a:rPr lang="ru-RU" sz="2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лет.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Светлые, нежные, спокойные однотонные фоны для презентаций Powerpoin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Факты о Байкале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1. Самое глубокое озеро (1642 м.) </a:t>
            </a:r>
          </a:p>
          <a:p>
            <a:pPr marL="514350" indent="-514350" algn="just">
              <a:buAutoNum type="arabicPeriod"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 algn="just">
              <a:buNone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 algn="just">
              <a:buNone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 algn="just">
              <a:buNone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 algn="just">
              <a:buNone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 algn="just">
              <a:buNone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2. Байкал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содержит 19% всех запасов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пресной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воды на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планете.</a:t>
            </a:r>
          </a:p>
          <a:p>
            <a:pPr marL="514350" indent="-514350" algn="just">
              <a:buNone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 algn="just">
              <a:buNone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2060848"/>
            <a:ext cx="2381250" cy="2609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0" name="Прямая со стрелкой 9"/>
          <p:cNvCxnSpPr/>
          <p:nvPr/>
        </p:nvCxnSpPr>
        <p:spPr>
          <a:xfrm>
            <a:off x="3203848" y="2132856"/>
            <a:ext cx="0" cy="2448272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Прямоугольник 10"/>
          <p:cNvSpPr/>
          <p:nvPr/>
        </p:nvSpPr>
        <p:spPr>
          <a:xfrm rot="16200000">
            <a:off x="2843808" y="3068960"/>
            <a:ext cx="1224136" cy="360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15 метров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4355976" y="3068960"/>
            <a:ext cx="3816424" cy="136815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Глубина = 111 (пятиэтажных домов)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247</TotalTime>
  <Words>339</Words>
  <Application>Microsoft Office PowerPoint</Application>
  <PresentationFormat>Экран (4:3)</PresentationFormat>
  <Paragraphs>95</Paragraphs>
  <Slides>25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Тема Office</vt:lpstr>
      <vt:lpstr>Презентация к уроку окружающего мира во 2 классе  на тему  «Природные чудеса России»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Факты о Байкале</vt:lpstr>
      <vt:lpstr>Факты о Байкале</vt:lpstr>
      <vt:lpstr>Факты о Байкале</vt:lpstr>
      <vt:lpstr>Факты о Байкале</vt:lpstr>
      <vt:lpstr>Природный памятник  Столбы выветривания </vt:lpstr>
      <vt:lpstr>Презентация PowerPoint</vt:lpstr>
      <vt:lpstr>Презентация PowerPoint</vt:lpstr>
      <vt:lpstr>Презентация PowerPoint</vt:lpstr>
      <vt:lpstr>Долина гейзеров </vt:lpstr>
      <vt:lpstr>Гора Эльбрус</vt:lpstr>
      <vt:lpstr>Гора Эльбрус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Беседа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Lenovo</dc:creator>
  <cp:lastModifiedBy>Евгения Махно</cp:lastModifiedBy>
  <cp:revision>12</cp:revision>
  <dcterms:created xsi:type="dcterms:W3CDTF">2021-04-21T14:31:08Z</dcterms:created>
  <dcterms:modified xsi:type="dcterms:W3CDTF">2021-11-04T14:30:31Z</dcterms:modified>
</cp:coreProperties>
</file>