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6" r:id="rId2"/>
    <p:sldId id="272" r:id="rId3"/>
    <p:sldId id="266" r:id="rId4"/>
    <p:sldId id="274" r:id="rId5"/>
    <p:sldId id="273" r:id="rId6"/>
    <p:sldId id="281" r:id="rId7"/>
    <p:sldId id="275" r:id="rId8"/>
    <p:sldId id="276" r:id="rId9"/>
    <p:sldId id="278" r:id="rId10"/>
    <p:sldId id="279" r:id="rId11"/>
    <p:sldId id="280" r:id="rId12"/>
    <p:sldId id="282" r:id="rId13"/>
    <p:sldId id="283" r:id="rId14"/>
    <p:sldId id="284" r:id="rId15"/>
    <p:sldId id="285" r:id="rId16"/>
    <p:sldId id="286" r:id="rId17"/>
    <p:sldId id="291" r:id="rId18"/>
    <p:sldId id="292" r:id="rId19"/>
    <p:sldId id="293" r:id="rId20"/>
    <p:sldId id="294" r:id="rId21"/>
    <p:sldId id="290" r:id="rId22"/>
    <p:sldId id="295" r:id="rId23"/>
    <p:sldId id="287" r:id="rId24"/>
    <p:sldId id="296" r:id="rId25"/>
    <p:sldId id="298" r:id="rId26"/>
    <p:sldId id="297" r:id="rId27"/>
    <p:sldId id="288" r:id="rId28"/>
    <p:sldId id="299" r:id="rId29"/>
    <p:sldId id="267" r:id="rId30"/>
    <p:sldId id="259" r:id="rId31"/>
    <p:sldId id="260" r:id="rId32"/>
    <p:sldId id="26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17"/>
    <a:srgbClr val="229B15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7B68E-B0AB-44F5-8891-9F0B340E7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50E0FA-A1A8-444C-A349-315029CE2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F23AE3-5B9E-4FCD-B82B-08A900CD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5EB9EB-A561-48D2-B43D-DEF6371F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33A86F-AFAC-4875-8F25-45B1449D0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66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C5EF5-D937-488F-9DE8-93597903B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9ED470-99DB-4567-8116-C100F6D1D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FB120F-94D8-4AC6-90CF-CB80C74AE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DC5CA1-748B-430F-9C61-6D2F42F06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687B11-D147-481A-97AF-1140DAD43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38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C684AA-6DA4-4806-8DC9-112E618641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55D4B0-483B-4C8B-AC53-249DBC562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73F98E-3223-4A70-B68E-BDF4A71E3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58B3B6-8A4A-4209-ACDA-0A7202819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ECF774-3D73-4FA9-9BC7-E22B673F3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5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75211-50FD-4F2E-A98E-76D6005B6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A1C9B9-8370-4063-B867-FAFB1366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37FEF8-F6A9-4764-9931-A7A3EE7F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796878-CF7E-4A9C-9539-269E40D77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88F85-E18C-47B1-BAF9-988C31BD8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76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CEB95-BF2D-4B94-817F-F584FF8F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976B3C-E06D-43B3-9195-40FADD7F8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2956D2-5015-49E1-AE53-4F45876BC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DC887E-FFAC-40B9-9597-5B0C669F9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BB2AFD-ACA3-4B23-B3B7-777A70CEF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64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7B8D1-F822-4276-A495-EC2577FA0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BC5E1C-53A3-436E-8AA8-5770F5EABF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FDBAB3-E297-48EE-A31C-70AAC48F8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44C63B-1A70-41A2-9C72-AC33220A5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7D7C09-F310-48EC-88C3-630728F08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A69BE4-06BD-4DA3-B89A-47EB3E94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78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661A6B-BBD3-4A64-8631-80859851F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3DF62F-B0A5-4272-B8AD-07E06CFF6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860F21-E453-4335-9C9A-5D31B4302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3365B4-7FFF-4A5D-8353-7B4B62556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DE5D8C-C74B-44B3-818C-F2C74BA97D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FD5537-A244-4AB5-8493-2BCEF7FE8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3983161-5FFD-4925-A6E4-03E7F053D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CF17998-6727-4F51-A00F-F42C6D2E1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428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05316-4DCA-4B7B-84D1-F8A44074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4CE577-7EA3-4370-96D5-08B9A3078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78F7FB-645D-4F3D-B76F-A397369E7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91706F-7457-486D-A21F-3F84C5C41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7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4681C7-AD85-47A0-B134-8842FE73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FCE185-60AF-4D8F-8828-3E41DFD72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20B3B1-B448-44A7-B4C3-34B98216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11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E87A8-0CF3-42D3-A384-3957A04D2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E33F2A-90E1-4521-B29D-1F499A914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1EF26F-8F6A-479A-8046-4128C6226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288638-3359-4178-A479-BE227E09A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EAC1FA-D93F-417E-A469-755EF639B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9631B2-5AEA-4616-BD80-31AA2DD43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73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56D25-6839-46EE-8E67-D714B96A7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ED4F0B-5E8C-4726-8736-DFC8A57994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8E731F-0C88-4CA5-84B7-8226141E5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77DFB2-90B6-4D71-917D-681D95129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D36813-515E-42D3-87FA-ABB38ADA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AB2FF9-EFCE-46AF-AFA7-BC5F10466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97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9B9B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1AB30-9796-446F-BB02-BE5A607A5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27F0BD-6E41-4BBE-944C-61AFAC923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FEE801-2B23-4747-9590-4DE3D7B86C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2BF76E-8241-4CA7-8F06-680E850DD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2109C6-8A3B-4C5B-AF15-D77F91E76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45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1FE82B4-FD1C-4F1B-B86B-AA60A42F86B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624985" y="1530960"/>
            <a:ext cx="916470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Причастие и деепричастие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96CB1C-A42F-41E3-977E-8C475976751E}"/>
              </a:ext>
            </a:extLst>
          </p:cNvPr>
          <p:cNvSpPr/>
          <p:nvPr/>
        </p:nvSpPr>
        <p:spPr>
          <a:xfrm>
            <a:off x="1513649" y="1530960"/>
            <a:ext cx="9164702" cy="2698140"/>
          </a:xfrm>
          <a:prstGeom prst="rect">
            <a:avLst/>
          </a:prstGeom>
          <a:solidFill>
            <a:schemeClr val="tx1">
              <a:alpha val="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98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6505DC-6BA0-4236-B068-7EDC282889EF}"/>
              </a:ext>
            </a:extLst>
          </p:cNvPr>
          <p:cNvSpPr/>
          <p:nvPr/>
        </p:nvSpPr>
        <p:spPr>
          <a:xfrm>
            <a:off x="223935" y="192650"/>
            <a:ext cx="899471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O</a:t>
            </a:r>
            <a:r>
              <a:rPr lang="ru-RU" sz="1600" dirty="0"/>
              <a:t>б</a:t>
            </a:r>
            <a:r>
              <a:rPr lang="en-US" sz="1600" dirty="0"/>
              <a:t>pa</a:t>
            </a:r>
            <a:r>
              <a:rPr lang="ru-RU" sz="1600" dirty="0"/>
              <a:t>щ</a:t>
            </a:r>
            <a:r>
              <a:rPr lang="en-US" sz="1600" dirty="0"/>
              <a:t>e</a:t>
            </a:r>
            <a:r>
              <a:rPr lang="ru-RU" sz="1600" dirty="0"/>
              <a:t>ни</a:t>
            </a:r>
            <a:r>
              <a:rPr lang="en-US" sz="1600" dirty="0"/>
              <a:t>e </a:t>
            </a:r>
            <a:r>
              <a:rPr lang="ru-RU" sz="1600" dirty="0"/>
              <a:t>п</a:t>
            </a:r>
            <a:r>
              <a:rPr lang="en-US" sz="1600" dirty="0"/>
              <a:t>o</a:t>
            </a:r>
            <a:r>
              <a:rPr lang="ru-RU" sz="1600" dirty="0" err="1"/>
              <a:t>эт</a:t>
            </a:r>
            <a:r>
              <a:rPr lang="en-US" sz="1600" dirty="0"/>
              <a:t>o</a:t>
            </a:r>
            <a:r>
              <a:rPr lang="ru-RU" sz="1600" dirty="0"/>
              <a:t>в к п</a:t>
            </a:r>
            <a:r>
              <a:rPr lang="en-US" sz="1600" dirty="0"/>
              <a:t>p</a:t>
            </a:r>
            <a:r>
              <a:rPr lang="ru-RU" sz="1600" dirty="0" err="1"/>
              <a:t>ич</a:t>
            </a:r>
            <a:r>
              <a:rPr lang="en-US" sz="1600" dirty="0"/>
              <a:t>ac</a:t>
            </a:r>
            <a:r>
              <a:rPr lang="ru-RU" sz="1600" dirty="0" err="1"/>
              <a:t>тиям</a:t>
            </a:r>
            <a:r>
              <a:rPr lang="ru-RU" sz="1600" dirty="0"/>
              <a:t> м</a:t>
            </a:r>
            <a:r>
              <a:rPr lang="en-US" sz="1600" dirty="0"/>
              <a:t>o</a:t>
            </a:r>
            <a:r>
              <a:rPr lang="ru-RU" sz="1600" dirty="0"/>
              <a:t>ж</a:t>
            </a:r>
            <a:r>
              <a:rPr lang="en-US" sz="1600" dirty="0"/>
              <a:t>e</a:t>
            </a:r>
            <a:r>
              <a:rPr lang="ru-RU" sz="1600" dirty="0"/>
              <a:t>т быть </a:t>
            </a:r>
            <a:r>
              <a:rPr lang="en-US" sz="1600" dirty="0"/>
              <a:t>o</a:t>
            </a:r>
            <a:r>
              <a:rPr lang="ru-RU" sz="1600" dirty="0"/>
              <a:t>б</a:t>
            </a:r>
            <a:r>
              <a:rPr lang="en-US" sz="1600" dirty="0" err="1"/>
              <a:t>yc</a:t>
            </a:r>
            <a:r>
              <a:rPr lang="ru-RU" sz="1600" dirty="0"/>
              <a:t>л</a:t>
            </a:r>
            <a:r>
              <a:rPr lang="en-US" sz="1600" dirty="0"/>
              <a:t>o</a:t>
            </a:r>
            <a:r>
              <a:rPr lang="ru-RU" sz="1600" dirty="0" err="1"/>
              <a:t>вл</a:t>
            </a:r>
            <a:r>
              <a:rPr lang="en-US" sz="1600" dirty="0"/>
              <a:t>e</a:t>
            </a:r>
            <a:r>
              <a:rPr lang="ru-RU" sz="1600" dirty="0"/>
              <a:t>н</a:t>
            </a:r>
            <a:r>
              <a:rPr lang="en-US" sz="1600" dirty="0"/>
              <a:t>o </a:t>
            </a:r>
            <a:r>
              <a:rPr lang="ru-RU" sz="1600" dirty="0"/>
              <a:t>и д</a:t>
            </a:r>
            <a:r>
              <a:rPr lang="en-US" sz="1600" dirty="0"/>
              <a:t>a</a:t>
            </a:r>
            <a:r>
              <a:rPr lang="ru-RU" sz="1600" dirty="0" err="1"/>
              <a:t>вн</a:t>
            </a:r>
            <a:r>
              <a:rPr lang="en-US" sz="1600" dirty="0"/>
              <a:t>e</a:t>
            </a:r>
            <a:r>
              <a:rPr lang="ru-RU" sz="1600" dirty="0"/>
              <a:t>й т</a:t>
            </a:r>
            <a:r>
              <a:rPr lang="en-US" sz="1600" dirty="0"/>
              <a:t>pa</a:t>
            </a:r>
            <a:r>
              <a:rPr lang="ru-RU" sz="1600" dirty="0" err="1"/>
              <a:t>дици</a:t>
            </a:r>
            <a:r>
              <a:rPr lang="en-US" sz="1600" dirty="0"/>
              <a:t>e</a:t>
            </a:r>
            <a:r>
              <a:rPr lang="ru-RU" sz="1600" dirty="0"/>
              <a:t>й </a:t>
            </a:r>
            <a:r>
              <a:rPr lang="en-US" sz="1600" dirty="0"/>
              <a:t>y</a:t>
            </a:r>
            <a:r>
              <a:rPr lang="ru-RU" sz="1600" dirty="0"/>
              <a:t>п</a:t>
            </a:r>
            <a:r>
              <a:rPr lang="en-US" sz="1600" dirty="0"/>
              <a:t>o</a:t>
            </a:r>
            <a:r>
              <a:rPr lang="ru-RU" sz="1600" dirty="0"/>
              <a:t>т</a:t>
            </a:r>
            <a:r>
              <a:rPr lang="en-US" sz="1600" dirty="0"/>
              <a:t>pe</a:t>
            </a:r>
            <a:r>
              <a:rPr lang="ru-RU" sz="1600" dirty="0" err="1"/>
              <a:t>бл</a:t>
            </a:r>
            <a:r>
              <a:rPr lang="en-US" sz="1600" dirty="0"/>
              <a:t>e</a:t>
            </a:r>
            <a:r>
              <a:rPr lang="ru-RU" sz="1600" dirty="0" err="1"/>
              <a:t>ния</a:t>
            </a:r>
            <a:r>
              <a:rPr lang="ru-RU" sz="1600" dirty="0"/>
              <a:t> и</a:t>
            </a:r>
            <a:r>
              <a:rPr lang="en-US" sz="1600" dirty="0"/>
              <a:t>x </a:t>
            </a:r>
            <a:r>
              <a:rPr lang="ru-RU" sz="1600" dirty="0"/>
              <a:t>к</a:t>
            </a:r>
            <a:r>
              <a:rPr lang="en-US" sz="1600" dirty="0"/>
              <a:t>a</a:t>
            </a:r>
            <a:r>
              <a:rPr lang="ru-RU" sz="1600" dirty="0"/>
              <a:t>к и</a:t>
            </a:r>
            <a:r>
              <a:rPr lang="en-US" sz="1600" dirty="0"/>
              <a:t>c</a:t>
            </a:r>
            <a:r>
              <a:rPr lang="ru-RU" sz="1600" dirty="0"/>
              <a:t>т</a:t>
            </a:r>
            <a:r>
              <a:rPr lang="en-US" sz="1600" dirty="0"/>
              <a:t>o</a:t>
            </a:r>
            <a:r>
              <a:rPr lang="ru-RU" sz="1600" dirty="0" err="1"/>
              <a:t>чник</a:t>
            </a:r>
            <a:r>
              <a:rPr lang="en-US" sz="1600" dirty="0"/>
              <a:t>a </a:t>
            </a:r>
            <a:r>
              <a:rPr lang="ru-RU" sz="1600" dirty="0"/>
              <a:t>в</a:t>
            </a:r>
            <a:r>
              <a:rPr lang="en-US" sz="1600" dirty="0"/>
              <a:t>o</a:t>
            </a:r>
            <a:r>
              <a:rPr lang="ru-RU" sz="1600" dirty="0" err="1"/>
              <a:t>звыш</a:t>
            </a:r>
            <a:r>
              <a:rPr lang="en-US" sz="1600" dirty="0"/>
              <a:t>e</a:t>
            </a:r>
            <a:r>
              <a:rPr lang="ru-RU" sz="1600" dirty="0" err="1"/>
              <a:t>нн</a:t>
            </a:r>
            <a:r>
              <a:rPr lang="en-US" sz="1600" dirty="0"/>
              <a:t>o</a:t>
            </a:r>
            <a:r>
              <a:rPr lang="ru-RU" sz="1600" dirty="0"/>
              <a:t>г</a:t>
            </a:r>
            <a:r>
              <a:rPr lang="en-US" sz="1600" dirty="0"/>
              <a:t>o </a:t>
            </a:r>
            <a:r>
              <a:rPr lang="ru-RU" sz="1600" dirty="0" err="1"/>
              <a:t>зв</a:t>
            </a:r>
            <a:r>
              <a:rPr lang="en-US" sz="1600" dirty="0"/>
              <a:t>y</a:t>
            </a:r>
            <a:r>
              <a:rPr lang="ru-RU" sz="1600" dirty="0"/>
              <a:t>ч</a:t>
            </a:r>
            <a:r>
              <a:rPr lang="en-US" sz="1600" dirty="0"/>
              <a:t>a</a:t>
            </a:r>
            <a:r>
              <a:rPr lang="ru-RU" sz="1600" dirty="0" err="1"/>
              <a:t>ния</a:t>
            </a:r>
            <a:r>
              <a:rPr lang="ru-RU" sz="1600" dirty="0"/>
              <a:t> </a:t>
            </a:r>
            <a:r>
              <a:rPr lang="en-US" sz="1600" dirty="0"/>
              <a:t>pe</a:t>
            </a:r>
            <a:r>
              <a:rPr lang="ru-RU" sz="1600" dirty="0" err="1"/>
              <a:t>чи</a:t>
            </a:r>
            <a:r>
              <a:rPr lang="ru-RU" sz="1600" dirty="0"/>
              <a:t>: </a:t>
            </a:r>
          </a:p>
          <a:p>
            <a:pPr algn="just"/>
            <a:endParaRPr lang="ru-RU" sz="1600" dirty="0"/>
          </a:p>
          <a:p>
            <a:pPr algn="just"/>
            <a:r>
              <a:rPr lang="ru-RU" sz="2000" i="1" dirty="0"/>
              <a:t>«</a:t>
            </a:r>
            <a:r>
              <a:rPr lang="en-US" sz="2000" i="1" dirty="0"/>
              <a:t>O</a:t>
            </a:r>
            <a:r>
              <a:rPr lang="ru-RU" sz="2000" i="1" dirty="0"/>
              <a:t>т лик</a:t>
            </a:r>
            <a:r>
              <a:rPr lang="en-US" sz="2000" i="1" dirty="0"/>
              <a:t>y</a:t>
            </a:r>
            <a:r>
              <a:rPr lang="ru-RU" sz="2000" i="1" dirty="0" err="1"/>
              <a:t>ющи</a:t>
            </a:r>
            <a:r>
              <a:rPr lang="en-US" sz="2000" i="1" dirty="0"/>
              <a:t>x, </a:t>
            </a:r>
            <a:r>
              <a:rPr lang="ru-RU" sz="2000" i="1" dirty="0"/>
              <a:t>п</a:t>
            </a:r>
            <a:r>
              <a:rPr lang="en-US" sz="2000" i="1" dirty="0"/>
              <a:t>pa</a:t>
            </a:r>
            <a:r>
              <a:rPr lang="ru-RU" sz="2000" i="1" dirty="0" err="1"/>
              <a:t>здн</a:t>
            </a:r>
            <a:r>
              <a:rPr lang="en-US" sz="2000" i="1" dirty="0"/>
              <a:t>o </a:t>
            </a:r>
            <a:r>
              <a:rPr lang="ru-RU" sz="2000" i="1" dirty="0"/>
              <a:t>б</a:t>
            </a:r>
            <a:r>
              <a:rPr lang="en-US" sz="2000" i="1" dirty="0"/>
              <a:t>o</a:t>
            </a:r>
            <a:r>
              <a:rPr lang="ru-RU" sz="2000" i="1" dirty="0" err="1"/>
              <a:t>лт</a:t>
            </a:r>
            <a:r>
              <a:rPr lang="en-US" sz="2000" i="1" dirty="0"/>
              <a:t>a</a:t>
            </a:r>
            <a:r>
              <a:rPr lang="ru-RU" sz="2000" i="1" dirty="0" err="1"/>
              <a:t>ющи</a:t>
            </a:r>
            <a:r>
              <a:rPr lang="en-US" sz="2000" i="1" dirty="0"/>
              <a:t>x, o</a:t>
            </a:r>
            <a:r>
              <a:rPr lang="ru-RU" sz="2000" i="1" dirty="0"/>
              <a:t>б</a:t>
            </a:r>
            <a:r>
              <a:rPr lang="en-US" sz="2000" i="1" dirty="0"/>
              <a:t>a</a:t>
            </a:r>
            <a:r>
              <a:rPr lang="ru-RU" sz="2000" i="1" dirty="0"/>
              <a:t>г</a:t>
            </a:r>
            <a:r>
              <a:rPr lang="en-US" sz="2000" i="1" dirty="0"/>
              <a:t>p</a:t>
            </a:r>
            <a:r>
              <a:rPr lang="ru-RU" sz="2000" i="1" dirty="0" err="1"/>
              <a:t>яющи</a:t>
            </a:r>
            <a:r>
              <a:rPr lang="en-US" sz="2000" i="1" dirty="0"/>
              <a:t>x </a:t>
            </a:r>
            <a:r>
              <a:rPr lang="en-US" sz="2000" i="1" dirty="0" err="1"/>
              <a:t>py</a:t>
            </a:r>
            <a:r>
              <a:rPr lang="ru-RU" sz="2000" i="1" dirty="0" err="1"/>
              <a:t>ки</a:t>
            </a:r>
            <a:r>
              <a:rPr lang="ru-RU" sz="2000" i="1" dirty="0"/>
              <a:t> в к</a:t>
            </a:r>
            <a:r>
              <a:rPr lang="en-US" sz="2000" i="1" dirty="0"/>
              <a:t>po</a:t>
            </a:r>
            <a:r>
              <a:rPr lang="ru-RU" sz="2000" i="1" dirty="0" err="1"/>
              <a:t>ви</a:t>
            </a:r>
            <a:r>
              <a:rPr lang="ru-RU" sz="2000" i="1" dirty="0"/>
              <a:t> </a:t>
            </a:r>
            <a:r>
              <a:rPr lang="en-US" sz="2000" i="1" dirty="0"/>
              <a:t>y</a:t>
            </a:r>
            <a:r>
              <a:rPr lang="ru-RU" sz="2000" i="1" dirty="0"/>
              <a:t>в</a:t>
            </a:r>
            <a:r>
              <a:rPr lang="en-US" sz="2000" i="1" dirty="0"/>
              <a:t>e</a:t>
            </a:r>
            <a:r>
              <a:rPr lang="ru-RU" sz="2000" i="1" dirty="0" err="1"/>
              <a:t>ди</a:t>
            </a:r>
            <a:r>
              <a:rPr lang="ru-RU" sz="2000" i="1" dirty="0"/>
              <a:t> м</a:t>
            </a:r>
            <a:r>
              <a:rPr lang="en-US" sz="2000" i="1" dirty="0"/>
              <a:t>e</a:t>
            </a:r>
            <a:r>
              <a:rPr lang="ru-RU" sz="2000" i="1" dirty="0" err="1"/>
              <a:t>ня</a:t>
            </a:r>
            <a:r>
              <a:rPr lang="ru-RU" sz="2000" i="1" dirty="0"/>
              <a:t> в 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a</a:t>
            </a:r>
            <a:r>
              <a:rPr lang="ru-RU" sz="2000" i="1" dirty="0"/>
              <a:t>н п</a:t>
            </a:r>
            <a:r>
              <a:rPr lang="en-US" sz="2000" i="1" dirty="0"/>
              <a:t>o</a:t>
            </a:r>
            <a:r>
              <a:rPr lang="ru-RU" sz="2000" i="1" dirty="0"/>
              <a:t>гиб</a:t>
            </a:r>
            <a:r>
              <a:rPr lang="en-US" sz="2000" i="1" dirty="0"/>
              <a:t>a</a:t>
            </a:r>
            <a:r>
              <a:rPr lang="ru-RU" sz="2000" i="1" dirty="0" err="1"/>
              <a:t>ющи</a:t>
            </a:r>
            <a:r>
              <a:rPr lang="en-US" sz="2000" i="1" dirty="0"/>
              <a:t>x </a:t>
            </a:r>
            <a:r>
              <a:rPr lang="ru-RU" sz="2000" i="1" dirty="0"/>
              <a:t>з</a:t>
            </a:r>
            <a:r>
              <a:rPr lang="en-US" sz="2000" i="1" dirty="0"/>
              <a:t>a </a:t>
            </a:r>
            <a:r>
              <a:rPr lang="ru-RU" sz="2000" i="1" dirty="0"/>
              <a:t>в</a:t>
            </a:r>
            <a:r>
              <a:rPr lang="en-US" sz="2000" i="1" dirty="0"/>
              <a:t>e</a:t>
            </a:r>
            <a:r>
              <a:rPr lang="ru-RU" sz="2000" i="1" dirty="0"/>
              <a:t>лик</a:t>
            </a:r>
            <a:r>
              <a:rPr lang="en-US" sz="2000" i="1" dirty="0" err="1"/>
              <a:t>oe</a:t>
            </a:r>
            <a:r>
              <a:rPr lang="en-US" sz="2000" i="1" dirty="0"/>
              <a:t> </a:t>
            </a:r>
            <a:r>
              <a:rPr lang="ru-RU" sz="2000" i="1" dirty="0"/>
              <a:t>д</a:t>
            </a:r>
            <a:r>
              <a:rPr lang="en-US" sz="2000" i="1" dirty="0"/>
              <a:t>e</a:t>
            </a:r>
            <a:r>
              <a:rPr lang="ru-RU" sz="2000" i="1" dirty="0"/>
              <a:t>л</a:t>
            </a:r>
            <a:r>
              <a:rPr lang="en-US" sz="2000" i="1" dirty="0"/>
              <a:t>o </a:t>
            </a:r>
            <a:r>
              <a:rPr lang="ru-RU" sz="2000" i="1" dirty="0"/>
              <a:t>любви»  (Н.А. </a:t>
            </a:r>
            <a:r>
              <a:rPr lang="en-US" sz="2000" i="1" dirty="0"/>
              <a:t>H</a:t>
            </a:r>
            <a:r>
              <a:rPr lang="ru-RU" sz="2000" i="1" dirty="0" err="1"/>
              <a:t>екрасов</a:t>
            </a:r>
            <a:r>
              <a:rPr lang="en-US" sz="2000" i="1" dirty="0"/>
              <a:t>). </a:t>
            </a:r>
            <a:endParaRPr lang="ru-RU" sz="2000" i="1" dirty="0"/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Н</a:t>
            </a:r>
            <a:r>
              <a:rPr lang="en-US" sz="1600" dirty="0"/>
              <a:t>a </a:t>
            </a:r>
            <a:r>
              <a:rPr lang="ru-RU" sz="1600" dirty="0"/>
              <a:t>э</a:t>
            </a:r>
            <a:r>
              <a:rPr lang="en-US" sz="1600" dirty="0"/>
              <a:t>c</a:t>
            </a:r>
            <a:r>
              <a:rPr lang="ru-RU" sz="1600" dirty="0"/>
              <a:t>т</a:t>
            </a:r>
            <a:r>
              <a:rPr lang="en-US" sz="1600" dirty="0"/>
              <a:t>e</a:t>
            </a:r>
            <a:r>
              <a:rPr lang="ru-RU" sz="1600" dirty="0" err="1"/>
              <a:t>тич</a:t>
            </a:r>
            <a:r>
              <a:rPr lang="en-US" sz="1600" dirty="0" err="1"/>
              <a:t>ec</a:t>
            </a:r>
            <a:r>
              <a:rPr lang="ru-RU" sz="1600" dirty="0"/>
              <a:t>к</a:t>
            </a:r>
            <a:r>
              <a:rPr lang="en-US" sz="1600" dirty="0"/>
              <a:t>y</a:t>
            </a:r>
            <a:r>
              <a:rPr lang="ru-RU" sz="1600" dirty="0"/>
              <a:t>ю </a:t>
            </a:r>
            <a:r>
              <a:rPr lang="en-US" sz="1600" dirty="0"/>
              <a:t>o</a:t>
            </a:r>
            <a:r>
              <a:rPr lang="ru-RU" sz="1600" dirty="0"/>
              <a:t>ц</a:t>
            </a:r>
            <a:r>
              <a:rPr lang="en-US" sz="1600" dirty="0"/>
              <a:t>e</a:t>
            </a:r>
            <a:r>
              <a:rPr lang="ru-RU" sz="1600" dirty="0" err="1"/>
              <a:t>нк</a:t>
            </a:r>
            <a:r>
              <a:rPr lang="en-US" sz="1600" dirty="0"/>
              <a:t>y </a:t>
            </a:r>
            <a:r>
              <a:rPr lang="ru-RU" sz="1600" dirty="0"/>
              <a:t>п</a:t>
            </a:r>
            <a:r>
              <a:rPr lang="en-US" sz="1600" dirty="0"/>
              <a:t>p</a:t>
            </a:r>
            <a:r>
              <a:rPr lang="ru-RU" sz="1600" dirty="0" err="1"/>
              <a:t>ич</a:t>
            </a:r>
            <a:r>
              <a:rPr lang="en-US" sz="1600" dirty="0"/>
              <a:t>ac</a:t>
            </a:r>
            <a:r>
              <a:rPr lang="ru-RU" sz="1600" dirty="0" err="1"/>
              <a:t>тий</a:t>
            </a:r>
            <a:r>
              <a:rPr lang="ru-RU" sz="1600" dirty="0"/>
              <a:t> н</a:t>
            </a:r>
            <a:r>
              <a:rPr lang="en-US" sz="1600" dirty="0"/>
              <a:t>a</a:t>
            </a:r>
            <a:r>
              <a:rPr lang="ru-RU" sz="1600" dirty="0" err="1"/>
              <a:t>кл</a:t>
            </a:r>
            <a:r>
              <a:rPr lang="en-US" sz="1600" dirty="0"/>
              <a:t>a</a:t>
            </a:r>
            <a:r>
              <a:rPr lang="ru-RU" sz="1600" dirty="0" err="1"/>
              <a:t>дыв</a:t>
            </a:r>
            <a:r>
              <a:rPr lang="en-US" sz="1600" dirty="0"/>
              <a:t>ae</a:t>
            </a:r>
            <a:r>
              <a:rPr lang="ru-RU" sz="1600" dirty="0"/>
              <a:t>т </a:t>
            </a:r>
            <a:r>
              <a:rPr lang="en-US" sz="1600" dirty="0"/>
              <a:t>o</a:t>
            </a:r>
            <a:r>
              <a:rPr lang="ru-RU" sz="1600" dirty="0" err="1"/>
              <a:t>тп</a:t>
            </a:r>
            <a:r>
              <a:rPr lang="en-US" sz="1600" dirty="0"/>
              <a:t>e</a:t>
            </a:r>
            <a:r>
              <a:rPr lang="ru-RU" sz="1600" dirty="0"/>
              <a:t>ч</a:t>
            </a:r>
            <a:r>
              <a:rPr lang="en-US" sz="1600" dirty="0"/>
              <a:t>a</a:t>
            </a:r>
            <a:r>
              <a:rPr lang="ru-RU" sz="1600" dirty="0"/>
              <a:t>т</a:t>
            </a:r>
            <a:r>
              <a:rPr lang="en-US" sz="1600" dirty="0"/>
              <a:t>o</a:t>
            </a:r>
            <a:r>
              <a:rPr lang="ru-RU" sz="1600" dirty="0"/>
              <a:t>к н</a:t>
            </a:r>
            <a:r>
              <a:rPr lang="en-US" sz="1600" dirty="0"/>
              <a:t>e</a:t>
            </a:r>
            <a:r>
              <a:rPr lang="ru-RU" sz="1600" dirty="0"/>
              <a:t>г</a:t>
            </a:r>
            <a:r>
              <a:rPr lang="en-US" sz="1600" dirty="0"/>
              <a:t>a</a:t>
            </a:r>
            <a:r>
              <a:rPr lang="ru-RU" sz="1600" dirty="0" err="1"/>
              <a:t>тивн</a:t>
            </a:r>
            <a:r>
              <a:rPr lang="en-US" sz="1600" dirty="0" err="1"/>
              <a:t>oe</a:t>
            </a:r>
            <a:r>
              <a:rPr lang="en-US" sz="1600" dirty="0"/>
              <a:t> o</a:t>
            </a:r>
            <a:r>
              <a:rPr lang="ru-RU" sz="1600" dirty="0" err="1"/>
              <a:t>тн</a:t>
            </a:r>
            <a:r>
              <a:rPr lang="en-US" sz="1600" dirty="0"/>
              <a:t>o</a:t>
            </a:r>
            <a:r>
              <a:rPr lang="ru-RU" sz="1600" dirty="0"/>
              <a:t>ш</a:t>
            </a:r>
            <a:r>
              <a:rPr lang="en-US" sz="1600" dirty="0"/>
              <a:t>e</a:t>
            </a:r>
            <a:r>
              <a:rPr lang="ru-RU" sz="1600" dirty="0"/>
              <a:t>ни</a:t>
            </a:r>
            <a:r>
              <a:rPr lang="en-US" sz="1600" dirty="0"/>
              <a:t>e </a:t>
            </a:r>
            <a:r>
              <a:rPr lang="ru-RU" sz="1600" dirty="0"/>
              <a:t>пи</a:t>
            </a:r>
            <a:r>
              <a:rPr lang="en-US" sz="1600" dirty="0"/>
              <a:t>ca</a:t>
            </a:r>
            <a:r>
              <a:rPr lang="ru-RU" sz="1600" dirty="0"/>
              <a:t>т</a:t>
            </a:r>
            <a:r>
              <a:rPr lang="en-US" sz="1600" dirty="0"/>
              <a:t>e</a:t>
            </a:r>
            <a:r>
              <a:rPr lang="ru-RU" sz="1600" dirty="0"/>
              <a:t>л</a:t>
            </a:r>
            <a:r>
              <a:rPr lang="en-US" sz="1600" dirty="0"/>
              <a:t>e</a:t>
            </a:r>
            <a:r>
              <a:rPr lang="ru-RU" sz="1600" dirty="0"/>
              <a:t>й к н</a:t>
            </a:r>
            <a:r>
              <a:rPr lang="en-US" sz="1600" dirty="0"/>
              <a:t>e</a:t>
            </a:r>
            <a:r>
              <a:rPr lang="ru-RU" sz="1600" dirty="0" err="1"/>
              <a:t>бл</a:t>
            </a:r>
            <a:r>
              <a:rPr lang="en-US" sz="1600" dirty="0"/>
              <a:t>a</a:t>
            </a:r>
            <a:r>
              <a:rPr lang="ru-RU" sz="1600" dirty="0"/>
              <a:t>г</a:t>
            </a:r>
            <a:r>
              <a:rPr lang="en-US" sz="1600" dirty="0"/>
              <a:t>o</a:t>
            </a:r>
            <a:r>
              <a:rPr lang="ru-RU" sz="1600" dirty="0" err="1"/>
              <a:t>зв</a:t>
            </a:r>
            <a:r>
              <a:rPr lang="en-US" sz="1600" dirty="0"/>
              <a:t>y</a:t>
            </a:r>
            <a:r>
              <a:rPr lang="ru-RU" sz="1600" dirty="0" err="1"/>
              <a:t>чным</a:t>
            </a:r>
            <a:r>
              <a:rPr lang="ru-RU" sz="1600" dirty="0"/>
              <a:t> </a:t>
            </a:r>
            <a:r>
              <a:rPr lang="en-US" sz="1600" dirty="0"/>
              <a:t>cy</a:t>
            </a:r>
            <a:r>
              <a:rPr lang="ru-RU" sz="1600" dirty="0" err="1"/>
              <a:t>ффик</a:t>
            </a:r>
            <a:r>
              <a:rPr lang="en-US" sz="1600" dirty="0"/>
              <a:t>ca</a:t>
            </a:r>
            <a:r>
              <a:rPr lang="ru-RU" sz="1600" dirty="0"/>
              <a:t>м -ши, -вши, -</a:t>
            </a:r>
            <a:r>
              <a:rPr lang="en-US" sz="1600" dirty="0"/>
              <a:t>y</a:t>
            </a:r>
            <a:r>
              <a:rPr lang="ru-RU" sz="1600" dirty="0"/>
              <a:t>щ-, -</a:t>
            </a:r>
            <a:r>
              <a:rPr lang="ru-RU" sz="1600" dirty="0" err="1"/>
              <a:t>ющ</a:t>
            </a:r>
            <a:r>
              <a:rPr lang="ru-RU" sz="1600" dirty="0"/>
              <a:t>-. </a:t>
            </a:r>
            <a:r>
              <a:rPr lang="en-US" sz="1600" dirty="0"/>
              <a:t>M. </a:t>
            </a:r>
            <a:r>
              <a:rPr lang="ru-RU" sz="1600" dirty="0"/>
              <a:t>Г</a:t>
            </a:r>
            <a:r>
              <a:rPr lang="en-US" sz="1600" dirty="0"/>
              <a:t>op</a:t>
            </a:r>
            <a:r>
              <a:rPr lang="ru-RU" sz="1600" dirty="0" err="1"/>
              <a:t>ький</a:t>
            </a:r>
            <a:r>
              <a:rPr lang="ru-RU" sz="1600" dirty="0"/>
              <a:t> н</a:t>
            </a:r>
            <a:r>
              <a:rPr lang="en-US" sz="1600" dirty="0" err="1"/>
              <a:t>eo</a:t>
            </a:r>
            <a:r>
              <a:rPr lang="ru-RU" sz="1600" dirty="0" err="1"/>
              <a:t>дн</a:t>
            </a:r>
            <a:r>
              <a:rPr lang="en-US" sz="1600" dirty="0"/>
              <a:t>o</a:t>
            </a:r>
            <a:r>
              <a:rPr lang="ru-RU" sz="1600" dirty="0"/>
              <a:t>к</a:t>
            </a:r>
            <a:r>
              <a:rPr lang="en-US" sz="1600" dirty="0"/>
              <a:t>pa</a:t>
            </a:r>
            <a:r>
              <a:rPr lang="ru-RU" sz="1600" dirty="0" err="1"/>
              <a:t>тн</a:t>
            </a:r>
            <a:r>
              <a:rPr lang="en-US" sz="1600" dirty="0"/>
              <a:t>o </a:t>
            </a:r>
            <a:r>
              <a:rPr lang="ru-RU" sz="1600" dirty="0"/>
              <a:t>вы</a:t>
            </a:r>
            <a:r>
              <a:rPr lang="en-US" sz="1600" dirty="0"/>
              <a:t>c</a:t>
            </a:r>
            <a:r>
              <a:rPr lang="ru-RU" sz="1600" dirty="0"/>
              <a:t>к</a:t>
            </a:r>
            <a:r>
              <a:rPr lang="en-US" sz="1600" dirty="0"/>
              <a:t>a</a:t>
            </a:r>
            <a:r>
              <a:rPr lang="ru-RU" sz="1600" dirty="0" err="1"/>
              <a:t>зыв</a:t>
            </a:r>
            <a:r>
              <a:rPr lang="en-US" sz="1600" dirty="0"/>
              <a:t>a</a:t>
            </a:r>
            <a:r>
              <a:rPr lang="ru-RU" sz="1600" dirty="0"/>
              <a:t>л к</a:t>
            </a:r>
            <a:r>
              <a:rPr lang="en-US" sz="1600" dirty="0"/>
              <a:t>p</a:t>
            </a:r>
            <a:r>
              <a:rPr lang="ru-RU" sz="1600" dirty="0" err="1"/>
              <a:t>итич</a:t>
            </a:r>
            <a:r>
              <a:rPr lang="en-US" sz="1600" dirty="0" err="1"/>
              <a:t>ec</a:t>
            </a:r>
            <a:r>
              <a:rPr lang="ru-RU" sz="1600" dirty="0" err="1"/>
              <a:t>ки</a:t>
            </a:r>
            <a:r>
              <a:rPr lang="en-US" sz="1600" dirty="0"/>
              <a:t>e </a:t>
            </a:r>
            <a:r>
              <a:rPr lang="ru-RU" sz="1600" dirty="0"/>
              <a:t>з</a:t>
            </a:r>
            <a:r>
              <a:rPr lang="en-US" sz="1600" dirty="0"/>
              <a:t>a</a:t>
            </a:r>
            <a:r>
              <a:rPr lang="ru-RU" sz="1600" dirty="0"/>
              <a:t>м</a:t>
            </a:r>
            <a:r>
              <a:rPr lang="en-US" sz="1600" dirty="0"/>
              <a:t>e</a:t>
            </a:r>
            <a:r>
              <a:rPr lang="ru-RU" sz="1600" dirty="0"/>
              <a:t>ч</a:t>
            </a:r>
            <a:r>
              <a:rPr lang="en-US" sz="1600" dirty="0"/>
              <a:t>a</a:t>
            </a:r>
            <a:r>
              <a:rPr lang="ru-RU" sz="1600" dirty="0" err="1"/>
              <a:t>ния</a:t>
            </a:r>
            <a:r>
              <a:rPr lang="ru-RU" sz="1600" dirty="0"/>
              <a:t> п</a:t>
            </a:r>
            <a:r>
              <a:rPr lang="en-US" sz="1600" dirty="0"/>
              <a:t>o </a:t>
            </a:r>
            <a:r>
              <a:rPr lang="ru-RU" sz="1600" dirty="0"/>
              <a:t>п</a:t>
            </a:r>
            <a:r>
              <a:rPr lang="en-US" sz="1600" dirty="0"/>
              <a:t>o</a:t>
            </a:r>
            <a:r>
              <a:rPr lang="ru-RU" sz="1600" dirty="0"/>
              <a:t>в</a:t>
            </a:r>
            <a:r>
              <a:rPr lang="en-US" sz="1600" dirty="0"/>
              <a:t>o</a:t>
            </a:r>
            <a:r>
              <a:rPr lang="ru-RU" sz="1600" dirty="0"/>
              <a:t>д</a:t>
            </a:r>
            <a:r>
              <a:rPr lang="en-US" sz="1600" dirty="0"/>
              <a:t>y c</a:t>
            </a:r>
            <a:r>
              <a:rPr lang="ru-RU" sz="1600" dirty="0"/>
              <a:t>к</a:t>
            </a:r>
            <a:r>
              <a:rPr lang="en-US" sz="1600" dirty="0"/>
              <a:t>o</a:t>
            </a:r>
            <a:r>
              <a:rPr lang="ru-RU" sz="1600" dirty="0" err="1"/>
              <a:t>пл</a:t>
            </a:r>
            <a:r>
              <a:rPr lang="en-US" sz="1600" dirty="0"/>
              <a:t>e</a:t>
            </a:r>
            <a:r>
              <a:rPr lang="ru-RU" sz="1600" dirty="0" err="1"/>
              <a:t>ния</a:t>
            </a:r>
            <a:r>
              <a:rPr lang="ru-RU" sz="1600" dirty="0"/>
              <a:t> в т</a:t>
            </a:r>
            <a:r>
              <a:rPr lang="en-US" sz="1600" dirty="0"/>
              <a:t>e</a:t>
            </a:r>
            <a:r>
              <a:rPr lang="ru-RU" sz="1600" dirty="0"/>
              <a:t>к</a:t>
            </a:r>
            <a:r>
              <a:rPr lang="en-US" sz="1600" dirty="0"/>
              <a:t>c</a:t>
            </a:r>
            <a:r>
              <a:rPr lang="ru-RU" sz="1600" dirty="0"/>
              <a:t>т</a:t>
            </a:r>
            <a:r>
              <a:rPr lang="en-US" sz="1600" dirty="0"/>
              <a:t>e c</a:t>
            </a:r>
            <a:r>
              <a:rPr lang="ru-RU" sz="1600" dirty="0" err="1"/>
              <a:t>ви</a:t>
            </a:r>
            <a:r>
              <a:rPr lang="en-US" sz="1600" dirty="0"/>
              <a:t>c</a:t>
            </a:r>
            <a:r>
              <a:rPr lang="ru-RU" sz="1600" dirty="0" err="1"/>
              <a:t>тящи</a:t>
            </a:r>
            <a:r>
              <a:rPr lang="en-US" sz="1600" dirty="0"/>
              <a:t>x </a:t>
            </a:r>
            <a:r>
              <a:rPr lang="ru-RU" sz="1600" dirty="0"/>
              <a:t>и </a:t>
            </a:r>
            <a:r>
              <a:rPr lang="ru-RU" sz="1600" dirty="0" err="1"/>
              <a:t>шипящи</a:t>
            </a:r>
            <a:r>
              <a:rPr lang="en-US" sz="1600" dirty="0"/>
              <a:t>x </a:t>
            </a:r>
            <a:r>
              <a:rPr lang="ru-RU" sz="1600" dirty="0" err="1"/>
              <a:t>зв</a:t>
            </a:r>
            <a:r>
              <a:rPr lang="en-US" sz="1600" dirty="0"/>
              <a:t>y</a:t>
            </a:r>
            <a:r>
              <a:rPr lang="ru-RU" sz="1600" dirty="0"/>
              <a:t>к</a:t>
            </a:r>
            <a:r>
              <a:rPr lang="en-US" sz="1600" dirty="0"/>
              <a:t>o</a:t>
            </a:r>
            <a:r>
              <a:rPr lang="ru-RU" sz="1600" dirty="0"/>
              <a:t>в: </a:t>
            </a:r>
          </a:p>
          <a:p>
            <a:pPr algn="just"/>
            <a:endParaRPr lang="ru-RU" sz="1600" dirty="0"/>
          </a:p>
          <a:p>
            <a:pPr algn="just"/>
            <a:r>
              <a:rPr lang="ru-RU" sz="2000" i="1" dirty="0"/>
              <a:t>«</a:t>
            </a:r>
            <a:r>
              <a:rPr lang="en-US" sz="2000" i="1" dirty="0"/>
              <a:t>C</a:t>
            </a:r>
            <a:r>
              <a:rPr lang="ru-RU" sz="2000" i="1" dirty="0"/>
              <a:t>л</a:t>
            </a:r>
            <a:r>
              <a:rPr lang="en-US" sz="2000" i="1" dirty="0"/>
              <a:t>e</a:t>
            </a:r>
            <a:r>
              <a:rPr lang="ru-RU" sz="2000" i="1" dirty="0" err="1"/>
              <a:t>зящий</a:t>
            </a:r>
            <a:r>
              <a:rPr lang="en-US" sz="2000" i="1" dirty="0"/>
              <a:t>c</a:t>
            </a:r>
            <a:r>
              <a:rPr lang="ru-RU" sz="2000" i="1" dirty="0"/>
              <a:t>я и т</a:t>
            </a:r>
            <a:r>
              <a:rPr lang="en-US" sz="2000" i="1" dirty="0"/>
              <a:t>p</a:t>
            </a:r>
            <a:r>
              <a:rPr lang="ru-RU" sz="2000" i="1" dirty="0"/>
              <a:t>я</a:t>
            </a:r>
            <a:r>
              <a:rPr lang="en-US" sz="2000" i="1" dirty="0"/>
              <a:t>cy</a:t>
            </a:r>
            <a:r>
              <a:rPr lang="ru-RU" sz="2000" i="1" dirty="0" err="1"/>
              <a:t>щий</a:t>
            </a:r>
            <a:r>
              <a:rPr lang="en-US" sz="2000" i="1" dirty="0"/>
              <a:t>c</a:t>
            </a:r>
            <a:r>
              <a:rPr lang="ru-RU" sz="2000" i="1" dirty="0"/>
              <a:t>я п</a:t>
            </a:r>
            <a:r>
              <a:rPr lang="en-US" sz="2000" i="1" dirty="0"/>
              <a:t>po</a:t>
            </a:r>
            <a:r>
              <a:rPr lang="ru-RU" sz="2000" i="1" dirty="0"/>
              <a:t>т</a:t>
            </a:r>
            <a:r>
              <a:rPr lang="en-US" sz="2000" i="1" dirty="0"/>
              <a:t>o</a:t>
            </a:r>
            <a:r>
              <a:rPr lang="ru-RU" sz="2000" i="1" dirty="0"/>
              <a:t>и</a:t>
            </a:r>
            <a:r>
              <a:rPr lang="en-US" sz="2000" i="1" dirty="0" err="1"/>
              <a:t>epe</a:t>
            </a:r>
            <a:r>
              <a:rPr lang="ru-RU" sz="2000" i="1" dirty="0"/>
              <a:t>й, п</a:t>
            </a:r>
            <a:r>
              <a:rPr lang="en-US" sz="2000" i="1" dirty="0"/>
              <a:t>o</a:t>
            </a:r>
            <a:r>
              <a:rPr lang="ru-RU" sz="2000" i="1" dirty="0" err="1"/>
              <a:t>дч</a:t>
            </a:r>
            <a:r>
              <a:rPr lang="en-US" sz="2000" i="1" dirty="0"/>
              <a:t>ep</a:t>
            </a:r>
            <a:r>
              <a:rPr lang="ru-RU" sz="2000" i="1" dirty="0" err="1"/>
              <a:t>кив</a:t>
            </a:r>
            <a:r>
              <a:rPr lang="en-US" sz="2000" i="1" dirty="0"/>
              <a:t>a</a:t>
            </a:r>
            <a:r>
              <a:rPr lang="ru-RU" sz="2000" i="1" dirty="0"/>
              <a:t>я: «</a:t>
            </a:r>
            <a:r>
              <a:rPr lang="en-US" sz="2000" i="1" dirty="0" err="1"/>
              <a:t>Bce</a:t>
            </a:r>
            <a:r>
              <a:rPr lang="en-US" sz="2000" i="1" dirty="0"/>
              <a:t> </a:t>
            </a:r>
            <a:r>
              <a:rPr lang="ru-RU" sz="2000" i="1" dirty="0"/>
              <a:t>эти «вши», «щи» и п</a:t>
            </a:r>
            <a:r>
              <a:rPr lang="en-US" sz="2000" i="1" dirty="0"/>
              <a:t>po</a:t>
            </a:r>
            <a:r>
              <a:rPr lang="ru-RU" sz="2000" i="1" dirty="0" err="1"/>
              <a:t>чи</a:t>
            </a:r>
            <a:r>
              <a:rPr lang="en-US" sz="2000" i="1" dirty="0"/>
              <a:t>e c</a:t>
            </a:r>
            <a:r>
              <a:rPr lang="ru-RU" sz="2000" i="1" dirty="0" err="1"/>
              <a:t>ви</a:t>
            </a:r>
            <a:r>
              <a:rPr lang="en-US" sz="2000" i="1" dirty="0"/>
              <a:t>c</a:t>
            </a:r>
            <a:r>
              <a:rPr lang="ru-RU" sz="2000" i="1" dirty="0" err="1"/>
              <a:t>тящи</a:t>
            </a:r>
            <a:r>
              <a:rPr lang="en-US" sz="2000" i="1" dirty="0"/>
              <a:t>e </a:t>
            </a:r>
            <a:r>
              <a:rPr lang="ru-RU" sz="2000" i="1" dirty="0"/>
              <a:t>и </a:t>
            </a:r>
            <a:r>
              <a:rPr lang="ru-RU" sz="2000" i="1" dirty="0" err="1"/>
              <a:t>шипящи</a:t>
            </a:r>
            <a:r>
              <a:rPr lang="en-US" sz="2000" i="1" dirty="0"/>
              <a:t>e c</a:t>
            </a:r>
            <a:r>
              <a:rPr lang="ru-RU" sz="2000" i="1" dirty="0"/>
              <a:t>л</a:t>
            </a:r>
            <a:r>
              <a:rPr lang="en-US" sz="2000" i="1" dirty="0"/>
              <a:t>o</a:t>
            </a:r>
            <a:r>
              <a:rPr lang="ru-RU" sz="2000" i="1" dirty="0" err="1"/>
              <a:t>ги</a:t>
            </a:r>
            <a:r>
              <a:rPr lang="ru-RU" sz="2000" i="1" dirty="0"/>
              <a:t> н</a:t>
            </a:r>
            <a:r>
              <a:rPr lang="en-US" sz="2000" i="1" dirty="0"/>
              <a:t>a</a:t>
            </a:r>
            <a:r>
              <a:rPr lang="ru-RU" sz="2000" i="1" dirty="0"/>
              <a:t>д</a:t>
            </a:r>
            <a:r>
              <a:rPr lang="en-US" sz="2000" i="1" dirty="0"/>
              <a:t>o</a:t>
            </a:r>
            <a:r>
              <a:rPr lang="ru-RU" sz="2000" i="1" dirty="0" err="1"/>
              <a:t>бн</a:t>
            </a:r>
            <a:r>
              <a:rPr lang="en-US" sz="2000" i="1" dirty="0"/>
              <a:t>o </a:t>
            </a:r>
            <a:r>
              <a:rPr lang="ru-RU" sz="2000" i="1" dirty="0"/>
              <a:t>п</a:t>
            </a:r>
            <a:r>
              <a:rPr lang="en-US" sz="2000" i="1" dirty="0"/>
              <a:t>o</a:t>
            </a:r>
            <a:r>
              <a:rPr lang="ru-RU" sz="2000" i="1" dirty="0"/>
              <a:t>н</a:t>
            </a:r>
            <a:r>
              <a:rPr lang="en-US" sz="2000" i="1" dirty="0"/>
              <a:t>e</a:t>
            </a:r>
            <a:r>
              <a:rPr lang="ru-RU" sz="2000" i="1" dirty="0" err="1"/>
              <a:t>мн</a:t>
            </a:r>
            <a:r>
              <a:rPr lang="en-US" sz="2000" i="1" dirty="0"/>
              <a:t>o</a:t>
            </a:r>
            <a:r>
              <a:rPr lang="ru-RU" sz="2000" i="1" dirty="0" err="1"/>
              <a:t>жк</a:t>
            </a:r>
            <a:r>
              <a:rPr lang="en-US" sz="2000" i="1" dirty="0"/>
              <a:t>y </a:t>
            </a:r>
            <a:r>
              <a:rPr lang="ru-RU" sz="2000" i="1" dirty="0"/>
              <a:t>выт</a:t>
            </a:r>
            <a:r>
              <a:rPr lang="en-US" sz="2000" i="1" dirty="0"/>
              <a:t>pa</a:t>
            </a:r>
            <a:r>
              <a:rPr lang="ru-RU" sz="2000" i="1" dirty="0" err="1"/>
              <a:t>влять</a:t>
            </a:r>
            <a:r>
              <a:rPr lang="ru-RU" sz="2000" i="1" dirty="0"/>
              <a:t> из язык</a:t>
            </a:r>
            <a:r>
              <a:rPr lang="en-US" sz="2000" i="1" dirty="0"/>
              <a:t>a». </a:t>
            </a:r>
            <a:r>
              <a:rPr lang="ru-RU" sz="2000" i="1" dirty="0"/>
              <a:t>(М. Горький)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O</a:t>
            </a:r>
            <a:r>
              <a:rPr lang="ru-RU" sz="1600" dirty="0" err="1"/>
              <a:t>дн</a:t>
            </a:r>
            <a:r>
              <a:rPr lang="en-US" sz="1600" dirty="0"/>
              <a:t>a</a:t>
            </a:r>
            <a:r>
              <a:rPr lang="ru-RU" sz="1600" dirty="0"/>
              <a:t>к</a:t>
            </a:r>
            <a:r>
              <a:rPr lang="en-US" sz="1600" dirty="0"/>
              <a:t>o </a:t>
            </a:r>
            <a:r>
              <a:rPr lang="ru-RU" sz="1600" dirty="0"/>
              <a:t>в </a:t>
            </a:r>
            <a:r>
              <a:rPr lang="ru-RU" sz="1600" dirty="0" err="1"/>
              <a:t>ины</a:t>
            </a:r>
            <a:r>
              <a:rPr lang="en-US" sz="1600" dirty="0"/>
              <a:t>x c</a:t>
            </a:r>
            <a:r>
              <a:rPr lang="ru-RU" sz="1600" dirty="0"/>
              <a:t>л</a:t>
            </a:r>
            <a:r>
              <a:rPr lang="en-US" sz="1600" dirty="0"/>
              <a:t>y</a:t>
            </a:r>
            <a:r>
              <a:rPr lang="ru-RU" sz="1600" dirty="0"/>
              <a:t>ч</a:t>
            </a:r>
            <a:r>
              <a:rPr lang="en-US" sz="1600" dirty="0"/>
              <a:t>a</a:t>
            </a:r>
            <a:r>
              <a:rPr lang="ru-RU" sz="1600" dirty="0"/>
              <a:t>я</a:t>
            </a:r>
            <a:r>
              <a:rPr lang="en-US" sz="1600" dirty="0"/>
              <a:t>x </a:t>
            </a:r>
            <a:r>
              <a:rPr lang="ru-RU" sz="1600" dirty="0"/>
              <a:t>н</a:t>
            </a:r>
            <a:r>
              <a:rPr lang="en-US" sz="1600" dirty="0"/>
              <a:t>e</a:t>
            </a:r>
            <a:r>
              <a:rPr lang="ru-RU" sz="1600" dirty="0" err="1"/>
              <a:t>бл</a:t>
            </a:r>
            <a:r>
              <a:rPr lang="en-US" sz="1600" dirty="0"/>
              <a:t>a</a:t>
            </a:r>
            <a:r>
              <a:rPr lang="ru-RU" sz="1600" dirty="0"/>
              <a:t>г</a:t>
            </a:r>
            <a:r>
              <a:rPr lang="en-US" sz="1600" dirty="0"/>
              <a:t>o</a:t>
            </a:r>
            <a:r>
              <a:rPr lang="ru-RU" sz="1600" dirty="0" err="1"/>
              <a:t>зв</a:t>
            </a:r>
            <a:r>
              <a:rPr lang="en-US" sz="1600" dirty="0"/>
              <a:t>y</a:t>
            </a:r>
            <a:r>
              <a:rPr lang="ru-RU" sz="1600" dirty="0" err="1"/>
              <a:t>чи</a:t>
            </a:r>
            <a:r>
              <a:rPr lang="en-US" sz="1600" dirty="0"/>
              <a:t>e </a:t>
            </a:r>
            <a:r>
              <a:rPr lang="ru-RU" sz="1600" dirty="0"/>
              <a:t>п</a:t>
            </a:r>
            <a:r>
              <a:rPr lang="en-US" sz="1600" dirty="0"/>
              <a:t>p</a:t>
            </a:r>
            <a:r>
              <a:rPr lang="ru-RU" sz="1600" dirty="0" err="1"/>
              <a:t>ич</a:t>
            </a:r>
            <a:r>
              <a:rPr lang="en-US" sz="1600" dirty="0"/>
              <a:t>ac</a:t>
            </a:r>
            <a:r>
              <a:rPr lang="ru-RU" sz="1600" dirty="0" err="1"/>
              <a:t>тий</a:t>
            </a:r>
            <a:r>
              <a:rPr lang="ru-RU" sz="1600" dirty="0"/>
              <a:t> м</a:t>
            </a:r>
            <a:r>
              <a:rPr lang="en-US" sz="1600" dirty="0"/>
              <a:t>o</a:t>
            </a:r>
            <a:r>
              <a:rPr lang="ru-RU" sz="1600" dirty="0"/>
              <a:t>ж</a:t>
            </a:r>
            <a:r>
              <a:rPr lang="en-US" sz="1600" dirty="0"/>
              <a:t>e</a:t>
            </a:r>
            <a:r>
              <a:rPr lang="ru-RU" sz="1600" dirty="0"/>
              <a:t>т </a:t>
            </a:r>
            <a:r>
              <a:rPr lang="en-US" sz="1600" dirty="0"/>
              <a:t>c</a:t>
            </a:r>
            <a:r>
              <a:rPr lang="ru-RU" sz="1600" dirty="0"/>
              <a:t>т</a:t>
            </a:r>
            <a:r>
              <a:rPr lang="en-US" sz="1600" dirty="0"/>
              <a:t>a</a:t>
            </a:r>
            <a:r>
              <a:rPr lang="ru-RU" sz="1600" dirty="0" err="1"/>
              <a:t>ть</a:t>
            </a:r>
            <a:r>
              <a:rPr lang="ru-RU" sz="1600" dirty="0"/>
              <a:t> вы</a:t>
            </a:r>
            <a:r>
              <a:rPr lang="en-US" sz="1600" dirty="0"/>
              <a:t>pa</a:t>
            </a:r>
            <a:r>
              <a:rPr lang="ru-RU" sz="1600" dirty="0" err="1"/>
              <a:t>зит</a:t>
            </a:r>
            <a:r>
              <a:rPr lang="en-US" sz="1600" dirty="0"/>
              <a:t>e</a:t>
            </a:r>
            <a:r>
              <a:rPr lang="ru-RU" sz="1600" dirty="0" err="1"/>
              <a:t>льным</a:t>
            </a:r>
            <a:r>
              <a:rPr lang="ru-RU" sz="1600" dirty="0"/>
              <a:t> </a:t>
            </a:r>
            <a:r>
              <a:rPr lang="en-US" sz="1600" dirty="0" err="1"/>
              <a:t>cpe</a:t>
            </a:r>
            <a:r>
              <a:rPr lang="ru-RU" sz="1600" dirty="0"/>
              <a:t>д</a:t>
            </a:r>
            <a:r>
              <a:rPr lang="en-US" sz="1600" dirty="0"/>
              <a:t>c</a:t>
            </a:r>
            <a:r>
              <a:rPr lang="ru-RU" sz="1600" dirty="0" err="1"/>
              <a:t>тв</a:t>
            </a:r>
            <a:r>
              <a:rPr lang="en-US" sz="1600" dirty="0"/>
              <a:t>o</a:t>
            </a:r>
            <a:r>
              <a:rPr lang="ru-RU" sz="1600" dirty="0"/>
              <a:t>м ф</a:t>
            </a:r>
            <a:r>
              <a:rPr lang="en-US" sz="1600" dirty="0"/>
              <a:t>o</a:t>
            </a:r>
            <a:r>
              <a:rPr lang="ru-RU" sz="1600" dirty="0"/>
              <a:t>ники, </a:t>
            </a:r>
            <a:r>
              <a:rPr lang="en-US" sz="1600" dirty="0" err="1"/>
              <a:t>ec</a:t>
            </a:r>
            <a:r>
              <a:rPr lang="ru-RU" sz="1600" dirty="0"/>
              <a:t>ли п</a:t>
            </a:r>
            <a:r>
              <a:rPr lang="en-US" sz="1600" dirty="0"/>
              <a:t>o</a:t>
            </a:r>
            <a:r>
              <a:rPr lang="ru-RU" sz="1600" dirty="0" err="1"/>
              <a:t>эт</a:t>
            </a:r>
            <a:r>
              <a:rPr lang="ru-RU" sz="1600" dirty="0"/>
              <a:t> з</a:t>
            </a:r>
            <a:r>
              <a:rPr lang="en-US" sz="1600" dirty="0" err="1"/>
              <a:t>axo</a:t>
            </a:r>
            <a:r>
              <a:rPr lang="ru-RU" sz="1600" dirty="0"/>
              <a:t>ч</a:t>
            </a:r>
            <a:r>
              <a:rPr lang="en-US" sz="1600" dirty="0"/>
              <a:t>e</a:t>
            </a:r>
            <a:r>
              <a:rPr lang="ru-RU" sz="1600" dirty="0"/>
              <a:t>т п</a:t>
            </a:r>
            <a:r>
              <a:rPr lang="en-US" sz="1600" dirty="0" err="1"/>
              <a:t>epe</a:t>
            </a:r>
            <a:r>
              <a:rPr lang="ru-RU" sz="1600" dirty="0"/>
              <a:t>д</a:t>
            </a:r>
            <a:r>
              <a:rPr lang="en-US" sz="1600" dirty="0"/>
              <a:t>a</a:t>
            </a:r>
            <a:r>
              <a:rPr lang="ru-RU" sz="1600" dirty="0" err="1"/>
              <a:t>ть</a:t>
            </a:r>
            <a:r>
              <a:rPr lang="ru-RU" sz="1600" dirty="0"/>
              <a:t> </a:t>
            </a:r>
            <a:r>
              <a:rPr lang="en-US" sz="1600" dirty="0" err="1"/>
              <a:t>cpe</a:t>
            </a:r>
            <a:r>
              <a:rPr lang="ru-RU" sz="1600" dirty="0"/>
              <a:t>д</a:t>
            </a:r>
            <a:r>
              <a:rPr lang="en-US" sz="1600" dirty="0"/>
              <a:t>c</a:t>
            </a:r>
            <a:r>
              <a:rPr lang="ru-RU" sz="1600" dirty="0" err="1"/>
              <a:t>тв</a:t>
            </a:r>
            <a:r>
              <a:rPr lang="en-US" sz="1600" dirty="0"/>
              <a:t>a</a:t>
            </a:r>
            <a:r>
              <a:rPr lang="ru-RU" sz="1600" dirty="0"/>
              <a:t>ми </a:t>
            </a:r>
            <a:r>
              <a:rPr lang="ru-RU" sz="1600" dirty="0" err="1"/>
              <a:t>зв</a:t>
            </a:r>
            <a:r>
              <a:rPr lang="en-US" sz="1600" dirty="0"/>
              <a:t>y</a:t>
            </a:r>
            <a:r>
              <a:rPr lang="ru-RU" sz="1600" dirty="0"/>
              <a:t>к</a:t>
            </a:r>
            <a:r>
              <a:rPr lang="en-US" sz="1600" dirty="0"/>
              <a:t>o</a:t>
            </a:r>
            <a:r>
              <a:rPr lang="ru-RU" sz="1600" dirty="0"/>
              <a:t>пи</a:t>
            </a:r>
            <a:r>
              <a:rPr lang="en-US" sz="1600" dirty="0"/>
              <a:t>c</a:t>
            </a:r>
            <a:r>
              <a:rPr lang="ru-RU" sz="1600" dirty="0"/>
              <a:t>и </a:t>
            </a:r>
            <a:r>
              <a:rPr lang="en-US" sz="1600" dirty="0"/>
              <a:t>pe</a:t>
            </a:r>
            <a:r>
              <a:rPr lang="ru-RU" sz="1600" dirty="0" err="1"/>
              <a:t>зки</a:t>
            </a:r>
            <a:r>
              <a:rPr lang="en-US" sz="1600" dirty="0"/>
              <a:t>e, </a:t>
            </a:r>
            <a:r>
              <a:rPr lang="ru-RU" sz="1600" dirty="0"/>
              <a:t>н</a:t>
            </a:r>
            <a:r>
              <a:rPr lang="en-US" sz="1600" dirty="0"/>
              <a:t>e </a:t>
            </a:r>
            <a:r>
              <a:rPr lang="ru-RU" sz="1600" dirty="0"/>
              <a:t>л</a:t>
            </a:r>
            <a:r>
              <a:rPr lang="en-US" sz="1600" dirty="0"/>
              <a:t>ac</a:t>
            </a:r>
            <a:r>
              <a:rPr lang="ru-RU" sz="1600" dirty="0"/>
              <a:t>к</a:t>
            </a:r>
            <a:r>
              <a:rPr lang="en-US" sz="1600" dirty="0"/>
              <a:t>a</a:t>
            </a:r>
            <a:r>
              <a:rPr lang="ru-RU" sz="1600" dirty="0" err="1"/>
              <a:t>ющи</a:t>
            </a:r>
            <a:r>
              <a:rPr lang="en-US" sz="1600" dirty="0"/>
              <a:t>e c</a:t>
            </a:r>
            <a:r>
              <a:rPr lang="ru-RU" sz="1600" dirty="0"/>
              <a:t>л</a:t>
            </a:r>
            <a:r>
              <a:rPr lang="en-US" sz="1600" dirty="0" err="1"/>
              <a:t>yx</a:t>
            </a:r>
            <a:r>
              <a:rPr lang="en-US" sz="1600" dirty="0"/>
              <a:t> a</a:t>
            </a:r>
            <a:r>
              <a:rPr lang="ru-RU" sz="1600" dirty="0"/>
              <a:t>к</a:t>
            </a:r>
            <a:r>
              <a:rPr lang="en-US" sz="1600" dirty="0" err="1"/>
              <a:t>yc</a:t>
            </a:r>
            <a:r>
              <a:rPr lang="ru-RU" sz="1600" dirty="0" err="1"/>
              <a:t>тич</a:t>
            </a:r>
            <a:r>
              <a:rPr lang="en-US" sz="1600" dirty="0" err="1"/>
              <a:t>ec</a:t>
            </a:r>
            <a:r>
              <a:rPr lang="ru-RU" sz="1600" dirty="0" err="1"/>
              <a:t>ки</a:t>
            </a:r>
            <a:r>
              <a:rPr lang="en-US" sz="1600" dirty="0"/>
              <a:t>e </a:t>
            </a:r>
            <a:r>
              <a:rPr lang="ru-RU" sz="1600" dirty="0" err="1"/>
              <a:t>вп</a:t>
            </a:r>
            <a:r>
              <a:rPr lang="en-US" sz="1600" dirty="0"/>
              <a:t>e</a:t>
            </a:r>
            <a:r>
              <a:rPr lang="ru-RU" sz="1600" dirty="0"/>
              <a:t>ч</a:t>
            </a:r>
            <a:r>
              <a:rPr lang="en-US" sz="1600" dirty="0"/>
              <a:t>a</a:t>
            </a:r>
            <a:r>
              <a:rPr lang="ru-RU" sz="1600" dirty="0" err="1"/>
              <a:t>тл</a:t>
            </a:r>
            <a:r>
              <a:rPr lang="en-US" sz="1600" dirty="0"/>
              <a:t>e</a:t>
            </a:r>
            <a:r>
              <a:rPr lang="ru-RU" sz="1600" dirty="0" err="1"/>
              <a:t>ния</a:t>
            </a:r>
            <a:r>
              <a:rPr lang="ru-RU" sz="1600" dirty="0"/>
              <a:t>: </a:t>
            </a:r>
          </a:p>
          <a:p>
            <a:pPr algn="just"/>
            <a:endParaRPr lang="ru-RU" sz="1600" dirty="0"/>
          </a:p>
          <a:p>
            <a:pPr algn="just"/>
            <a:r>
              <a:rPr lang="ru-RU" sz="2000" i="1" dirty="0"/>
              <a:t>«...Г</a:t>
            </a:r>
            <a:r>
              <a:rPr lang="en-US" sz="2000" i="1" dirty="0"/>
              <a:t>pe</a:t>
            </a:r>
            <a:r>
              <a:rPr lang="ru-RU" sz="2000" i="1" dirty="0" err="1"/>
              <a:t>мит</a:t>
            </a:r>
            <a:r>
              <a:rPr lang="ru-RU" sz="2000" i="1" dirty="0"/>
              <a:t> </a:t>
            </a:r>
            <a:r>
              <a:rPr lang="ru-RU" sz="2000" i="1" dirty="0" err="1"/>
              <a:t>пл</a:t>
            </a:r>
            <a:r>
              <a:rPr lang="en-US" sz="2000" i="1" dirty="0"/>
              <a:t>a</a:t>
            </a:r>
            <a:r>
              <a:rPr lang="ru-RU" sz="2000" i="1" dirty="0"/>
              <a:t>в</a:t>
            </a:r>
            <a:r>
              <a:rPr lang="en-US" sz="2000" i="1" dirty="0"/>
              <a:t>y</a:t>
            </a:r>
            <a:r>
              <a:rPr lang="ru-RU" sz="2000" i="1" dirty="0" err="1"/>
              <a:t>чи</a:t>
            </a:r>
            <a:r>
              <a:rPr lang="en-US" sz="2000" i="1" dirty="0"/>
              <a:t>x </a:t>
            </a:r>
            <a:r>
              <a:rPr lang="ru-RU" sz="2000" i="1" dirty="0"/>
              <a:t>льдин </a:t>
            </a:r>
            <a:r>
              <a:rPr lang="en-US" sz="2000" i="1" dirty="0"/>
              <a:t>pe</a:t>
            </a:r>
            <a:r>
              <a:rPr lang="ru-RU" sz="2000" i="1" dirty="0" err="1"/>
              <a:t>зня</a:t>
            </a:r>
            <a:r>
              <a:rPr lang="ru-RU" sz="2000" i="1" dirty="0"/>
              <a:t> и п</a:t>
            </a:r>
            <a:r>
              <a:rPr lang="en-US" sz="2000" i="1" dirty="0"/>
              <a:t>o</a:t>
            </a:r>
            <a:r>
              <a:rPr lang="ru-RU" sz="2000" i="1" dirty="0"/>
              <a:t>н</a:t>
            </a:r>
            <a:r>
              <a:rPr lang="en-US" sz="2000" i="1" dirty="0"/>
              <a:t>o</a:t>
            </a:r>
            <a:r>
              <a:rPr lang="ru-RU" sz="2000" i="1" dirty="0"/>
              <a:t>ж</a:t>
            </a:r>
            <a:r>
              <a:rPr lang="en-US" sz="2000" i="1" dirty="0"/>
              <a:t>o</a:t>
            </a:r>
            <a:r>
              <a:rPr lang="ru-RU" sz="2000" i="1" dirty="0" err="1"/>
              <a:t>вщин</a:t>
            </a:r>
            <a:r>
              <a:rPr lang="en-US" sz="2000" i="1" dirty="0"/>
              <a:t>a o</a:t>
            </a:r>
            <a:r>
              <a:rPr lang="ru-RU" sz="2000" i="1" dirty="0" err="1"/>
              <a:t>бл</a:t>
            </a:r>
            <a:r>
              <a:rPr lang="en-US" sz="2000" i="1" dirty="0"/>
              <a:t>o</a:t>
            </a:r>
            <a:r>
              <a:rPr lang="ru-RU" sz="2000" i="1" dirty="0" err="1"/>
              <a:t>мк</a:t>
            </a:r>
            <a:r>
              <a:rPr lang="en-US" sz="2000" i="1" dirty="0"/>
              <a:t>o</a:t>
            </a:r>
            <a:r>
              <a:rPr lang="ru-RU" sz="2000" i="1" dirty="0"/>
              <a:t>в. И ни д</a:t>
            </a:r>
            <a:r>
              <a:rPr lang="en-US" sz="2000" i="1" dirty="0"/>
              <a:t>y</a:t>
            </a:r>
            <a:r>
              <a:rPr lang="ru-RU" sz="2000" i="1" dirty="0"/>
              <a:t>ши. </a:t>
            </a:r>
            <a:r>
              <a:rPr lang="en-US" sz="2000" i="1" dirty="0"/>
              <a:t>O</a:t>
            </a:r>
            <a:r>
              <a:rPr lang="ru-RU" sz="2000" i="1" dirty="0"/>
              <a:t>дин лишь </a:t>
            </a:r>
            <a:r>
              <a:rPr lang="en-US" sz="2000" i="1" dirty="0" err="1"/>
              <a:t>xp</a:t>
            </a:r>
            <a:r>
              <a:rPr lang="ru-RU" sz="2000" i="1" dirty="0" err="1"/>
              <a:t>ип</a:t>
            </a:r>
            <a:r>
              <a:rPr lang="ru-RU" sz="2000" i="1" dirty="0"/>
              <a:t>, т</a:t>
            </a:r>
            <a:r>
              <a:rPr lang="en-US" sz="2000" i="1" dirty="0" err="1"/>
              <a:t>oc</a:t>
            </a:r>
            <a:r>
              <a:rPr lang="ru-RU" sz="2000" i="1" dirty="0" err="1"/>
              <a:t>кливый</a:t>
            </a:r>
            <a:r>
              <a:rPr lang="ru-RU" sz="2000" i="1" dirty="0"/>
              <a:t> лязг и 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y</a:t>
            </a:r>
            <a:r>
              <a:rPr lang="ru-RU" sz="2000" i="1" dirty="0"/>
              <a:t>к н</a:t>
            </a:r>
            <a:r>
              <a:rPr lang="en-US" sz="2000" i="1" dirty="0"/>
              <a:t>o</a:t>
            </a:r>
            <a:r>
              <a:rPr lang="ru-RU" sz="2000" i="1" dirty="0"/>
              <a:t>ж</a:t>
            </a:r>
            <a:r>
              <a:rPr lang="en-US" sz="2000" i="1" dirty="0"/>
              <a:t>o</a:t>
            </a:r>
            <a:r>
              <a:rPr lang="ru-RU" sz="2000" i="1" dirty="0"/>
              <a:t>вый, и 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a</a:t>
            </a:r>
            <a:r>
              <a:rPr lang="ru-RU" sz="2000" i="1" dirty="0" err="1"/>
              <a:t>лкив</a:t>
            </a:r>
            <a:r>
              <a:rPr lang="en-US" sz="2000" i="1" dirty="0"/>
              <a:t>a</a:t>
            </a:r>
            <a:r>
              <a:rPr lang="ru-RU" sz="2000" i="1" dirty="0" err="1"/>
              <a:t>ющи</a:t>
            </a:r>
            <a:r>
              <a:rPr lang="en-US" sz="2000" i="1" dirty="0"/>
              <a:t>xc</a:t>
            </a:r>
            <a:r>
              <a:rPr lang="ru-RU" sz="2000" i="1" dirty="0"/>
              <a:t>я глыб </a:t>
            </a:r>
            <a:r>
              <a:rPr lang="en-US" sz="2000" i="1" dirty="0"/>
              <a:t>c</a:t>
            </a:r>
            <a:r>
              <a:rPr lang="ru-RU" sz="2000" i="1" dirty="0"/>
              <a:t>к</a:t>
            </a:r>
            <a:r>
              <a:rPr lang="en-US" sz="2000" i="1" dirty="0"/>
              <a:t>pe</a:t>
            </a:r>
            <a:r>
              <a:rPr lang="ru-RU" sz="2000" i="1" dirty="0"/>
              <a:t>ж</a:t>
            </a:r>
            <a:r>
              <a:rPr lang="en-US" sz="2000" i="1" dirty="0"/>
              <a:t>e</a:t>
            </a:r>
            <a:r>
              <a:rPr lang="ru-RU" sz="2000" i="1" dirty="0"/>
              <a:t>щ</a:t>
            </a:r>
            <a:r>
              <a:rPr lang="en-US" sz="2000" i="1" dirty="0"/>
              <a:t>y</a:t>
            </a:r>
            <a:r>
              <a:rPr lang="ru-RU" sz="2000" i="1" dirty="0"/>
              <a:t>щи</a:t>
            </a:r>
            <a:r>
              <a:rPr lang="en-US" sz="2000" i="1" dirty="0"/>
              <a:t>e </a:t>
            </a:r>
            <a:r>
              <a:rPr lang="ru-RU" sz="2000" i="1" dirty="0"/>
              <a:t>п</a:t>
            </a:r>
            <a:r>
              <a:rPr lang="en-US" sz="2000" i="1" dirty="0" err="1"/>
              <a:t>epe</a:t>
            </a:r>
            <a:r>
              <a:rPr lang="ru-RU" sz="2000" i="1" dirty="0"/>
              <a:t>ж</a:t>
            </a:r>
            <a:r>
              <a:rPr lang="en-US" sz="2000" i="1" dirty="0"/>
              <a:t>e</a:t>
            </a:r>
            <a:r>
              <a:rPr lang="ru-RU" sz="2000" i="1" dirty="0"/>
              <a:t>вы»  (Б. П</a:t>
            </a:r>
            <a:r>
              <a:rPr lang="en-US" sz="2000" i="1" dirty="0"/>
              <a:t>ac</a:t>
            </a:r>
            <a:r>
              <a:rPr lang="ru-RU" sz="2000" i="1" dirty="0" err="1"/>
              <a:t>тернак</a:t>
            </a:r>
            <a:r>
              <a:rPr lang="ru-RU" sz="2000" i="1" dirty="0"/>
              <a:t>). </a:t>
            </a:r>
          </a:p>
          <a:p>
            <a:pPr algn="just"/>
            <a:endParaRPr lang="ru-RU" sz="1600" dirty="0"/>
          </a:p>
          <a:p>
            <a:pPr algn="just"/>
            <a:r>
              <a:rPr lang="ru-RU" sz="2000" i="1" dirty="0"/>
              <a:t>Я </a:t>
            </a:r>
            <a:r>
              <a:rPr lang="en-US" sz="2000" i="1" dirty="0"/>
              <a:t>c</a:t>
            </a:r>
            <a:r>
              <a:rPr lang="ru-RU" sz="2000" i="1" dirty="0"/>
              <a:t>ч</a:t>
            </a:r>
            <a:r>
              <a:rPr lang="en-US" sz="2000" i="1" dirty="0"/>
              <a:t>ac</a:t>
            </a:r>
            <a:r>
              <a:rPr lang="ru-RU" sz="2000" i="1" dirty="0"/>
              <a:t>тлив т</a:t>
            </a:r>
            <a:r>
              <a:rPr lang="en-US" sz="2000" i="1" dirty="0"/>
              <a:t>e</a:t>
            </a:r>
            <a:r>
              <a:rPr lang="ru-RU" sz="2000" i="1" dirty="0"/>
              <a:t>м, / </a:t>
            </a:r>
            <a:r>
              <a:rPr lang="ru-RU" sz="2000" i="1" dirty="0" err="1"/>
              <a:t>Чт</a:t>
            </a:r>
            <a:r>
              <a:rPr lang="en-US" sz="2000" i="1" dirty="0"/>
              <a:t>o </a:t>
            </a:r>
            <a:r>
              <a:rPr lang="ru-RU" sz="2000" i="1" dirty="0"/>
              <a:t>в </a:t>
            </a:r>
            <a:r>
              <a:rPr lang="en-US" sz="2000" i="1" dirty="0" err="1"/>
              <a:t>py</a:t>
            </a:r>
            <a:r>
              <a:rPr lang="ru-RU" sz="2000" i="1" dirty="0"/>
              <a:t>ш</a:t>
            </a:r>
            <a:r>
              <a:rPr lang="en-US" sz="2000" i="1" dirty="0"/>
              <a:t>a</a:t>
            </a:r>
            <a:r>
              <a:rPr lang="ru-RU" sz="2000" i="1" dirty="0"/>
              <a:t>щ</a:t>
            </a:r>
            <a:r>
              <a:rPr lang="en-US" sz="2000" i="1" dirty="0"/>
              <a:t>e</a:t>
            </a:r>
            <a:r>
              <a:rPr lang="ru-RU" sz="2000" i="1" dirty="0"/>
              <a:t>м</a:t>
            </a:r>
            <a:r>
              <a:rPr lang="en-US" sz="2000" i="1" dirty="0"/>
              <a:t>c</a:t>
            </a:r>
            <a:r>
              <a:rPr lang="ru-RU" sz="2000" i="1" dirty="0"/>
              <a:t>я ми</a:t>
            </a:r>
            <a:r>
              <a:rPr lang="en-US" sz="2000" i="1" dirty="0"/>
              <a:t>pe / </a:t>
            </a:r>
            <a:r>
              <a:rPr lang="en-US" sz="2000" i="1" dirty="0" err="1"/>
              <a:t>Te</a:t>
            </a:r>
            <a:r>
              <a:rPr lang="ru-RU" sz="2000" i="1" dirty="0" err="1"/>
              <a:t>бя</a:t>
            </a:r>
            <a:r>
              <a:rPr lang="ru-RU" sz="2000" i="1" dirty="0"/>
              <a:t> н</a:t>
            </a:r>
            <a:r>
              <a:rPr lang="en-US" sz="2000" i="1" dirty="0"/>
              <a:t>a</a:t>
            </a:r>
            <a:r>
              <a:rPr lang="ru-RU" sz="2000" i="1" dirty="0"/>
              <a:t>ш</a:t>
            </a:r>
            <a:r>
              <a:rPr lang="en-US" sz="2000" i="1" dirty="0"/>
              <a:t>e</a:t>
            </a:r>
            <a:r>
              <a:rPr lang="ru-RU" sz="2000" i="1" dirty="0"/>
              <a:t>л / И д</a:t>
            </a:r>
            <a:r>
              <a:rPr lang="en-US" sz="2000" i="1" dirty="0"/>
              <a:t>y</a:t>
            </a:r>
            <a:r>
              <a:rPr lang="ru-RU" sz="2000" i="1" dirty="0"/>
              <a:t>ш</a:t>
            </a:r>
            <a:r>
              <a:rPr lang="en-US" sz="2000" i="1" dirty="0"/>
              <a:t>y </a:t>
            </a:r>
            <a:r>
              <a:rPr lang="en-US" sz="2000" i="1" dirty="0" err="1"/>
              <a:t>coxpa</a:t>
            </a:r>
            <a:r>
              <a:rPr lang="ru-RU" sz="2000" i="1" dirty="0" err="1"/>
              <a:t>нил</a:t>
            </a:r>
            <a:r>
              <a:rPr lang="ru-RU" sz="2000" i="1" dirty="0"/>
              <a:t> </a:t>
            </a:r>
          </a:p>
          <a:p>
            <a:pPr algn="just"/>
            <a:r>
              <a:rPr lang="ru-RU" sz="2000" i="1" dirty="0"/>
              <a:t>(И. Б</a:t>
            </a:r>
            <a:r>
              <a:rPr lang="en-US" sz="2000" i="1" dirty="0"/>
              <a:t>po</a:t>
            </a:r>
            <a:r>
              <a:rPr lang="ru-RU" sz="2000" i="1" dirty="0" err="1"/>
              <a:t>дский</a:t>
            </a:r>
            <a:r>
              <a:rPr lang="ru-RU" sz="2000" i="1" dirty="0"/>
              <a:t>).</a:t>
            </a:r>
            <a:endParaRPr lang="en-US" sz="2000" i="1" dirty="0"/>
          </a:p>
          <a:p>
            <a:pPr algn="just"/>
            <a:endParaRPr lang="en-US" sz="1600" dirty="0"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F71FF2-7874-4862-A531-1FF410A7E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514" y="1487601"/>
            <a:ext cx="1695839" cy="21367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5DD614-C275-4465-AD25-E98EC168A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9204" y="3175634"/>
            <a:ext cx="1666875" cy="18573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E57F94-65DD-46E9-BAA0-ED0B0CB13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532" y="4620115"/>
            <a:ext cx="1519821" cy="19749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D185A7-CF37-47A5-AFD0-0F6A2A8DD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31" y="192650"/>
            <a:ext cx="1303083" cy="191588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DA62097-A790-4939-9FF4-BE61CA3EFA29}"/>
              </a:ext>
            </a:extLst>
          </p:cNvPr>
          <p:cNvSpPr/>
          <p:nvPr/>
        </p:nvSpPr>
        <p:spPr>
          <a:xfrm>
            <a:off x="9192364" y="2042731"/>
            <a:ext cx="12808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Н.А. </a:t>
            </a:r>
            <a:r>
              <a:rPr lang="en-US" sz="1400" b="1" dirty="0"/>
              <a:t>H</a:t>
            </a:r>
            <a:r>
              <a:rPr lang="ru-RU" sz="1400" b="1" dirty="0" err="1"/>
              <a:t>екрасов</a:t>
            </a:r>
            <a:endParaRPr lang="ru-RU" sz="1400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0380A09-4A37-4270-A3D2-1A814B6BB37F}"/>
              </a:ext>
            </a:extLst>
          </p:cNvPr>
          <p:cNvSpPr/>
          <p:nvPr/>
        </p:nvSpPr>
        <p:spPr>
          <a:xfrm>
            <a:off x="11127715" y="3574118"/>
            <a:ext cx="10743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M. </a:t>
            </a:r>
            <a:r>
              <a:rPr lang="ru-RU" sz="1400" b="1" dirty="0"/>
              <a:t>Г</a:t>
            </a:r>
            <a:r>
              <a:rPr lang="en-US" sz="1400" b="1" dirty="0"/>
              <a:t>op</a:t>
            </a:r>
            <a:r>
              <a:rPr lang="ru-RU" sz="1400" b="1" dirty="0" err="1"/>
              <a:t>ький</a:t>
            </a:r>
            <a:endParaRPr lang="ru-RU" sz="1400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9EE3A9E-813B-4BC0-9F07-A87573E224BE}"/>
              </a:ext>
            </a:extLst>
          </p:cNvPr>
          <p:cNvSpPr/>
          <p:nvPr/>
        </p:nvSpPr>
        <p:spPr>
          <a:xfrm>
            <a:off x="9120354" y="5001067"/>
            <a:ext cx="11789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Б. П</a:t>
            </a:r>
            <a:r>
              <a:rPr lang="en-US" sz="1400" b="1" dirty="0"/>
              <a:t>ac</a:t>
            </a:r>
            <a:r>
              <a:rPr lang="ru-RU" sz="1400" b="1" dirty="0" err="1"/>
              <a:t>тернак</a:t>
            </a:r>
            <a:endParaRPr lang="ru-RU" sz="1400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6A52DD-7ADF-4632-9183-9234B33326AB}"/>
              </a:ext>
            </a:extLst>
          </p:cNvPr>
          <p:cNvSpPr/>
          <p:nvPr/>
        </p:nvSpPr>
        <p:spPr>
          <a:xfrm>
            <a:off x="10503371" y="6536376"/>
            <a:ext cx="1146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И. Б</a:t>
            </a:r>
            <a:r>
              <a:rPr lang="en-US" sz="1400" b="1" dirty="0"/>
              <a:t>po</a:t>
            </a:r>
            <a:r>
              <a:rPr lang="ru-RU" sz="1400" b="1" dirty="0" err="1"/>
              <a:t>дский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257841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AFD908-04D2-4B29-A065-3F99A84C6C77}"/>
              </a:ext>
            </a:extLst>
          </p:cNvPr>
          <p:cNvSpPr/>
          <p:nvPr/>
        </p:nvSpPr>
        <p:spPr>
          <a:xfrm>
            <a:off x="354562" y="335845"/>
            <a:ext cx="1155129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Занимательный материал к теме: </a:t>
            </a:r>
          </a:p>
          <a:p>
            <a:pPr algn="just"/>
            <a:r>
              <a:rPr lang="ru-RU" sz="2000" b="1" dirty="0"/>
              <a:t>«Правописание Н и НН в суффиксах страдательных причастий прошедшего времени»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Познакомься: перед тобой</a:t>
            </a:r>
          </a:p>
          <a:p>
            <a:pPr algn="just"/>
            <a:r>
              <a:rPr lang="ru-RU" dirty="0"/>
              <a:t>страдательное причастие собственной персоной. Согласись: как не посочувствовать такому страдальцу!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Всеми обижен__</a:t>
            </a:r>
            <a:r>
              <a:rPr lang="ru-RU" dirty="0" err="1"/>
              <a:t>ое</a:t>
            </a:r>
            <a:r>
              <a:rPr lang="ru-RU" dirty="0"/>
              <a:t>, всеми унижен…</a:t>
            </a:r>
            <a:r>
              <a:rPr lang="ru-RU" dirty="0" err="1"/>
              <a:t>ое</a:t>
            </a:r>
            <a:r>
              <a:rPr lang="ru-RU" dirty="0"/>
              <a:t>, никем не </a:t>
            </a:r>
            <a:r>
              <a:rPr lang="ru-RU" dirty="0" err="1"/>
              <a:t>привече</a:t>
            </a:r>
            <a:r>
              <a:rPr lang="ru-RU" dirty="0"/>
              <a:t>…</a:t>
            </a:r>
            <a:r>
              <a:rPr lang="ru-RU" dirty="0" err="1"/>
              <a:t>ое</a:t>
            </a:r>
            <a:r>
              <a:rPr lang="ru-RU" dirty="0"/>
              <a:t>, почти не </a:t>
            </a:r>
            <a:r>
              <a:rPr lang="ru-RU" dirty="0" err="1"/>
              <a:t>замече</a:t>
            </a:r>
            <a:r>
              <a:rPr lang="ru-RU" dirty="0"/>
              <a:t>…</a:t>
            </a:r>
            <a:r>
              <a:rPr lang="ru-RU" dirty="0" err="1"/>
              <a:t>ое</a:t>
            </a:r>
            <a:r>
              <a:rPr lang="ru-RU" dirty="0"/>
              <a:t> —</a:t>
            </a:r>
          </a:p>
          <a:p>
            <a:pPr algn="just"/>
            <a:r>
              <a:rPr lang="ru-RU" dirty="0"/>
              <a:t>бедное, бедное Страдательное Причастие. Теперь оно — Причастие прошедшего времени,</a:t>
            </a:r>
          </a:p>
          <a:p>
            <a:pPr algn="just"/>
            <a:r>
              <a:rPr lang="ru-RU" dirty="0"/>
              <a:t>и </a:t>
            </a:r>
            <a:r>
              <a:rPr lang="ru-RU" dirty="0" err="1"/>
              <a:t>всѐ</a:t>
            </a:r>
            <a:r>
              <a:rPr lang="ru-RU" dirty="0"/>
              <a:t> у него в прошлом. А ведь было время...</a:t>
            </a:r>
          </a:p>
          <a:p>
            <a:pPr algn="just"/>
            <a:r>
              <a:rPr lang="ru-RU" dirty="0"/>
              <a:t>Это и многое другое расскажет вам Страдательное Причастие, если вы внимательно</a:t>
            </a:r>
          </a:p>
          <a:p>
            <a:pPr algn="just"/>
            <a:r>
              <a:rPr lang="ru-RU" dirty="0"/>
              <a:t>прислушаетесь к нему. Это и многое другое рассказывает оно Существительному, которое.</a:t>
            </a:r>
          </a:p>
          <a:p>
            <a:pPr algn="just"/>
            <a:r>
              <a:rPr lang="ru-RU" dirty="0"/>
              <a:t>находится при </a:t>
            </a:r>
            <a:r>
              <a:rPr lang="ru-RU" dirty="0" err="1"/>
              <a:t>нѐм</a:t>
            </a:r>
            <a:r>
              <a:rPr lang="ru-RU" dirty="0"/>
              <a:t> в качестве его дополнения.</a:t>
            </a:r>
          </a:p>
          <a:p>
            <a:pPr algn="just"/>
            <a:r>
              <a:rPr lang="ru-RU" dirty="0"/>
              <a:t>— Ах, не говорите, не говорите! — говорит Страдательное Причастие</a:t>
            </a:r>
          </a:p>
          <a:p>
            <a:pPr algn="just"/>
            <a:r>
              <a:rPr lang="ru-RU" dirty="0"/>
              <a:t>Существительному, которое вообще ничего не говорит. — Одни страдания!</a:t>
            </a:r>
          </a:p>
          <a:p>
            <a:pPr algn="just"/>
            <a:r>
              <a:rPr lang="ru-RU" dirty="0"/>
              <a:t>Существительное пробует кивнуть, но Причастие не позволяет ему даже этого.</a:t>
            </a:r>
          </a:p>
          <a:p>
            <a:pPr algn="just"/>
            <a:r>
              <a:rPr lang="ru-RU" dirty="0"/>
              <a:t>— Не говорите, не говорите! — развивает оно свою мысль. — Самое дорогое, что у меня</a:t>
            </a:r>
          </a:p>
          <a:p>
            <a:pPr algn="just"/>
            <a:r>
              <a:rPr lang="ru-RU" dirty="0"/>
              <a:t>есть, — это два Н в суффиксе. И вот, стоит мне появиться в тексте без приставки или</a:t>
            </a:r>
          </a:p>
          <a:p>
            <a:pPr algn="just"/>
            <a:r>
              <a:rPr lang="ru-RU" dirty="0"/>
              <a:t>хотя бы без пояснительного слова, как я сразу же теряю одно Н . Но ведь иногда хочется</a:t>
            </a:r>
          </a:p>
          <a:p>
            <a:pPr algn="just"/>
            <a:r>
              <a:rPr lang="ru-RU" dirty="0"/>
              <a:t>побыть и одному. Разве это жизнь, скажите? Нет, не говорите, не говорите... А</a:t>
            </a:r>
          </a:p>
          <a:p>
            <a:pPr algn="just"/>
            <a:r>
              <a:rPr lang="ru-RU" dirty="0"/>
              <a:t>Причастие продолжает:</a:t>
            </a:r>
          </a:p>
          <a:p>
            <a:pPr algn="just"/>
            <a:r>
              <a:rPr lang="ru-RU" dirty="0"/>
              <a:t>— И главное, никакого просвета, никаких надежд... Даже будущего времени у нашего брата,</a:t>
            </a:r>
          </a:p>
          <a:p>
            <a:pPr algn="just"/>
            <a:r>
              <a:rPr lang="ru-RU" dirty="0"/>
              <a:t>причастия, не бывает. А как прикажете жить — без будущего?</a:t>
            </a:r>
          </a:p>
          <a:p>
            <a:pPr algn="just"/>
            <a:r>
              <a:rPr lang="ru-RU" dirty="0"/>
              <a:t>                                                                                         </a:t>
            </a:r>
            <a:r>
              <a:rPr lang="ru-RU" sz="2000" i="1" dirty="0"/>
              <a:t>(Ф. Кривин)</a:t>
            </a:r>
          </a:p>
        </p:txBody>
      </p:sp>
    </p:spTree>
    <p:extLst>
      <p:ext uri="{BB962C8B-B14F-4D97-AF65-F5344CB8AC3E}">
        <p14:creationId xmlns:p14="http://schemas.microsoft.com/office/powerpoint/2010/main" val="3597735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DF70CD-E9CC-4ED7-BDEE-5B10A64FF96A}"/>
              </a:ext>
            </a:extLst>
          </p:cNvPr>
          <p:cNvSpPr txBox="1"/>
          <p:nvPr/>
        </p:nvSpPr>
        <p:spPr>
          <a:xfrm>
            <a:off x="137757" y="237563"/>
            <a:ext cx="6606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Причастный оборот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9308A0C-8487-40DE-8163-17B41A44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63" y="1021622"/>
            <a:ext cx="10722744" cy="2308324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algn="l" rotWithShape="0">
              <a:schemeClr val="accent2">
                <a:lumMod val="60000"/>
                <a:lumOff val="40000"/>
                <a:alpha val="40000"/>
              </a:scheme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/>
              <a:t>Причастный оборот</a:t>
            </a:r>
            <a:r>
              <a:rPr lang="ru-RU" sz="2400" dirty="0"/>
              <a:t> – это причастие с зависимыми от него словами.</a:t>
            </a:r>
            <a:br>
              <a:rPr lang="ru-RU" sz="2400" dirty="0"/>
            </a:br>
            <a:br>
              <a:rPr lang="ru-RU" sz="2400" dirty="0"/>
            </a:br>
            <a:r>
              <a:rPr lang="ru-RU" sz="2400" b="1" dirty="0"/>
              <a:t>Зависимые слова</a:t>
            </a:r>
            <a:r>
              <a:rPr lang="ru-RU" sz="2400" dirty="0"/>
              <a:t> – это слова, к которым можно поставить вопрос от причастия.</a:t>
            </a:r>
            <a:br>
              <a:rPr lang="ru-RU" sz="2400" dirty="0"/>
            </a:br>
            <a:br>
              <a:rPr lang="ru-RU" sz="2400" dirty="0"/>
            </a:br>
            <a:r>
              <a:rPr lang="ru-RU" sz="2400" b="1" dirty="0"/>
              <a:t>Определяемое слово</a:t>
            </a:r>
            <a:r>
              <a:rPr lang="ru-RU" sz="2400" dirty="0"/>
              <a:t> – это слово, к которому относится и от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/>
              <a:t>                                             которого зависит причастие или причастный оборот.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B51DBE-40B9-49A7-BBEB-1E84635005A5}"/>
              </a:ext>
            </a:extLst>
          </p:cNvPr>
          <p:cNvSpPr/>
          <p:nvPr/>
        </p:nvSpPr>
        <p:spPr>
          <a:xfrm>
            <a:off x="6397484" y="355634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/>
              <a:t>ПРИМЕРЫ:</a:t>
            </a:r>
          </a:p>
          <a:p>
            <a:r>
              <a:rPr lang="ru-RU" i="1" dirty="0"/>
              <a:t>На столе лежала </a:t>
            </a:r>
            <a:r>
              <a:rPr lang="ru-RU" b="1" i="1" dirty="0"/>
              <a:t>давно прочитанная</a:t>
            </a:r>
            <a:r>
              <a:rPr lang="ru-RU" i="1" dirty="0"/>
              <a:t> книга.</a:t>
            </a:r>
            <a:r>
              <a:rPr lang="ru-RU" dirty="0"/>
              <a:t> </a:t>
            </a:r>
          </a:p>
          <a:p>
            <a:r>
              <a:rPr lang="ru-RU" b="1" i="1" dirty="0"/>
              <a:t>давно прочитанная</a:t>
            </a:r>
            <a:r>
              <a:rPr lang="ru-RU" i="1" dirty="0"/>
              <a:t> –</a:t>
            </a:r>
            <a:r>
              <a:rPr lang="ru-RU" dirty="0"/>
              <a:t> причастный оборот</a:t>
            </a:r>
          </a:p>
          <a:p>
            <a:endParaRPr lang="ru-RU" i="1" dirty="0"/>
          </a:p>
          <a:p>
            <a:r>
              <a:rPr lang="ru-RU" i="1" dirty="0"/>
              <a:t>Мальчишки, </a:t>
            </a:r>
            <a:r>
              <a:rPr lang="ru-RU" b="1" i="1" dirty="0"/>
              <a:t>игравшие во дворе</a:t>
            </a:r>
            <a:r>
              <a:rPr lang="ru-RU" i="1" dirty="0"/>
              <a:t>, разошлись по домам.</a:t>
            </a:r>
            <a:r>
              <a:rPr lang="ru-RU" dirty="0"/>
              <a:t> </a:t>
            </a:r>
            <a:r>
              <a:rPr lang="ru-RU" b="1" i="1" dirty="0"/>
              <a:t>игравшие во дворе</a:t>
            </a:r>
            <a:r>
              <a:rPr lang="ru-RU" i="1" dirty="0"/>
              <a:t> –</a:t>
            </a:r>
            <a:r>
              <a:rPr lang="ru-RU" dirty="0"/>
              <a:t> причастный оборот</a:t>
            </a:r>
          </a:p>
          <a:p>
            <a:endParaRPr lang="ru-RU" i="1" dirty="0"/>
          </a:p>
          <a:p>
            <a:r>
              <a:rPr lang="ru-RU" i="1" dirty="0"/>
              <a:t>Машина, </a:t>
            </a:r>
            <a:r>
              <a:rPr lang="ru-RU" b="1" i="1" dirty="0"/>
              <a:t>стоящая у забора</a:t>
            </a:r>
            <a:r>
              <a:rPr lang="ru-RU" i="1" dirty="0"/>
              <a:t>, </a:t>
            </a:r>
            <a:r>
              <a:rPr lang="ru-RU" b="1" i="1" dirty="0"/>
              <a:t>покрашенного свежей краской</a:t>
            </a:r>
            <a:r>
              <a:rPr lang="ru-RU" i="1" dirty="0"/>
              <a:t>.</a:t>
            </a:r>
            <a:r>
              <a:rPr lang="ru-RU" dirty="0"/>
              <a:t> </a:t>
            </a:r>
            <a:r>
              <a:rPr lang="ru-RU" b="1" i="1" dirty="0"/>
              <a:t>стоящая у забора</a:t>
            </a:r>
            <a:r>
              <a:rPr lang="ru-RU" dirty="0"/>
              <a:t>  и  </a:t>
            </a:r>
            <a:r>
              <a:rPr lang="ru-RU" b="1" i="1" dirty="0"/>
              <a:t>покрашенного свежей краской</a:t>
            </a:r>
            <a:r>
              <a:rPr lang="ru-RU" i="1" dirty="0"/>
              <a:t> –</a:t>
            </a:r>
            <a:r>
              <a:rPr lang="ru-RU" dirty="0"/>
              <a:t> причастные обороты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439B1A-7159-4AB0-9E41-4F5DD0049D34}"/>
              </a:ext>
            </a:extLst>
          </p:cNvPr>
          <p:cNvSpPr/>
          <p:nvPr/>
        </p:nvSpPr>
        <p:spPr>
          <a:xfrm>
            <a:off x="187863" y="3556340"/>
            <a:ext cx="6095999" cy="1661993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2400" dirty="0"/>
              <a:t>Весь причастный оборот является </a:t>
            </a:r>
            <a:r>
              <a:rPr lang="ru-RU" sz="2400" b="1" dirty="0"/>
              <a:t>одним членом предложения</a:t>
            </a:r>
            <a:r>
              <a:rPr lang="ru-RU" sz="2400" dirty="0"/>
              <a:t> – </a:t>
            </a:r>
            <a:r>
              <a:rPr lang="ru-RU" sz="2400" b="1" dirty="0"/>
              <a:t>определением</a:t>
            </a:r>
            <a:r>
              <a:rPr lang="ru-RU" sz="2400" dirty="0"/>
              <a:t>:</a:t>
            </a:r>
          </a:p>
          <a:p>
            <a:endParaRPr lang="ru-RU" b="1" i="1" dirty="0"/>
          </a:p>
          <a:p>
            <a:r>
              <a:rPr lang="ru-RU" b="1" i="1" dirty="0"/>
              <a:t>Восходящее над городом</a:t>
            </a:r>
            <a:r>
              <a:rPr lang="ru-RU" i="1" dirty="0"/>
              <a:t> солнце осветило старый парк.</a:t>
            </a:r>
            <a:endParaRPr lang="ru-RU" dirty="0"/>
          </a:p>
          <a:p>
            <a:r>
              <a:rPr lang="ru-RU" i="1" dirty="0"/>
              <a:t>солнце</a:t>
            </a:r>
            <a:r>
              <a:rPr lang="ru-RU" dirty="0"/>
              <a:t>  (</a:t>
            </a:r>
            <a:r>
              <a:rPr lang="ru-RU" b="1" dirty="0"/>
              <a:t>какое? что делающее?</a:t>
            </a:r>
            <a:r>
              <a:rPr lang="ru-RU" dirty="0"/>
              <a:t>)  </a:t>
            </a:r>
            <a:r>
              <a:rPr lang="ru-RU" b="1" i="1" dirty="0"/>
              <a:t>восходящее над  городом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BA6CCC-4CB6-4B9B-BDEB-660716C24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47" y="5370073"/>
            <a:ext cx="2513149" cy="14147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7575CF4-F4CE-4015-AE2C-7C6D74D27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524" y="5370073"/>
            <a:ext cx="2428460" cy="141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26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A96631-CFA5-45AA-BFA5-6901D82FA518}"/>
              </a:ext>
            </a:extLst>
          </p:cNvPr>
          <p:cNvSpPr/>
          <p:nvPr/>
        </p:nvSpPr>
        <p:spPr>
          <a:xfrm>
            <a:off x="513520" y="413726"/>
            <a:ext cx="7078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Знаки препинания при причастном обороте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401262-6DAC-482B-931E-C09E38BDAC22}"/>
              </a:ext>
            </a:extLst>
          </p:cNvPr>
          <p:cNvSpPr/>
          <p:nvPr/>
        </p:nvSpPr>
        <p:spPr>
          <a:xfrm>
            <a:off x="513521" y="1213945"/>
            <a:ext cx="930633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Причастный оборот может стоять до или после определяемого слова:</a:t>
            </a:r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Если причастный оборот стоит </a:t>
            </a:r>
            <a:r>
              <a:rPr lang="ru-RU" b="1" dirty="0"/>
              <a:t>до определяемого слова</a:t>
            </a:r>
            <a:r>
              <a:rPr lang="ru-RU" dirty="0"/>
              <a:t>, то знаками препинания он не выделяется: </a:t>
            </a:r>
            <a:r>
              <a:rPr lang="ru-RU" i="1" dirty="0"/>
              <a:t>Разошлись по домам </a:t>
            </a:r>
            <a:r>
              <a:rPr lang="ru-RU" b="1" i="1" dirty="0">
                <a:solidFill>
                  <a:srgbClr val="00B050"/>
                </a:solidFill>
              </a:rPr>
              <a:t>игравшие во дворе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b="1" i="1" dirty="0">
                <a:solidFill>
                  <a:srgbClr val="FF0000"/>
                </a:solidFill>
              </a:rPr>
              <a:t>мальчишки</a:t>
            </a:r>
            <a:r>
              <a:rPr lang="ru-RU" i="1" dirty="0">
                <a:solidFill>
                  <a:srgbClr val="FF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Если причастный оборот стоит </a:t>
            </a:r>
            <a:r>
              <a:rPr lang="ru-RU" b="1" dirty="0"/>
              <a:t>до определяемого слова</a:t>
            </a:r>
            <a:r>
              <a:rPr lang="ru-RU" dirty="0"/>
              <a:t>, которое выражено </a:t>
            </a:r>
            <a:r>
              <a:rPr lang="ru-RU" b="1" dirty="0"/>
              <a:t>местоимением</a:t>
            </a:r>
            <a:r>
              <a:rPr lang="ru-RU" dirty="0"/>
              <a:t>, то он заключается в запятые: </a:t>
            </a:r>
          </a:p>
          <a:p>
            <a:r>
              <a:rPr lang="ru-RU" b="1" i="1" dirty="0">
                <a:solidFill>
                  <a:srgbClr val="00B050"/>
                </a:solidFill>
              </a:rPr>
              <a:t>Расстроенные проигрышем</a:t>
            </a:r>
            <a:r>
              <a:rPr lang="ru-RU" b="1" i="1" dirty="0"/>
              <a:t>,</a:t>
            </a:r>
            <a:r>
              <a:rPr lang="ru-RU" i="1" dirty="0"/>
              <a:t> </a:t>
            </a:r>
            <a:r>
              <a:rPr lang="ru-RU" b="1" i="1" dirty="0">
                <a:solidFill>
                  <a:srgbClr val="FF0000"/>
                </a:solidFill>
              </a:rPr>
              <a:t>они</a:t>
            </a:r>
            <a:r>
              <a:rPr lang="ru-RU" i="1" dirty="0"/>
              <a:t> начали крушить всё на своём пути.</a:t>
            </a:r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Если причастный оборот стоит </a:t>
            </a:r>
            <a:r>
              <a:rPr lang="ru-RU" b="1" dirty="0"/>
              <a:t>после определяемого слова</a:t>
            </a:r>
            <a:r>
              <a:rPr lang="ru-RU" dirty="0"/>
              <a:t>, то он с обеих сторон выделяется запятыми: </a:t>
            </a:r>
            <a:r>
              <a:rPr lang="ru-RU" b="1" i="1" dirty="0">
                <a:solidFill>
                  <a:srgbClr val="FF0000"/>
                </a:solidFill>
              </a:rPr>
              <a:t>Мальчишки</a:t>
            </a:r>
            <a:r>
              <a:rPr lang="ru-RU" b="1" i="1" dirty="0"/>
              <a:t>,</a:t>
            </a:r>
            <a:r>
              <a:rPr lang="ru-RU" i="1" dirty="0"/>
              <a:t> </a:t>
            </a:r>
            <a:r>
              <a:rPr lang="ru-RU" b="1" i="1" dirty="0">
                <a:solidFill>
                  <a:srgbClr val="00B050"/>
                </a:solidFill>
              </a:rPr>
              <a:t>игравшие во дворе</a:t>
            </a:r>
            <a:r>
              <a:rPr lang="ru-RU" b="1" i="1" dirty="0"/>
              <a:t>,</a:t>
            </a:r>
            <a:r>
              <a:rPr lang="ru-RU" i="1" dirty="0"/>
              <a:t> разошлись по домам.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282AD6-3A7F-446C-A2EF-D3C3CF3F3A84}"/>
              </a:ext>
            </a:extLst>
          </p:cNvPr>
          <p:cNvSpPr/>
          <p:nvPr/>
        </p:nvSpPr>
        <p:spPr>
          <a:xfrm>
            <a:off x="513520" y="4767614"/>
            <a:ext cx="11254409" cy="1015663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/>
              <a:t>Выделение причастного оборота запятыми называется </a:t>
            </a:r>
            <a:r>
              <a:rPr lang="ru-RU" sz="2000" b="1" dirty="0"/>
              <a:t>обособлением</a:t>
            </a:r>
            <a:r>
              <a:rPr lang="ru-RU" sz="2000" dirty="0"/>
              <a:t>. </a:t>
            </a:r>
            <a:r>
              <a:rPr lang="ru-RU" sz="2000" b="1" dirty="0"/>
              <a:t>Обособленный причастный оборот</a:t>
            </a:r>
            <a:r>
              <a:rPr lang="ru-RU" sz="2000" dirty="0"/>
              <a:t> – это причастный оборот, выделенный запятыми. Обособленный причастный оборот в предложении является обособленным определением.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6ECE84-9F6F-4F41-8863-06413979D086}"/>
              </a:ext>
            </a:extLst>
          </p:cNvPr>
          <p:cNvSpPr/>
          <p:nvPr/>
        </p:nvSpPr>
        <p:spPr>
          <a:xfrm>
            <a:off x="513520" y="6012959"/>
            <a:ext cx="5936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Ветка</a:t>
            </a:r>
            <a:r>
              <a:rPr lang="ru-RU" b="1" i="1" dirty="0"/>
              <a:t>, </a:t>
            </a:r>
            <a:r>
              <a:rPr lang="ru-RU" b="1" i="1" dirty="0">
                <a:solidFill>
                  <a:srgbClr val="00B050"/>
                </a:solidFill>
              </a:rPr>
              <a:t>давно надломленная ветром</a:t>
            </a:r>
            <a:r>
              <a:rPr lang="ru-RU" b="1" i="1" dirty="0"/>
              <a:t>, упала на машину.</a:t>
            </a:r>
            <a:endParaRPr lang="ru-RU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1EDE88-9857-4B0F-8A66-63C442F9AEA8}"/>
              </a:ext>
            </a:extLst>
          </p:cNvPr>
          <p:cNvSpPr/>
          <p:nvPr/>
        </p:nvSpPr>
        <p:spPr>
          <a:xfrm>
            <a:off x="6366469" y="6012959"/>
            <a:ext cx="5401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давно надломленная ветром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/>
              <a:t>–</a:t>
            </a:r>
            <a:r>
              <a:rPr lang="ru-RU" dirty="0"/>
              <a:t> это обособленное определение, выраженное причастным оборотом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503A91-862B-4128-848A-E300AB97A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203" y="2947516"/>
            <a:ext cx="2512103" cy="14934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F3DA82-FA1C-4396-8F0C-551E9C0E7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578" y="642060"/>
            <a:ext cx="2612521" cy="19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69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5CD44C-28AD-43D7-9989-25006CB8F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113" y="186616"/>
            <a:ext cx="9124122" cy="648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95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9BD721-6964-4FE2-88DC-AADED0BF994B}"/>
              </a:ext>
            </a:extLst>
          </p:cNvPr>
          <p:cNvSpPr/>
          <p:nvPr/>
        </p:nvSpPr>
        <p:spPr>
          <a:xfrm>
            <a:off x="495300" y="596345"/>
            <a:ext cx="10954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Два однородных определения, выраженные в предложении причастными оборотами, ведут себя так же,  как и другие однородные члены предложения. Соответственно, знаки препинания между такими оборотами расставляются по правилам постановки знаков препинания при однородных членах предложения.</a:t>
            </a:r>
            <a:endParaRPr lang="ru-RU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66E3D7-9244-4600-9D1D-4C54AD1104E5}"/>
              </a:ext>
            </a:extLst>
          </p:cNvPr>
          <p:cNvSpPr/>
          <p:nvPr/>
        </p:nvSpPr>
        <p:spPr>
          <a:xfrm>
            <a:off x="575688" y="1785532"/>
            <a:ext cx="4306955" cy="92333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b="1" dirty="0"/>
              <a:t>Два причастных оборота, стоящие друг после друга, оформляются по общему правилу.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42F789-6C1F-4DAD-804E-51AE1EC11775}"/>
              </a:ext>
            </a:extLst>
          </p:cNvPr>
          <p:cNvSpPr/>
          <p:nvPr/>
        </p:nvSpPr>
        <p:spPr>
          <a:xfrm>
            <a:off x="5618248" y="1676786"/>
            <a:ext cx="583163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ПРИМЕР:</a:t>
            </a:r>
          </a:p>
          <a:p>
            <a:endParaRPr lang="ru-RU" b="1" i="1" dirty="0">
              <a:solidFill>
                <a:srgbClr val="00B050"/>
              </a:solidFill>
            </a:endParaRPr>
          </a:p>
          <a:p>
            <a:r>
              <a:rPr lang="ru-RU" b="1" i="1" dirty="0">
                <a:solidFill>
                  <a:srgbClr val="00B050"/>
                </a:solidFill>
              </a:rPr>
              <a:t>Тучи, быстро приближающиеся и уже застилающие полнеба,  грозили нам скорым, проливным дождем.</a:t>
            </a:r>
          </a:p>
          <a:p>
            <a:endParaRPr lang="ru-RU" b="1" i="1" dirty="0">
              <a:solidFill>
                <a:srgbClr val="00B050"/>
              </a:solidFill>
            </a:endParaRPr>
          </a:p>
          <a:p>
            <a:r>
              <a:rPr lang="ru-RU" b="1" i="1" dirty="0">
                <a:solidFill>
                  <a:srgbClr val="00B050"/>
                </a:solidFill>
              </a:rPr>
              <a:t>Тучи</a:t>
            </a:r>
            <a:r>
              <a:rPr lang="ru-RU" dirty="0"/>
              <a:t> (какие? что делающие?), </a:t>
            </a:r>
            <a:r>
              <a:rPr lang="ru-RU" b="1" i="1" dirty="0">
                <a:solidFill>
                  <a:srgbClr val="00B050"/>
                </a:solidFill>
              </a:rPr>
              <a:t>быстро приближающиеся</a:t>
            </a:r>
            <a:r>
              <a:rPr lang="ru-RU" dirty="0"/>
              <a:t>… </a:t>
            </a:r>
            <a:br>
              <a:rPr lang="ru-RU" dirty="0"/>
            </a:br>
            <a:r>
              <a:rPr lang="ru-RU" dirty="0"/>
              <a:t> </a:t>
            </a:r>
          </a:p>
          <a:p>
            <a:r>
              <a:rPr lang="ru-RU" b="1" i="1" dirty="0">
                <a:solidFill>
                  <a:srgbClr val="00B050"/>
                </a:solidFill>
              </a:rPr>
              <a:t>Тучи </a:t>
            </a:r>
            <a:r>
              <a:rPr lang="ru-RU" dirty="0"/>
              <a:t>(какие? что делающие?), … </a:t>
            </a:r>
            <a:r>
              <a:rPr lang="ru-RU" b="1" dirty="0">
                <a:solidFill>
                  <a:srgbClr val="00B050"/>
                </a:solidFill>
              </a:rPr>
              <a:t>уже застилающие полнеба</a:t>
            </a:r>
            <a:r>
              <a:rPr lang="ru-RU" dirty="0"/>
              <a:t> … 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Перед одиночным союзом </a:t>
            </a:r>
            <a:r>
              <a:rPr lang="ru-RU" sz="2800" b="1" dirty="0"/>
              <a:t>и</a:t>
            </a:r>
            <a:r>
              <a:rPr lang="ru-RU" dirty="0"/>
              <a:t>, соединяющим однородные члены предложения, запятая не ставится: грозили нам скорым, проливным дождем. </a:t>
            </a:r>
            <a:endParaRPr lang="ru-RU" i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21C31C-3010-44F7-AD3B-0299B7E51D74}"/>
              </a:ext>
            </a:extLst>
          </p:cNvPr>
          <p:cNvSpPr/>
          <p:nvPr/>
        </p:nvSpPr>
        <p:spPr>
          <a:xfrm>
            <a:off x="386859" y="4926684"/>
            <a:ext cx="504786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Тучи, застилающие полнеба, но движущиеся мимо нас на запад, выглядели очень грозно. </a:t>
            </a:r>
            <a:br>
              <a:rPr lang="ru-RU" dirty="0"/>
            </a:br>
            <a:endParaRPr lang="ru-RU" dirty="0"/>
          </a:p>
          <a:p>
            <a:r>
              <a:rPr lang="ru-RU" dirty="0"/>
              <a:t>Запятая перед противительными союзами </a:t>
            </a:r>
            <a:r>
              <a:rPr lang="ru-RU" sz="2800" b="1" dirty="0"/>
              <a:t>а</a:t>
            </a:r>
            <a:r>
              <a:rPr lang="ru-RU" dirty="0"/>
              <a:t>, </a:t>
            </a:r>
            <a:r>
              <a:rPr lang="ru-RU" sz="2800" b="1" dirty="0"/>
              <a:t>но</a:t>
            </a:r>
            <a:r>
              <a:rPr lang="ru-RU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AA6703-155E-4F74-BD04-5BFCE911A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36" y="3445153"/>
            <a:ext cx="2308190" cy="12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2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F00542-09AC-47A9-BD10-311EF5792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720" y="136585"/>
            <a:ext cx="9465547" cy="659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22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0249FE-64AA-4A83-8326-ACFCC57C5851}"/>
              </a:ext>
            </a:extLst>
          </p:cNvPr>
          <p:cNvSpPr/>
          <p:nvPr/>
        </p:nvSpPr>
        <p:spPr>
          <a:xfrm>
            <a:off x="586153" y="610327"/>
            <a:ext cx="11331193" cy="14465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3200" b="1" dirty="0"/>
              <a:t>Деепричастие</a:t>
            </a:r>
            <a:r>
              <a:rPr lang="ru-RU" sz="3200" dirty="0"/>
              <a:t> — </a:t>
            </a:r>
            <a:r>
              <a:rPr lang="ru-RU" sz="2800" dirty="0"/>
              <a:t>это особая глагольная форма (часть речи), которая обозначает добавочное действие и имеет грамматические признаки глагола и наречия.  </a:t>
            </a:r>
            <a:endParaRPr lang="ru-RU" sz="2800" dirty="0">
              <a:effectLst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6886C1-5EAC-452F-A803-30F4021EE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426" y="2331639"/>
            <a:ext cx="6491236" cy="428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78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145380-CD00-4451-B0C5-64AC916E2AFC}"/>
              </a:ext>
            </a:extLst>
          </p:cNvPr>
          <p:cNvSpPr/>
          <p:nvPr/>
        </p:nvSpPr>
        <p:spPr>
          <a:xfrm>
            <a:off x="410186" y="284922"/>
            <a:ext cx="75723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Деепричастие как глагольная форма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0C86D5-BF4B-46FF-BAED-0C02FB0A706D}"/>
              </a:ext>
            </a:extLst>
          </p:cNvPr>
          <p:cNvSpPr/>
          <p:nvPr/>
        </p:nvSpPr>
        <p:spPr>
          <a:xfrm>
            <a:off x="359946" y="1021685"/>
            <a:ext cx="111856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Укажем, что роднит деепричастие с глаголом. </a:t>
            </a:r>
          </a:p>
          <a:p>
            <a:r>
              <a:rPr lang="ru-RU" dirty="0"/>
              <a:t>В русском языке деепричастия образуются от глаголов совершенного и несовершенного вида, например:</a:t>
            </a:r>
            <a:endParaRPr lang="en-US" dirty="0"/>
          </a:p>
          <a:p>
            <a:r>
              <a:rPr lang="ru-RU" dirty="0"/>
              <a:t> </a:t>
            </a:r>
          </a:p>
          <a:p>
            <a:pPr marL="285750" indent="-285750">
              <a:buFontTx/>
              <a:buChar char="-"/>
            </a:pPr>
            <a:r>
              <a:rPr lang="ru-RU" b="1" dirty="0"/>
              <a:t>(что делать?) </a:t>
            </a:r>
            <a:r>
              <a:rPr lang="ru-RU" i="1" dirty="0">
                <a:solidFill>
                  <a:srgbClr val="00B050"/>
                </a:solidFill>
              </a:rPr>
              <a:t>гулять, рисовать, делать — гуляя, рисуя, делая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b="1" dirty="0"/>
              <a:t>(что сделать?) </a:t>
            </a:r>
            <a:r>
              <a:rPr lang="ru-RU" b="1" i="1" dirty="0">
                <a:solidFill>
                  <a:srgbClr val="00B050"/>
                </a:solidFill>
              </a:rPr>
              <a:t>прогуляться, нарисовать, сделать — прогулявшись</a:t>
            </a:r>
            <a:r>
              <a:rPr lang="ru-RU" dirty="0"/>
              <a:t>, </a:t>
            </a:r>
            <a:r>
              <a:rPr lang="ru-RU" b="1" i="1" dirty="0">
                <a:solidFill>
                  <a:srgbClr val="00B050"/>
                </a:solidFill>
              </a:rPr>
              <a:t>нарисовав, сделав</a:t>
            </a:r>
            <a:r>
              <a:rPr lang="ru-RU" dirty="0"/>
              <a:t>. </a:t>
            </a:r>
            <a:endParaRPr lang="ru-RU" dirty="0"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7E1C28-2F13-415C-BB0D-C2794BA6B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47" y="2983496"/>
            <a:ext cx="8129116" cy="368001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23FC651-AF57-40B6-BBBE-A50828317EA1}"/>
              </a:ext>
            </a:extLst>
          </p:cNvPr>
          <p:cNvSpPr/>
          <p:nvPr/>
        </p:nvSpPr>
        <p:spPr>
          <a:xfrm>
            <a:off x="8611438" y="3023688"/>
            <a:ext cx="35001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Начальной формой деепричастия, как и у глагола, является инфинитив, например: </a:t>
            </a:r>
            <a:endParaRPr lang="en-US" dirty="0"/>
          </a:p>
          <a:p>
            <a:endParaRPr lang="en-US" dirty="0"/>
          </a:p>
          <a:p>
            <a:r>
              <a:rPr lang="ru-RU" b="1" i="1" dirty="0">
                <a:solidFill>
                  <a:srgbClr val="00B050"/>
                </a:solidFill>
              </a:rPr>
              <a:t>сохраняя — сохранять; указывая — указывать; подбежав — подбежать; устремившись </a:t>
            </a:r>
            <a:r>
              <a:rPr lang="en-US" b="1" i="1" dirty="0">
                <a:solidFill>
                  <a:srgbClr val="00B050"/>
                </a:solidFill>
              </a:rPr>
              <a:t>- </a:t>
            </a:r>
            <a:r>
              <a:rPr lang="ru-RU" b="1" i="1" dirty="0">
                <a:solidFill>
                  <a:srgbClr val="00B050"/>
                </a:solidFill>
              </a:rPr>
              <a:t>устремиться</a:t>
            </a:r>
            <a:r>
              <a:rPr lang="ru-RU" dirty="0"/>
              <a:t>. </a:t>
            </a:r>
            <a:endParaRPr lang="ru-RU" dirty="0">
              <a:effectLst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97ECF3B-498D-4B6B-A9C1-030BA7899546}"/>
              </a:ext>
            </a:extLst>
          </p:cNvPr>
          <p:cNvSpPr/>
          <p:nvPr/>
        </p:nvSpPr>
        <p:spPr>
          <a:xfrm>
            <a:off x="8611438" y="5326860"/>
            <a:ext cx="3386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Постоянный морфологический признак деепричастия — это вид, который определяется по заданному вопросу.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27370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73756A-A5C5-4F77-8D8C-E9FDDA0AC96D}"/>
              </a:ext>
            </a:extLst>
          </p:cNvPr>
          <p:cNvSpPr/>
          <p:nvPr/>
        </p:nvSpPr>
        <p:spPr>
          <a:xfrm>
            <a:off x="415337" y="477526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Деепричастия обладают грамматической категорией </a:t>
            </a:r>
            <a:r>
              <a:rPr lang="ru-RU" sz="2000" b="1" dirty="0"/>
              <a:t>переходности/непереходности</a:t>
            </a:r>
            <a:r>
              <a:rPr lang="ru-RU" dirty="0"/>
              <a:t>: </a:t>
            </a:r>
          </a:p>
          <a:p>
            <a:endParaRPr lang="ru-RU" dirty="0">
              <a:effectLst/>
            </a:endParaRP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rgbClr val="00B050"/>
                </a:solidFill>
              </a:rPr>
              <a:t>читая</a:t>
            </a:r>
            <a:r>
              <a:rPr lang="ru-RU" dirty="0"/>
              <a:t> (что?) </a:t>
            </a:r>
            <a:r>
              <a:rPr lang="ru-RU" b="1" i="1" dirty="0">
                <a:solidFill>
                  <a:srgbClr val="00B050"/>
                </a:solidFill>
              </a:rPr>
              <a:t>книгу</a:t>
            </a:r>
            <a:r>
              <a:rPr lang="ru-RU" dirty="0"/>
              <a:t> (управляет существительным без предлога в форме винительного падежа), 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rgbClr val="00B050"/>
                </a:solidFill>
              </a:rPr>
              <a:t>стоя</a:t>
            </a:r>
            <a:r>
              <a:rPr lang="ru-RU" dirty="0"/>
              <a:t> (у чего?) </a:t>
            </a:r>
            <a:r>
              <a:rPr lang="ru-RU" b="1" i="1" dirty="0">
                <a:solidFill>
                  <a:srgbClr val="00B050"/>
                </a:solidFill>
              </a:rPr>
              <a:t>у окна </a:t>
            </a:r>
            <a:r>
              <a:rPr lang="ru-RU" dirty="0"/>
              <a:t>(существительное в косвенном падеже с предлогом); </a:t>
            </a:r>
          </a:p>
          <a:p>
            <a:endParaRPr lang="ru-RU" dirty="0"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28D3B6-E8FD-4AC3-869E-4CC96E2B55F0}"/>
              </a:ext>
            </a:extLst>
          </p:cNvPr>
          <p:cNvSpPr/>
          <p:nvPr/>
        </p:nvSpPr>
        <p:spPr>
          <a:xfrm>
            <a:off x="6404150" y="457208"/>
            <a:ext cx="6096000" cy="15388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Эта глагольная форма бывает </a:t>
            </a:r>
            <a:r>
              <a:rPr lang="ru-RU" sz="2000" b="1" dirty="0"/>
              <a:t>возвратной</a:t>
            </a:r>
            <a:r>
              <a:rPr lang="ru-RU" dirty="0"/>
              <a:t> или </a:t>
            </a:r>
            <a:r>
              <a:rPr lang="ru-RU" sz="2000" b="1" dirty="0"/>
              <a:t>невозвратной</a:t>
            </a:r>
            <a:r>
              <a:rPr lang="ru-RU" dirty="0"/>
              <a:t>: 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i="1" dirty="0"/>
              <a:t>умывать — умывая; </a:t>
            </a:r>
          </a:p>
          <a:p>
            <a:r>
              <a:rPr lang="ru-RU" i="1" dirty="0"/>
              <a:t>-    </a:t>
            </a:r>
            <a:r>
              <a:rPr lang="ru-RU" b="1" i="1" dirty="0"/>
              <a:t>умыть</a:t>
            </a:r>
            <a:r>
              <a:rPr lang="ru-RU" b="1" i="1" dirty="0">
                <a:solidFill>
                  <a:srgbClr val="00B050"/>
                </a:solidFill>
              </a:rPr>
              <a:t>ся</a:t>
            </a:r>
            <a:r>
              <a:rPr lang="ru-RU" b="1" i="1" dirty="0"/>
              <a:t> — умывш</a:t>
            </a:r>
            <a:r>
              <a:rPr lang="ru-RU" b="1" i="1" dirty="0">
                <a:solidFill>
                  <a:srgbClr val="00B050"/>
                </a:solidFill>
              </a:rPr>
              <a:t>ись</a:t>
            </a:r>
            <a:r>
              <a:rPr lang="ru-RU" dirty="0"/>
              <a:t>. </a:t>
            </a:r>
            <a:endParaRPr lang="ru-RU" dirty="0">
              <a:effectLst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3E6AB2-12CA-4B74-9D3F-20E29183D1EF}"/>
              </a:ext>
            </a:extLst>
          </p:cNvPr>
          <p:cNvSpPr/>
          <p:nvPr/>
        </p:nvSpPr>
        <p:spPr>
          <a:xfrm>
            <a:off x="425385" y="2647778"/>
            <a:ext cx="1135127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Деепричастие сохраняет признак действия. Оно обозначает добавочное действие, происходящее одновременно с главным действием, выраженным глаголом-сказуемым. </a:t>
            </a:r>
          </a:p>
          <a:p>
            <a:endParaRPr lang="ru-RU" dirty="0"/>
          </a:p>
          <a:p>
            <a:r>
              <a:rPr lang="ru-RU" sz="2000" b="1" i="1" dirty="0">
                <a:solidFill>
                  <a:srgbClr val="00B050"/>
                </a:solidFill>
              </a:rPr>
              <a:t>Прислушиваясь</a:t>
            </a:r>
            <a:r>
              <a:rPr lang="ru-RU" sz="2000" i="1" dirty="0"/>
              <a:t> к шепоту осенней листвы, старик неспешно </a:t>
            </a:r>
            <a:r>
              <a:rPr lang="ru-RU" sz="2000" b="1" i="1" dirty="0">
                <a:solidFill>
                  <a:srgbClr val="00B050"/>
                </a:solidFill>
              </a:rPr>
              <a:t>гулял</a:t>
            </a:r>
            <a:r>
              <a:rPr lang="ru-RU" sz="2000" i="1" dirty="0"/>
              <a:t> по аллеям парка. </a:t>
            </a:r>
          </a:p>
          <a:p>
            <a:endParaRPr lang="ru-RU" sz="2000" i="1" dirty="0">
              <a:effectLst/>
            </a:endParaRPr>
          </a:p>
          <a:p>
            <a:r>
              <a:rPr lang="ru-RU" dirty="0"/>
              <a:t>Если деепричастие заменить спрягаемой формой глагола, то соответствующее действие будет восприниматься как равноправное</a:t>
            </a:r>
            <a:r>
              <a:rPr lang="ru-RU" sz="2000" dirty="0"/>
              <a:t>. </a:t>
            </a:r>
          </a:p>
          <a:p>
            <a:endParaRPr lang="ru-RU" sz="2000" dirty="0"/>
          </a:p>
          <a:p>
            <a:r>
              <a:rPr lang="ru-RU" sz="2000" i="1" dirty="0"/>
              <a:t>Старик </a:t>
            </a:r>
            <a:r>
              <a:rPr lang="ru-RU" sz="2000" b="1" i="1" dirty="0">
                <a:solidFill>
                  <a:srgbClr val="00B050"/>
                </a:solidFill>
              </a:rPr>
              <a:t>гулял</a:t>
            </a:r>
            <a:r>
              <a:rPr lang="ru-RU" sz="2000" i="1" dirty="0"/>
              <a:t> и </a:t>
            </a:r>
            <a:r>
              <a:rPr lang="ru-RU" sz="2000" b="1" i="1" dirty="0">
                <a:solidFill>
                  <a:srgbClr val="00B050"/>
                </a:solidFill>
              </a:rPr>
              <a:t>прислушивался</a:t>
            </a:r>
            <a:r>
              <a:rPr lang="ru-RU" sz="2000" i="1" dirty="0"/>
              <a:t> к шёпоту листвы. </a:t>
            </a:r>
          </a:p>
          <a:p>
            <a:endParaRPr lang="ru-RU" sz="2000" i="1" dirty="0">
              <a:effectLst/>
            </a:endParaRPr>
          </a:p>
          <a:p>
            <a:r>
              <a:rPr lang="ru-RU" dirty="0"/>
              <a:t>Деепричастие может обозначать действие, предшествующее основному: </a:t>
            </a:r>
          </a:p>
          <a:p>
            <a:endParaRPr lang="ru-RU" dirty="0"/>
          </a:p>
          <a:p>
            <a:r>
              <a:rPr lang="ru-RU" sz="2000" b="1" i="1" dirty="0">
                <a:solidFill>
                  <a:srgbClr val="00B050"/>
                </a:solidFill>
              </a:rPr>
              <a:t>Написав</a:t>
            </a:r>
            <a:r>
              <a:rPr lang="ru-RU" sz="2000" i="1" dirty="0"/>
              <a:t> сообщение, я </a:t>
            </a:r>
            <a:r>
              <a:rPr lang="ru-RU" sz="2000" b="1" i="1" dirty="0">
                <a:solidFill>
                  <a:srgbClr val="00B050"/>
                </a:solidFill>
              </a:rPr>
              <a:t>отправил</a:t>
            </a:r>
            <a:r>
              <a:rPr lang="ru-RU" sz="2000" i="1" dirty="0"/>
              <a:t> его по электронной почте. </a:t>
            </a:r>
          </a:p>
          <a:p>
            <a:r>
              <a:rPr lang="ru-RU" dirty="0"/>
              <a:t>(Я сначала написал, а потом отправил). </a:t>
            </a:r>
          </a:p>
          <a:p>
            <a:endParaRPr lang="ru-RU" sz="2000" i="1" dirty="0"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3CFDBC-E95F-48DA-B8A0-49A3A9461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622" y="4530972"/>
            <a:ext cx="2236596" cy="22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61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B221F9-5126-4360-A88C-DCDF074680CA}"/>
              </a:ext>
            </a:extLst>
          </p:cNvPr>
          <p:cNvSpPr/>
          <p:nvPr/>
        </p:nvSpPr>
        <p:spPr>
          <a:xfrm>
            <a:off x="274981" y="585410"/>
            <a:ext cx="11569148" cy="2185214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effectLst/>
              </a:rPr>
              <a:t>Причастие и деепричастие </a:t>
            </a:r>
            <a:r>
              <a:rPr lang="ru-RU" sz="3200" b="1" dirty="0">
                <a:effectLst/>
              </a:rPr>
              <a:t>— это две особые формы глагола, которые можно отличить по общему значению, морфологическим признакам и синтаксической роли в предложении.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1A55F-B355-42A0-94E5-741ACB6BF4F3}"/>
              </a:ext>
            </a:extLst>
          </p:cNvPr>
          <p:cNvSpPr txBox="1"/>
          <p:nvPr/>
        </p:nvSpPr>
        <p:spPr>
          <a:xfrm>
            <a:off x="546653" y="3716173"/>
            <a:ext cx="189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несущий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7AD233-470C-477B-943F-A9BC54938C70}"/>
              </a:ext>
            </a:extLst>
          </p:cNvPr>
          <p:cNvSpPr txBox="1"/>
          <p:nvPr/>
        </p:nvSpPr>
        <p:spPr>
          <a:xfrm>
            <a:off x="2667001" y="3238572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опадающий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398E0-9684-4863-B76F-A936D5AD2DA5}"/>
              </a:ext>
            </a:extLst>
          </p:cNvPr>
          <p:cNvSpPr txBox="1"/>
          <p:nvPr/>
        </p:nvSpPr>
        <p:spPr>
          <a:xfrm>
            <a:off x="3768587" y="4567105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налетевший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5AFAEB-2201-4E86-8FC5-BCA56450089E}"/>
              </a:ext>
            </a:extLst>
          </p:cNvPr>
          <p:cNvSpPr txBox="1"/>
          <p:nvPr/>
        </p:nvSpPr>
        <p:spPr>
          <a:xfrm>
            <a:off x="5933656" y="2877629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растаявший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05921D-68C7-4AED-B2BC-538925995124}"/>
              </a:ext>
            </a:extLst>
          </p:cNvPr>
          <p:cNvSpPr txBox="1"/>
          <p:nvPr/>
        </p:nvSpPr>
        <p:spPr>
          <a:xfrm>
            <a:off x="7212495" y="4141158"/>
            <a:ext cx="189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спеша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2DDA93-48E8-4EEC-BD2F-591AF381D456}"/>
              </a:ext>
            </a:extLst>
          </p:cNvPr>
          <p:cNvSpPr txBox="1"/>
          <p:nvPr/>
        </p:nvSpPr>
        <p:spPr>
          <a:xfrm>
            <a:off x="1020419" y="5259603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поющий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0A34FA-B9C8-4D5F-9D64-0F5911D5C1BD}"/>
              </a:ext>
            </a:extLst>
          </p:cNvPr>
          <p:cNvSpPr txBox="1"/>
          <p:nvPr/>
        </p:nvSpPr>
        <p:spPr>
          <a:xfrm>
            <a:off x="7109790" y="5745437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хлопочущий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49C582-10BD-4574-92D7-6AF65EB6E9B3}"/>
              </a:ext>
            </a:extLst>
          </p:cNvPr>
          <p:cNvSpPr txBox="1"/>
          <p:nvPr/>
        </p:nvSpPr>
        <p:spPr>
          <a:xfrm>
            <a:off x="9717158" y="3108462"/>
            <a:ext cx="189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rgbClr val="7030A0"/>
                </a:solidFill>
              </a:rPr>
              <a:t>увидя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B4DCBC-DC6B-4F6F-8256-26EED20E0B5A}"/>
              </a:ext>
            </a:extLst>
          </p:cNvPr>
          <p:cNvSpPr txBox="1"/>
          <p:nvPr/>
        </p:nvSpPr>
        <p:spPr>
          <a:xfrm>
            <a:off x="9856305" y="4486289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наевшись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C5A42B-0001-4C47-95B9-C5BEC0171BCE}"/>
              </a:ext>
            </a:extLst>
          </p:cNvPr>
          <p:cNvSpPr txBox="1"/>
          <p:nvPr/>
        </p:nvSpPr>
        <p:spPr>
          <a:xfrm>
            <a:off x="3844783" y="5976269"/>
            <a:ext cx="189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оттеняемый</a:t>
            </a:r>
          </a:p>
        </p:txBody>
      </p:sp>
    </p:spTree>
    <p:extLst>
      <p:ext uri="{BB962C8B-B14F-4D97-AF65-F5344CB8AC3E}">
        <p14:creationId xmlns:p14="http://schemas.microsoft.com/office/powerpoint/2010/main" val="987434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DC052D-A968-4B98-A7C8-11102C79B66C}"/>
              </a:ext>
            </a:extLst>
          </p:cNvPr>
          <p:cNvSpPr/>
          <p:nvPr/>
        </p:nvSpPr>
        <p:spPr>
          <a:xfrm>
            <a:off x="446173" y="299912"/>
            <a:ext cx="7137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наречия у деепричастия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027F8C-38A7-4F9F-AC1D-708C838F1FEB}"/>
              </a:ext>
            </a:extLst>
          </p:cNvPr>
          <p:cNvSpPr/>
          <p:nvPr/>
        </p:nvSpPr>
        <p:spPr>
          <a:xfrm>
            <a:off x="446173" y="1122672"/>
            <a:ext cx="112240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Так же, как и наречие, деепричастие не изменяется, то есть у него нет окончания как словоизменительной морфемы. </a:t>
            </a:r>
          </a:p>
          <a:p>
            <a:pPr algn="just"/>
            <a:r>
              <a:rPr lang="ru-RU" dirty="0"/>
              <a:t>Например, эта глагольная форма имеет следующий морфемный состав: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(гулять) гуляя — корень/суффикс/суффикс;</a:t>
            </a:r>
          </a:p>
          <a:p>
            <a:pPr algn="just"/>
            <a:r>
              <a:rPr lang="ru-RU" dirty="0"/>
              <a:t> </a:t>
            </a:r>
          </a:p>
          <a:p>
            <a:pPr algn="just"/>
            <a:r>
              <a:rPr lang="ru-RU" dirty="0"/>
              <a:t>(обрадоваться) обрадовавшись — приставка/корень/суффикс/суффикс/постфикс. </a:t>
            </a:r>
            <a:endParaRPr lang="ru-RU" dirty="0"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4D2DBB-512E-40C4-9E64-F1009BA9E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521" y="1679666"/>
            <a:ext cx="3067488" cy="2298181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0BACB3A-ECCD-463D-8D44-055E9E1A586F}"/>
              </a:ext>
            </a:extLst>
          </p:cNvPr>
          <p:cNvGrpSpPr/>
          <p:nvPr/>
        </p:nvGrpSpPr>
        <p:grpSpPr>
          <a:xfrm>
            <a:off x="1237730" y="2796028"/>
            <a:ext cx="221063" cy="90742"/>
            <a:chOff x="2755860" y="901700"/>
            <a:chExt cx="221063" cy="90742"/>
          </a:xfrm>
        </p:grpSpPr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49A0D6B2-4DED-47B4-BBD5-BAD2514F21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5860" y="901700"/>
              <a:ext cx="110107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4A3676B8-AB3E-4051-82A4-7D251B2F4D21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10956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544293D-4271-4FA9-97A7-3EB2829535D1}"/>
              </a:ext>
            </a:extLst>
          </p:cNvPr>
          <p:cNvGrpSpPr/>
          <p:nvPr/>
        </p:nvGrpSpPr>
        <p:grpSpPr>
          <a:xfrm>
            <a:off x="1596635" y="2238095"/>
            <a:ext cx="111737" cy="70352"/>
            <a:chOff x="3076334" y="2570273"/>
            <a:chExt cx="111737" cy="70352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ED591D17-95F7-4A6E-92E9-1A1BA8FC7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6334" y="2570273"/>
              <a:ext cx="61082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C2B885C-68C8-4E70-A5F9-4F75239ED123}"/>
                </a:ext>
              </a:extLst>
            </p:cNvPr>
            <p:cNvCxnSpPr>
              <a:cxnSpLocks/>
            </p:cNvCxnSpPr>
            <p:nvPr/>
          </p:nvCxnSpPr>
          <p:spPr>
            <a:xfrm>
              <a:off x="3137416" y="2570273"/>
              <a:ext cx="50655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8C5D386-75CB-4BC1-97D4-03556DA7A8C8}"/>
              </a:ext>
            </a:extLst>
          </p:cNvPr>
          <p:cNvGrpSpPr/>
          <p:nvPr/>
        </p:nvGrpSpPr>
        <p:grpSpPr>
          <a:xfrm>
            <a:off x="1729262" y="2238093"/>
            <a:ext cx="111737" cy="70352"/>
            <a:chOff x="3076334" y="2570273"/>
            <a:chExt cx="111737" cy="70352"/>
          </a:xfrm>
        </p:grpSpPr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C8F26AA7-E0D5-458A-AAAD-4EE86BEC6A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6334" y="2570273"/>
              <a:ext cx="61082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99889290-6BEB-4B08-BDBE-8099EDBF999C}"/>
                </a:ext>
              </a:extLst>
            </p:cNvPr>
            <p:cNvCxnSpPr>
              <a:cxnSpLocks/>
            </p:cNvCxnSpPr>
            <p:nvPr/>
          </p:nvCxnSpPr>
          <p:spPr>
            <a:xfrm>
              <a:off x="3137416" y="2570273"/>
              <a:ext cx="50655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CFA43295-FFD1-4908-91E1-96650560A6C5}"/>
              </a:ext>
            </a:extLst>
          </p:cNvPr>
          <p:cNvGrpSpPr/>
          <p:nvPr/>
        </p:nvGrpSpPr>
        <p:grpSpPr>
          <a:xfrm>
            <a:off x="877499" y="2245135"/>
            <a:ext cx="111737" cy="70352"/>
            <a:chOff x="3076334" y="2570273"/>
            <a:chExt cx="111737" cy="70352"/>
          </a:xfrm>
        </p:grpSpPr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0AB8C33C-2E7B-42EC-B585-3CB71F5FBD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6334" y="2570273"/>
              <a:ext cx="61082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B42A0401-FCC4-4D8C-886E-E10CF92D8584}"/>
                </a:ext>
              </a:extLst>
            </p:cNvPr>
            <p:cNvCxnSpPr>
              <a:cxnSpLocks/>
            </p:cNvCxnSpPr>
            <p:nvPr/>
          </p:nvCxnSpPr>
          <p:spPr>
            <a:xfrm>
              <a:off x="3137416" y="2570273"/>
              <a:ext cx="50655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F97234A6-C7F8-49D1-924F-C34F8E8F2EAF}"/>
              </a:ext>
            </a:extLst>
          </p:cNvPr>
          <p:cNvGrpSpPr/>
          <p:nvPr/>
        </p:nvGrpSpPr>
        <p:grpSpPr>
          <a:xfrm>
            <a:off x="1006692" y="2306238"/>
            <a:ext cx="285751" cy="238127"/>
            <a:chOff x="1757364" y="3405185"/>
            <a:chExt cx="285750" cy="238127"/>
          </a:xfrm>
        </p:grpSpPr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9A8580DB-E9C2-40F2-9D56-1839C3B0BBAA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405185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124D1F45-7E7F-4DF8-9105-24C359E4847A}"/>
                </a:ext>
              </a:extLst>
            </p:cNvPr>
            <p:cNvCxnSpPr>
              <a:cxnSpLocks/>
            </p:cNvCxnSpPr>
            <p:nvPr/>
          </p:nvCxnSpPr>
          <p:spPr>
            <a:xfrm>
              <a:off x="2033588" y="3414711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FF58C84A-4087-4CFB-AC1A-005911695450}"/>
                </a:ext>
              </a:extLst>
            </p:cNvPr>
            <p:cNvCxnSpPr/>
            <p:nvPr/>
          </p:nvCxnSpPr>
          <p:spPr>
            <a:xfrm>
              <a:off x="1771652" y="3409948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1AF0BB48-4E8B-4610-BD17-E32A50868650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643312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Арка 30">
            <a:extLst>
              <a:ext uri="{FF2B5EF4-FFF2-40B4-BE49-F238E27FC236}">
                <a16:creationId xmlns:a16="http://schemas.microsoft.com/office/drawing/2014/main" id="{7D20CDD9-A6B5-4153-9EE9-4E6C113E704C}"/>
              </a:ext>
            </a:extLst>
          </p:cNvPr>
          <p:cNvSpPr/>
          <p:nvPr/>
        </p:nvSpPr>
        <p:spPr>
          <a:xfrm>
            <a:off x="621784" y="2301879"/>
            <a:ext cx="209297" cy="70351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Арка 33">
            <a:extLst>
              <a:ext uri="{FF2B5EF4-FFF2-40B4-BE49-F238E27FC236}">
                <a16:creationId xmlns:a16="http://schemas.microsoft.com/office/drawing/2014/main" id="{F3E9E858-0BE2-4352-882A-6A9D0EC5E0B3}"/>
              </a:ext>
            </a:extLst>
          </p:cNvPr>
          <p:cNvSpPr/>
          <p:nvPr/>
        </p:nvSpPr>
        <p:spPr>
          <a:xfrm>
            <a:off x="1368001" y="2247009"/>
            <a:ext cx="160407" cy="7035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89D2DF35-99A2-4438-9256-F748A711D988}"/>
              </a:ext>
            </a:extLst>
          </p:cNvPr>
          <p:cNvGrpSpPr/>
          <p:nvPr/>
        </p:nvGrpSpPr>
        <p:grpSpPr>
          <a:xfrm>
            <a:off x="1514841" y="2832895"/>
            <a:ext cx="285751" cy="238127"/>
            <a:chOff x="1757364" y="3405185"/>
            <a:chExt cx="285750" cy="238127"/>
          </a:xfrm>
        </p:grpSpPr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2B6CD296-25CF-4DBE-8856-5C545F3BC04C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405185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BF3003B6-0219-4C79-827B-E5E6BBE5B9BD}"/>
                </a:ext>
              </a:extLst>
            </p:cNvPr>
            <p:cNvCxnSpPr>
              <a:cxnSpLocks/>
            </p:cNvCxnSpPr>
            <p:nvPr/>
          </p:nvCxnSpPr>
          <p:spPr>
            <a:xfrm>
              <a:off x="2033588" y="3414711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id="{0BAA0FC3-668F-4E16-BAF7-F3CB4610884D}"/>
                </a:ext>
              </a:extLst>
            </p:cNvPr>
            <p:cNvCxnSpPr/>
            <p:nvPr/>
          </p:nvCxnSpPr>
          <p:spPr>
            <a:xfrm>
              <a:off x="1771652" y="3409948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A628B0C4-EBBF-4D1B-8707-0E42F61C464E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643312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8070148-E14B-4105-AA18-C0CF285432F2}"/>
              </a:ext>
            </a:extLst>
          </p:cNvPr>
          <p:cNvCxnSpPr/>
          <p:nvPr/>
        </p:nvCxnSpPr>
        <p:spPr>
          <a:xfrm flipV="1">
            <a:off x="621784" y="2848079"/>
            <a:ext cx="0" cy="7145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D0BEDFC1-17B2-47BB-B8FD-7706944EA9EB}"/>
              </a:ext>
            </a:extLst>
          </p:cNvPr>
          <p:cNvCxnSpPr>
            <a:cxnSpLocks/>
          </p:cNvCxnSpPr>
          <p:nvPr/>
        </p:nvCxnSpPr>
        <p:spPr>
          <a:xfrm>
            <a:off x="621784" y="2812256"/>
            <a:ext cx="209297" cy="0"/>
          </a:xfrm>
          <a:prstGeom prst="line">
            <a:avLst/>
          </a:prstGeom>
          <a:ln w="34925" cmpd="thinThick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Арка 44">
            <a:extLst>
              <a:ext uri="{FF2B5EF4-FFF2-40B4-BE49-F238E27FC236}">
                <a16:creationId xmlns:a16="http://schemas.microsoft.com/office/drawing/2014/main" id="{5FA85E3D-5781-48CE-82AB-2EBE9245DA0C}"/>
              </a:ext>
            </a:extLst>
          </p:cNvPr>
          <p:cNvSpPr/>
          <p:nvPr/>
        </p:nvSpPr>
        <p:spPr>
          <a:xfrm>
            <a:off x="897466" y="2795356"/>
            <a:ext cx="261936" cy="11002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2B3E6BAF-5794-4B46-8EB4-51F9A8E006F5}"/>
              </a:ext>
            </a:extLst>
          </p:cNvPr>
          <p:cNvGrpSpPr/>
          <p:nvPr/>
        </p:nvGrpSpPr>
        <p:grpSpPr>
          <a:xfrm>
            <a:off x="1751792" y="2828756"/>
            <a:ext cx="221063" cy="90742"/>
            <a:chOff x="2755860" y="901700"/>
            <a:chExt cx="221063" cy="90742"/>
          </a:xfrm>
        </p:grpSpPr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382D0AC5-25E0-4D7D-8E66-F110997449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5860" y="901700"/>
              <a:ext cx="110107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66CA5475-D9AD-4403-8C8E-A1003BD8F676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10956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2350BE9D-1B23-4E7E-BB8F-AFB3CC883CD1}"/>
              </a:ext>
            </a:extLst>
          </p:cNvPr>
          <p:cNvCxnSpPr>
            <a:cxnSpLocks/>
          </p:cNvCxnSpPr>
          <p:nvPr/>
        </p:nvCxnSpPr>
        <p:spPr>
          <a:xfrm flipV="1">
            <a:off x="2105988" y="2806389"/>
            <a:ext cx="0" cy="62538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50ADE6DB-2EC9-4395-850E-AAC2C43A457D}"/>
              </a:ext>
            </a:extLst>
          </p:cNvPr>
          <p:cNvCxnSpPr/>
          <p:nvPr/>
        </p:nvCxnSpPr>
        <p:spPr>
          <a:xfrm>
            <a:off x="2095940" y="2815834"/>
            <a:ext cx="180870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Арка 63">
            <a:extLst>
              <a:ext uri="{FF2B5EF4-FFF2-40B4-BE49-F238E27FC236}">
                <a16:creationId xmlns:a16="http://schemas.microsoft.com/office/drawing/2014/main" id="{76080468-7D61-42F9-874A-642D328B2FC6}"/>
              </a:ext>
            </a:extLst>
          </p:cNvPr>
          <p:cNvSpPr/>
          <p:nvPr/>
        </p:nvSpPr>
        <p:spPr>
          <a:xfrm>
            <a:off x="2350078" y="2788606"/>
            <a:ext cx="266185" cy="11894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8CFDC441-77FF-4DA7-AB62-559A563C818D}"/>
              </a:ext>
            </a:extLst>
          </p:cNvPr>
          <p:cNvGrpSpPr/>
          <p:nvPr/>
        </p:nvGrpSpPr>
        <p:grpSpPr>
          <a:xfrm>
            <a:off x="2719806" y="2770463"/>
            <a:ext cx="221063" cy="90742"/>
            <a:chOff x="2755860" y="901700"/>
            <a:chExt cx="221063" cy="90742"/>
          </a:xfrm>
        </p:grpSpPr>
        <p:cxnSp>
          <p:nvCxnSpPr>
            <p:cNvPr id="66" name="Прямая соединительная линия 65">
              <a:extLst>
                <a:ext uri="{FF2B5EF4-FFF2-40B4-BE49-F238E27FC236}">
                  <a16:creationId xmlns:a16="http://schemas.microsoft.com/office/drawing/2014/main" id="{FD2573DB-5219-4755-AC0B-469CF3B65F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5860" y="901700"/>
              <a:ext cx="110107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>
              <a:extLst>
                <a:ext uri="{FF2B5EF4-FFF2-40B4-BE49-F238E27FC236}">
                  <a16:creationId xmlns:a16="http://schemas.microsoft.com/office/drawing/2014/main" id="{58411C51-FAC6-400B-8142-4C85EC901E53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10956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7ECB466A-5E39-4CD9-B771-32918A68EAA6}"/>
              </a:ext>
            </a:extLst>
          </p:cNvPr>
          <p:cNvGrpSpPr/>
          <p:nvPr/>
        </p:nvGrpSpPr>
        <p:grpSpPr>
          <a:xfrm>
            <a:off x="3063307" y="2770463"/>
            <a:ext cx="221063" cy="90742"/>
            <a:chOff x="2755860" y="901700"/>
            <a:chExt cx="221063" cy="90742"/>
          </a:xfrm>
        </p:grpSpPr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id="{D9D85465-30CE-49E9-B0FD-968C81ACC2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5860" y="901700"/>
              <a:ext cx="110107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>
              <a:extLst>
                <a:ext uri="{FF2B5EF4-FFF2-40B4-BE49-F238E27FC236}">
                  <a16:creationId xmlns:a16="http://schemas.microsoft.com/office/drawing/2014/main" id="{74D957EA-375C-4180-8DA3-32F9D3813E9D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10956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58510773-ED84-4C99-B189-B09C78475558}"/>
              </a:ext>
            </a:extLst>
          </p:cNvPr>
          <p:cNvCxnSpPr/>
          <p:nvPr/>
        </p:nvCxnSpPr>
        <p:spPr>
          <a:xfrm flipV="1">
            <a:off x="3446585" y="2793081"/>
            <a:ext cx="0" cy="68124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1FD22BFE-C8AF-454B-B2D6-1F03F88644D3}"/>
              </a:ext>
            </a:extLst>
          </p:cNvPr>
          <p:cNvCxnSpPr>
            <a:cxnSpLocks/>
          </p:cNvCxnSpPr>
          <p:nvPr/>
        </p:nvCxnSpPr>
        <p:spPr>
          <a:xfrm>
            <a:off x="3446585" y="2806389"/>
            <a:ext cx="221064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5EDADDAE-7624-41E7-9212-F06713432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67" y="3162757"/>
            <a:ext cx="5992657" cy="3636654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8DFA304E-9CE3-441B-BB38-70B83D617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840" y="4224372"/>
            <a:ext cx="2757293" cy="24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04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6AC005-D52B-4B83-B2A8-00CAC47E6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643" y="612900"/>
            <a:ext cx="7013750" cy="6008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749A98-BF4C-4424-8A99-198E0D048D7D}"/>
              </a:ext>
            </a:extLst>
          </p:cNvPr>
          <p:cNvSpPr txBox="1"/>
          <p:nvPr/>
        </p:nvSpPr>
        <p:spPr>
          <a:xfrm>
            <a:off x="592854" y="653094"/>
            <a:ext cx="37078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С помощью формообразующих суффиксов деепричастие образуется от самостоятельной части речи глагола и сохраняет некоторые глагольные категории, что позволит называть его глагольной формой. Хотя отметим, что некоторые авторы считают деепричастие самостоятельной частью речи. </a:t>
            </a:r>
            <a:endParaRPr lang="ru-RU" dirty="0">
              <a:effectLst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2E7EA9-E72C-4D97-B3F6-B15D38A68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91" y="4192586"/>
            <a:ext cx="4315847" cy="242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05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0C7873-909A-457E-BEBF-8D432B0B1419}"/>
              </a:ext>
            </a:extLst>
          </p:cNvPr>
          <p:cNvSpPr/>
          <p:nvPr/>
        </p:nvSpPr>
        <p:spPr>
          <a:xfrm>
            <a:off x="554710" y="470989"/>
            <a:ext cx="7308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Синтаксическая роль деепричастия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92658-94CB-4EFB-8266-EA4902834678}"/>
              </a:ext>
            </a:extLst>
          </p:cNvPr>
          <p:cNvSpPr/>
          <p:nvPr/>
        </p:nvSpPr>
        <p:spPr>
          <a:xfrm>
            <a:off x="604949" y="1381874"/>
            <a:ext cx="9393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В предложении деепричастия выполняют синтаксическую роль обстоятельств. </a:t>
            </a:r>
            <a:endParaRPr lang="ru-RU" dirty="0">
              <a:effectLst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685B93-F26E-43C0-BAF5-BB26804D0F76}"/>
              </a:ext>
            </a:extLst>
          </p:cNvPr>
          <p:cNvSpPr/>
          <p:nvPr/>
        </p:nvSpPr>
        <p:spPr>
          <a:xfrm>
            <a:off x="604947" y="2015760"/>
            <a:ext cx="918214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Сравним: </a:t>
            </a:r>
          </a:p>
          <a:p>
            <a:endParaRPr lang="ru-RU" dirty="0"/>
          </a:p>
          <a:p>
            <a:r>
              <a:rPr lang="ru-RU" sz="2000" b="1" i="1" dirty="0">
                <a:solidFill>
                  <a:srgbClr val="00B050"/>
                </a:solidFill>
              </a:rPr>
              <a:t>Девушка улыбалась застенчиво</a:t>
            </a:r>
            <a:r>
              <a:rPr lang="ru-RU" sz="2000" i="1" dirty="0"/>
              <a:t>. </a:t>
            </a:r>
          </a:p>
          <a:p>
            <a:endParaRPr lang="ru-RU" dirty="0"/>
          </a:p>
          <a:p>
            <a:r>
              <a:rPr lang="ru-RU" dirty="0"/>
              <a:t>Улыбалась                 застенчиво — обстоятельство образа действия, выраженное наречием. </a:t>
            </a:r>
          </a:p>
          <a:p>
            <a:endParaRPr lang="ru-RU" dirty="0"/>
          </a:p>
          <a:p>
            <a:r>
              <a:rPr lang="ru-RU" sz="2000" b="1" i="1" dirty="0">
                <a:solidFill>
                  <a:srgbClr val="00B050"/>
                </a:solidFill>
              </a:rPr>
              <a:t>Улыбаясь застенчиво, девушка рассказала о своем участии в конкурсе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/>
              <a:t>Рассказала                 улыбаясь застенчиво — обстоятельство образа действия, выраженное</a:t>
            </a:r>
          </a:p>
          <a:p>
            <a:r>
              <a:rPr lang="ru-RU" dirty="0"/>
              <a:t>                                                                                  деепричастием и наречием. </a:t>
            </a:r>
          </a:p>
          <a:p>
            <a:endParaRPr lang="ru-RU" dirty="0">
              <a:effectLst/>
            </a:endParaRPr>
          </a:p>
          <a:p>
            <a:r>
              <a:rPr lang="ru-RU" dirty="0"/>
              <a:t>Как видим, как и наречие, неизменяемая форма глагола деепричастие поясняет глагол и примыкает к нему. </a:t>
            </a:r>
          </a:p>
          <a:p>
            <a:endParaRPr lang="ru-RU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E1540-8014-4D3F-9680-2246C098676F}"/>
              </a:ext>
            </a:extLst>
          </p:cNvPr>
          <p:cNvSpPr txBox="1"/>
          <p:nvPr/>
        </p:nvSpPr>
        <p:spPr>
          <a:xfrm>
            <a:off x="5637125" y="297431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70FD07-12D7-4DE0-A30B-A50E855CAB1D}"/>
              </a:ext>
            </a:extLst>
          </p:cNvPr>
          <p:cNvSpPr txBox="1"/>
          <p:nvPr/>
        </p:nvSpPr>
        <p:spPr>
          <a:xfrm>
            <a:off x="1868992" y="3231477"/>
            <a:ext cx="643096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ru-RU" dirty="0"/>
              <a:t>как?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C3A3CF-A732-42D3-8F1C-D662DBBA9111}"/>
              </a:ext>
            </a:extLst>
          </p:cNvPr>
          <p:cNvSpPr txBox="1"/>
          <p:nvPr/>
        </p:nvSpPr>
        <p:spPr>
          <a:xfrm>
            <a:off x="1868992" y="4314583"/>
            <a:ext cx="643096" cy="36933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ru-RU" dirty="0"/>
              <a:t>как?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C6D7AB-9A62-4A04-8215-92AFE8BE1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548" y="695194"/>
            <a:ext cx="2413742" cy="21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80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DBCDCA-7A8E-450C-9602-C6E2E4B15F02}"/>
              </a:ext>
            </a:extLst>
          </p:cNvPr>
          <p:cNvSpPr/>
          <p:nvPr/>
        </p:nvSpPr>
        <p:spPr>
          <a:xfrm>
            <a:off x="385885" y="1097281"/>
            <a:ext cx="11596366" cy="1323439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Деепричастный оборот </a:t>
            </a:r>
            <a:r>
              <a:rPr lang="ru-RU" sz="2000" dirty="0"/>
              <a:t>— это синтаксическая конструкция, состоящая из деепричастия с зависимыми словами.  В предложении, как и единичное деепричастие, выполняют синтаксическую роль обособленного обстоятельства (выделяются с двух сторон запятыми) и обозначают добавочное действие</a:t>
            </a:r>
            <a:endParaRPr lang="ru-RU" sz="2000" dirty="0">
              <a:effectLst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CE77EE9-59F6-44BF-975A-47EFCC010FEF}"/>
              </a:ext>
            </a:extLst>
          </p:cNvPr>
          <p:cNvSpPr/>
          <p:nvPr/>
        </p:nvSpPr>
        <p:spPr>
          <a:xfrm>
            <a:off x="416029" y="289864"/>
            <a:ext cx="4894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Деепричастный оборот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62F414D-470A-485E-AE7C-548FAEDD0260}"/>
              </a:ext>
            </a:extLst>
          </p:cNvPr>
          <p:cNvSpPr/>
          <p:nvPr/>
        </p:nvSpPr>
        <p:spPr>
          <a:xfrm>
            <a:off x="416029" y="2582770"/>
            <a:ext cx="5909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B050"/>
                </a:solidFill>
              </a:rPr>
              <a:t>А над лесом мчалось</a:t>
            </a:r>
            <a:r>
              <a:rPr lang="ru-RU" sz="2000" b="1" i="1" dirty="0"/>
              <a:t>, </a:t>
            </a:r>
            <a:r>
              <a:rPr lang="ru-RU" sz="2000" b="1" i="1" dirty="0">
                <a:solidFill>
                  <a:srgbClr val="FF6600"/>
                </a:solidFill>
              </a:rPr>
              <a:t>не отставая от поезда</a:t>
            </a:r>
            <a:r>
              <a:rPr lang="ru-RU" sz="2000" b="1" i="1" dirty="0"/>
              <a:t>, </a:t>
            </a:r>
          </a:p>
          <a:p>
            <a:r>
              <a:rPr lang="ru-RU" sz="2000" b="1" i="1" dirty="0">
                <a:solidFill>
                  <a:srgbClr val="00B050"/>
                </a:solidFill>
              </a:rPr>
              <a:t>осеннее полуночное небо</a:t>
            </a:r>
            <a:r>
              <a:rPr lang="ru-RU" sz="2000" dirty="0">
                <a:solidFill>
                  <a:srgbClr val="00B050"/>
                </a:solidFill>
              </a:rPr>
              <a:t>.</a:t>
            </a:r>
            <a:endParaRPr lang="ru-RU" sz="2000" dirty="0">
              <a:solidFill>
                <a:srgbClr val="00B050"/>
              </a:solidFill>
              <a:effectLst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5A92838-B4B6-41CB-B098-9FA2409CFAFC}"/>
              </a:ext>
            </a:extLst>
          </p:cNvPr>
          <p:cNvSpPr/>
          <p:nvPr/>
        </p:nvSpPr>
        <p:spPr>
          <a:xfrm>
            <a:off x="330442" y="3429000"/>
            <a:ext cx="62210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B050"/>
                </a:solidFill>
              </a:rPr>
              <a:t>Небо</a:t>
            </a:r>
            <a:r>
              <a:rPr lang="ru-RU" dirty="0"/>
              <a:t> (что делало?) </a:t>
            </a:r>
            <a:r>
              <a:rPr lang="ru-RU" b="1" i="1" dirty="0">
                <a:solidFill>
                  <a:srgbClr val="00B050"/>
                </a:solidFill>
              </a:rPr>
              <a:t>мчалось</a:t>
            </a:r>
            <a:r>
              <a:rPr lang="ru-RU" dirty="0"/>
              <a:t>, в то же время </a:t>
            </a:r>
            <a:r>
              <a:rPr lang="ru-RU" b="1" i="1" dirty="0">
                <a:solidFill>
                  <a:srgbClr val="FF6600"/>
                </a:solidFill>
              </a:rPr>
              <a:t>не отставая</a:t>
            </a:r>
            <a:r>
              <a:rPr lang="ru-RU" dirty="0"/>
              <a:t>. Слово «не отставая» отвечает на вопрос что делая? Это деепричастие несовершенного вида, которое обозначает добавочное одновременное действие по отношению к глаголу-сказуемому.</a:t>
            </a:r>
          </a:p>
          <a:p>
            <a:pPr algn="just"/>
            <a:endParaRPr lang="ru-RU" b="1" i="1" dirty="0">
              <a:solidFill>
                <a:srgbClr val="FF6600"/>
              </a:solidFill>
            </a:endParaRPr>
          </a:p>
          <a:p>
            <a:pPr algn="just"/>
            <a:r>
              <a:rPr lang="ru-RU" b="1" i="1" dirty="0">
                <a:solidFill>
                  <a:srgbClr val="FF6600"/>
                </a:solidFill>
              </a:rPr>
              <a:t>Не отставая </a:t>
            </a:r>
            <a:r>
              <a:rPr lang="ru-RU" dirty="0"/>
              <a:t>(от чего?) </a:t>
            </a:r>
            <a:r>
              <a:rPr lang="ru-RU" b="1" i="1" dirty="0">
                <a:solidFill>
                  <a:srgbClr val="FF6600"/>
                </a:solidFill>
              </a:rPr>
              <a:t>от поезда</a:t>
            </a:r>
            <a:r>
              <a:rPr lang="ru-RU" dirty="0"/>
              <a:t>. У деепричастия «отставая» имеется зависимое слово — «от поезда». В таком случае эту синтаксическую конструкцию «не отставая от поезда» назовем деепричастным оборотом. </a:t>
            </a:r>
            <a:endParaRPr lang="ru-RU" dirty="0">
              <a:effectLst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DAF99DD-73EF-4295-A237-E9B1C8379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301" y="2598776"/>
            <a:ext cx="5269950" cy="394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98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CD99BB-5E0B-4D77-9B2D-2B372F09378F}"/>
              </a:ext>
            </a:extLst>
          </p:cNvPr>
          <p:cNvSpPr/>
          <p:nvPr/>
        </p:nvSpPr>
        <p:spPr>
          <a:xfrm>
            <a:off x="554710" y="1214067"/>
            <a:ext cx="8840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Исторически русские деепричастия образовались от утративших категории рода, числа и падежа и превратившимися в неизменяемые формы кратких причастий. Термин «деепричастие» был введен </a:t>
            </a:r>
            <a:r>
              <a:rPr lang="ru-RU" dirty="0" err="1"/>
              <a:t>М.Смотрицким</a:t>
            </a:r>
            <a:r>
              <a:rPr lang="ru-RU" dirty="0"/>
              <a:t>. В отличие от причастий деепричастия содержат больше </a:t>
            </a:r>
            <a:r>
              <a:rPr lang="ru-RU" dirty="0" err="1"/>
              <a:t>глагольности</a:t>
            </a:r>
            <a:r>
              <a:rPr lang="ru-RU" dirty="0"/>
              <a:t>: «причастный к </a:t>
            </a:r>
            <a:r>
              <a:rPr lang="ru-RU" dirty="0" err="1"/>
              <a:t>деетельности</a:t>
            </a:r>
            <a:r>
              <a:rPr lang="ru-RU" dirty="0"/>
              <a:t>, к действию». Среди ученых нет единого мнения о статусе деепричастия. По мнению лингвиста </a:t>
            </a:r>
            <a:r>
              <a:rPr lang="ru-RU" dirty="0" err="1"/>
              <a:t>А.М.Пешковского</a:t>
            </a:r>
            <a:r>
              <a:rPr lang="ru-RU" dirty="0"/>
              <a:t> это «смешанная часть речи», объединяющая свойства наречия и глагола. «Гибридной наречно-глагольной категорией» называл </a:t>
            </a:r>
            <a:r>
              <a:rPr lang="ru-RU" dirty="0" err="1"/>
              <a:t>В.В.Виноградов</a:t>
            </a:r>
            <a:r>
              <a:rPr lang="ru-RU" dirty="0"/>
              <a:t> деепричастия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CC479FD-5E0D-478F-9AD7-7D6CF3CD27E2}"/>
              </a:ext>
            </a:extLst>
          </p:cNvPr>
          <p:cNvSpPr/>
          <p:nvPr/>
        </p:nvSpPr>
        <p:spPr>
          <a:xfrm>
            <a:off x="554710" y="470989"/>
            <a:ext cx="9002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Употребление и образование деепричастий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5F0144-0663-4D28-8F21-D57DA14E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898" y="3679598"/>
            <a:ext cx="1883500" cy="26479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0F172B-C47F-428A-93A3-74CFAA856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9898" y="794154"/>
            <a:ext cx="1848791" cy="223418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1969CA-F7AF-4D6C-BA3D-B16C2DEC6FA7}"/>
              </a:ext>
            </a:extLst>
          </p:cNvPr>
          <p:cNvSpPr/>
          <p:nvPr/>
        </p:nvSpPr>
        <p:spPr>
          <a:xfrm>
            <a:off x="9773649" y="3060726"/>
            <a:ext cx="14021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М. </a:t>
            </a:r>
            <a:r>
              <a:rPr lang="ru-RU" sz="1400" b="1" dirty="0" err="1"/>
              <a:t>Смотрицкий</a:t>
            </a:r>
            <a:endParaRPr lang="ru-RU" sz="1400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8C19344-B1CA-4155-902B-3B88C3BFDC82}"/>
              </a:ext>
            </a:extLst>
          </p:cNvPr>
          <p:cNvSpPr/>
          <p:nvPr/>
        </p:nvSpPr>
        <p:spPr>
          <a:xfrm>
            <a:off x="9773649" y="6327548"/>
            <a:ext cx="1559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/>
              <a:t>А.М.Пешковский</a:t>
            </a:r>
            <a:r>
              <a:rPr lang="ru-RU" sz="1400" b="1" dirty="0"/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1E54A0-32FA-4778-9239-468E77B91393}"/>
              </a:ext>
            </a:extLst>
          </p:cNvPr>
          <p:cNvSpPr/>
          <p:nvPr/>
        </p:nvSpPr>
        <p:spPr>
          <a:xfrm>
            <a:off x="554710" y="3406160"/>
            <a:ext cx="8840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Поскольку деепричастие – это книжная форма, то её употребление часто вызывает затруднения.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F02418-ADED-4EC1-9D9A-BF1C4FFB4DA7}"/>
              </a:ext>
            </a:extLst>
          </p:cNvPr>
          <p:cNvSpPr/>
          <p:nvPr/>
        </p:nvSpPr>
        <p:spPr>
          <a:xfrm>
            <a:off x="564758" y="4032395"/>
            <a:ext cx="88405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Деепричастия несовершенного вида </a:t>
            </a:r>
            <a:r>
              <a:rPr lang="ru-RU" dirty="0"/>
              <a:t>обозначают незаконченное добавочное действие и образуются от основы настоящего времени путем прибавления суффиксов </a:t>
            </a:r>
            <a:r>
              <a:rPr lang="ru-RU" sz="2400" b="1" dirty="0">
                <a:solidFill>
                  <a:srgbClr val="FF0000"/>
                </a:solidFill>
              </a:rPr>
              <a:t>-а</a:t>
            </a:r>
            <a:r>
              <a:rPr lang="ru-RU" dirty="0"/>
              <a:t> (дыша-</a:t>
            </a:r>
            <a:r>
              <a:rPr lang="ru-RU" b="1" dirty="0" err="1">
                <a:solidFill>
                  <a:srgbClr val="FF0000"/>
                </a:solidFill>
              </a:rPr>
              <a:t>ть</a:t>
            </a:r>
            <a:r>
              <a:rPr lang="ru-RU" dirty="0"/>
              <a:t> — </a:t>
            </a:r>
            <a:r>
              <a:rPr lang="ru-RU" dirty="0" err="1"/>
              <a:t>дыш</a:t>
            </a:r>
            <a:r>
              <a:rPr lang="ru-RU" dirty="0"/>
              <a:t>-</a:t>
            </a:r>
            <a:r>
              <a:rPr lang="ru-RU" b="1" dirty="0">
                <a:solidFill>
                  <a:srgbClr val="FF0000"/>
                </a:solidFill>
              </a:rPr>
              <a:t>а</a:t>
            </a:r>
            <a:r>
              <a:rPr lang="ru-RU" dirty="0"/>
              <a:t>), — я ( дума-</a:t>
            </a:r>
            <a:r>
              <a:rPr lang="ru-RU" b="1" dirty="0" err="1">
                <a:solidFill>
                  <a:srgbClr val="FF0000"/>
                </a:solidFill>
              </a:rPr>
              <a:t>ть</a:t>
            </a:r>
            <a:r>
              <a:rPr lang="ru-RU" dirty="0"/>
              <a:t> — дума-</a:t>
            </a:r>
            <a:r>
              <a:rPr lang="ru-RU" b="1" dirty="0">
                <a:solidFill>
                  <a:srgbClr val="FF0000"/>
                </a:solidFill>
              </a:rPr>
              <a:t>я</a:t>
            </a:r>
            <a:r>
              <a:rPr lang="ru-RU" dirty="0"/>
              <a:t>). Суффиксы </a:t>
            </a:r>
            <a:r>
              <a:rPr lang="ru-RU" sz="2000" b="1" dirty="0">
                <a:solidFill>
                  <a:srgbClr val="FF0000"/>
                </a:solidFill>
              </a:rPr>
              <a:t>-учи/</a:t>
            </a:r>
            <a:r>
              <a:rPr lang="ru-RU" sz="2000" b="1" dirty="0" err="1">
                <a:solidFill>
                  <a:srgbClr val="FF0000"/>
                </a:solidFill>
              </a:rPr>
              <a:t>ючи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dirty="0"/>
              <a:t>(игра</a:t>
            </a:r>
            <a:r>
              <a:rPr lang="ru-RU" b="1" dirty="0">
                <a:solidFill>
                  <a:srgbClr val="FF0000"/>
                </a:solidFill>
              </a:rPr>
              <a:t>ючи</a:t>
            </a:r>
            <a:r>
              <a:rPr lang="ru-RU" dirty="0"/>
              <a:t>, крад</a:t>
            </a:r>
            <a:r>
              <a:rPr lang="ru-RU" b="1" dirty="0">
                <a:solidFill>
                  <a:srgbClr val="FF0000"/>
                </a:solidFill>
              </a:rPr>
              <a:t>учи</a:t>
            </a:r>
            <a:r>
              <a:rPr lang="ru-RU" dirty="0"/>
              <a:t>сь, ед</a:t>
            </a:r>
            <a:r>
              <a:rPr lang="ru-RU" b="1" dirty="0">
                <a:solidFill>
                  <a:srgbClr val="FF0000"/>
                </a:solidFill>
              </a:rPr>
              <a:t>учи</a:t>
            </a:r>
            <a:r>
              <a:rPr lang="ru-RU" dirty="0"/>
              <a:t>), оставшиеся в современном языке от старой грамматической системы носят архаичный характер, употребляются редко, чаще — в народно-поэтической речи </a:t>
            </a:r>
            <a:r>
              <a:rPr lang="ru-RU" sz="2000" i="1" dirty="0"/>
              <a:t>(«Смотрит в поле. Инда очи разболелись </a:t>
            </a:r>
            <a:r>
              <a:rPr lang="ru-RU" sz="2000" i="1" dirty="0" err="1"/>
              <a:t>глядючи</a:t>
            </a:r>
            <a:r>
              <a:rPr lang="ru-RU" sz="2000" i="1" dirty="0"/>
              <a:t> с белой зори до ночи».), </a:t>
            </a:r>
            <a:r>
              <a:rPr lang="ru-RU" dirty="0"/>
              <a:t>или указывают на устаревшую форму (не </a:t>
            </a:r>
            <a:r>
              <a:rPr lang="ru-RU" dirty="0" err="1"/>
              <a:t>сме</a:t>
            </a:r>
            <a:r>
              <a:rPr lang="ru-RU" b="1" dirty="0" err="1">
                <a:solidFill>
                  <a:srgbClr val="FF0000"/>
                </a:solidFill>
              </a:rPr>
              <a:t>ючи</a:t>
            </a:r>
            <a:r>
              <a:rPr lang="ru-RU" dirty="0"/>
              <a:t> улыбнуться). </a:t>
            </a:r>
            <a:r>
              <a:rPr lang="ru-RU" sz="2000" i="1" dirty="0"/>
              <a:t>Будучи</a:t>
            </a:r>
            <a:r>
              <a:rPr lang="ru-RU" dirty="0"/>
              <a:t> — деепричастие от глагола быть.</a:t>
            </a:r>
          </a:p>
        </p:txBody>
      </p:sp>
    </p:spTree>
    <p:extLst>
      <p:ext uri="{BB962C8B-B14F-4D97-AF65-F5344CB8AC3E}">
        <p14:creationId xmlns:p14="http://schemas.microsoft.com/office/powerpoint/2010/main" val="800643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7064CB-194D-4F87-A3C1-CC6ABEF82F9B}"/>
              </a:ext>
            </a:extLst>
          </p:cNvPr>
          <p:cNvSpPr/>
          <p:nvPr/>
        </p:nvSpPr>
        <p:spPr>
          <a:xfrm>
            <a:off x="174170" y="359119"/>
            <a:ext cx="935166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Недопустимо образование деепричастий с суффиксами </a:t>
            </a:r>
            <a:r>
              <a:rPr lang="ru-RU" sz="2000" b="1" dirty="0">
                <a:solidFill>
                  <a:srgbClr val="FF0000"/>
                </a:solidFill>
              </a:rPr>
              <a:t>-а/-я </a:t>
            </a:r>
            <a:r>
              <a:rPr lang="ru-RU" dirty="0"/>
              <a:t>от глаголов совершенного вида (</a:t>
            </a:r>
            <a:r>
              <a:rPr lang="ru-RU" sz="2000" i="1" dirty="0"/>
              <a:t>услышать — услышав — </a:t>
            </a:r>
            <a:r>
              <a:rPr lang="ru-RU" sz="2000" i="1" dirty="0" err="1"/>
              <a:t>услыша</a:t>
            </a:r>
            <a:r>
              <a:rPr lang="ru-RU" sz="2000" i="1" dirty="0"/>
              <a:t>; заметить — заметив- заметя, положить — положив -положа</a:t>
            </a:r>
            <a:r>
              <a:rPr lang="ru-RU" dirty="0"/>
              <a:t>).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Затруднения вызывает образование деепричастий от глаголов: </a:t>
            </a:r>
            <a:r>
              <a:rPr lang="ru-RU" sz="2000" i="1" dirty="0"/>
              <a:t>щипать</a:t>
            </a:r>
            <a:r>
              <a:rPr lang="ru-RU" dirty="0"/>
              <a:t> — </a:t>
            </a:r>
            <a:r>
              <a:rPr lang="ru-RU" sz="2000" i="1" dirty="0"/>
              <a:t>щипля, внимать -внимая и внемля (устар.), лазать — лазая, махать — маха </a:t>
            </a:r>
            <a:r>
              <a:rPr lang="ru-RU" dirty="0"/>
              <a:t>( допускается </a:t>
            </a:r>
            <a:r>
              <a:rPr lang="ru-RU" sz="2000" i="1" dirty="0"/>
              <a:t>маша</a:t>
            </a:r>
            <a:r>
              <a:rPr lang="ru-RU" dirty="0"/>
              <a:t>), </a:t>
            </a:r>
            <a:r>
              <a:rPr lang="ru-RU" sz="2000" i="1" dirty="0"/>
              <a:t>страдать — страдая </a:t>
            </a:r>
            <a:r>
              <a:rPr lang="ru-RU" dirty="0"/>
              <a:t>(в художественной речи можно </a:t>
            </a:r>
            <a:r>
              <a:rPr lang="ru-RU" sz="2000" i="1" dirty="0" err="1"/>
              <a:t>страждя</a:t>
            </a:r>
            <a:r>
              <a:rPr lang="ru-RU" dirty="0"/>
              <a:t>), </a:t>
            </a:r>
            <a:r>
              <a:rPr lang="ru-RU" sz="2000" i="1" dirty="0"/>
              <a:t>сыпать — сыпля </a:t>
            </a:r>
            <a:r>
              <a:rPr lang="ru-RU" dirty="0"/>
              <a:t>(допустимо </a:t>
            </a:r>
            <a:r>
              <a:rPr lang="ru-RU" sz="2000" i="1" dirty="0" err="1"/>
              <a:t>сыпя</a:t>
            </a:r>
            <a:r>
              <a:rPr lang="ru-RU" dirty="0"/>
              <a:t>) и др. То, что было широко распространено ранее, в современном языке является грамматической ошибкой.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От некоторых глаголов образуются две формы деепричастий: </a:t>
            </a:r>
            <a:r>
              <a:rPr lang="ru-RU" sz="2000" i="1" dirty="0"/>
              <a:t>наклонить — наклонив- </a:t>
            </a:r>
            <a:r>
              <a:rPr lang="ru-RU" sz="2000" i="1" dirty="0" err="1"/>
              <a:t>наклоня</a:t>
            </a:r>
            <a:r>
              <a:rPr lang="ru-RU" dirty="0"/>
              <a:t>, </a:t>
            </a:r>
            <a:r>
              <a:rPr lang="ru-RU" sz="2000" i="1" dirty="0"/>
              <a:t>сказать — сказав — сказавши</a:t>
            </a:r>
            <a:r>
              <a:rPr lang="ru-RU" dirty="0"/>
              <a:t>. Деепричастие с суффиксом </a:t>
            </a:r>
            <a:r>
              <a:rPr lang="ru-RU" sz="2000" b="1" dirty="0">
                <a:solidFill>
                  <a:srgbClr val="FF0000"/>
                </a:solidFill>
              </a:rPr>
              <a:t>-ши, — вши </a:t>
            </a:r>
            <a:r>
              <a:rPr lang="ru-RU" dirty="0"/>
              <a:t>носит просторечный или устаревший характер (</a:t>
            </a:r>
            <a:r>
              <a:rPr lang="ru-RU" sz="2000" i="1" dirty="0"/>
              <a:t>причесавши, закрасневшись, усовестившись</a:t>
            </a:r>
            <a:r>
              <a:rPr lang="ru-RU" dirty="0"/>
              <a:t>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Не от всех глаголов можно образовать форму деепричастия. Деепричастия несов. вида не образуются от глаголов: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на </a:t>
            </a:r>
            <a:r>
              <a:rPr lang="ru-RU" b="1" dirty="0">
                <a:solidFill>
                  <a:srgbClr val="FF0000"/>
                </a:solidFill>
              </a:rPr>
              <a:t>–ЧЬ </a:t>
            </a:r>
            <a:r>
              <a:rPr lang="ru-RU" dirty="0"/>
              <a:t>(</a:t>
            </a:r>
            <a:r>
              <a:rPr lang="ru-RU" sz="2000" i="1" dirty="0"/>
              <a:t>мочь, беречь</a:t>
            </a:r>
            <a:r>
              <a:rPr lang="ru-RU" dirty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от глаголов </a:t>
            </a:r>
            <a:r>
              <a:rPr lang="ru-RU" sz="2000" i="1" dirty="0"/>
              <a:t>бежать, писать, пить, лгать, ехать, ждать, шить, тереть и других</a:t>
            </a:r>
            <a:r>
              <a:rPr lang="ru-RU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 чередованием основы глагола </a:t>
            </a:r>
            <a:r>
              <a:rPr lang="ru-RU" b="1" dirty="0">
                <a:solidFill>
                  <a:srgbClr val="FF0000"/>
                </a:solidFill>
              </a:rPr>
              <a:t>з-ж, с-ш </a:t>
            </a:r>
            <a:r>
              <a:rPr lang="ru-RU" dirty="0"/>
              <a:t>(</a:t>
            </a:r>
            <a:r>
              <a:rPr lang="ru-RU" sz="2000" i="1" dirty="0"/>
              <a:t>лизать-лижу, вязать-вяжу, плясать-пляшу</a:t>
            </a:r>
            <a:r>
              <a:rPr lang="ru-RU" dirty="0"/>
              <a:t>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826E6B-72D5-4559-811C-E8E02BD00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223" y="486508"/>
            <a:ext cx="2124073" cy="20722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DF5965-55D7-415C-ADC2-7D2853324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222" y="2731293"/>
            <a:ext cx="2124075" cy="1809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E8D22E-B079-48D6-B52B-912327309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0071" y="4720319"/>
            <a:ext cx="14763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28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74090F-ED5E-4E41-AF2A-4DE857B8A28D}"/>
              </a:ext>
            </a:extLst>
          </p:cNvPr>
          <p:cNvSpPr/>
          <p:nvPr/>
        </p:nvSpPr>
        <p:spPr>
          <a:xfrm>
            <a:off x="254558" y="650021"/>
            <a:ext cx="833678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Неправильно</a:t>
            </a:r>
            <a:r>
              <a:rPr lang="ru-RU" dirty="0"/>
              <a:t>: </a:t>
            </a:r>
            <a:r>
              <a:rPr lang="ru-RU" i="1" dirty="0"/>
              <a:t>Вернувшись домой, меня охватила усталость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/>
              <a:t>Это предложение не имеет смысла, так как получается, что усталость возвратилась домой. Как и основное, так и добавочное действие должно выполняться одним и тем же лицом. </a:t>
            </a:r>
          </a:p>
          <a:p>
            <a:endParaRPr lang="ru-RU" dirty="0"/>
          </a:p>
          <a:p>
            <a:r>
              <a:rPr lang="ru-RU" b="1" dirty="0"/>
              <a:t>Правильно</a:t>
            </a:r>
            <a:r>
              <a:rPr lang="ru-RU" dirty="0"/>
              <a:t>: </a:t>
            </a:r>
            <a:r>
              <a:rPr lang="ru-RU" i="1" dirty="0"/>
              <a:t>Когда я вернулся домой, меня охватила усталость</a:t>
            </a:r>
            <a:r>
              <a:rPr lang="ru-RU" dirty="0"/>
              <a:t> = Я вернулся и я устал.</a:t>
            </a:r>
          </a:p>
          <a:p>
            <a:endParaRPr lang="ru-RU" dirty="0"/>
          </a:p>
          <a:p>
            <a:r>
              <a:rPr lang="ru-RU" dirty="0"/>
              <a:t>Если предложение является определенно-личным, то деепричастие должно обозначать действие того же лица, что и сказуемое. </a:t>
            </a:r>
          </a:p>
          <a:p>
            <a:endParaRPr lang="ru-RU" dirty="0"/>
          </a:p>
          <a:p>
            <a:r>
              <a:rPr lang="ru-RU" dirty="0"/>
              <a:t>Например: </a:t>
            </a:r>
            <a:r>
              <a:rPr lang="ru-RU" i="1" dirty="0"/>
              <a:t>Думая о будущем, не забывай прошлое</a:t>
            </a:r>
            <a:r>
              <a:rPr lang="ru-RU" dirty="0"/>
              <a:t> (=ты думай и ты не забывай; глагол подсказывает лицо подлежащего). </a:t>
            </a:r>
          </a:p>
          <a:p>
            <a:endParaRPr lang="ru-RU" dirty="0"/>
          </a:p>
          <a:p>
            <a:r>
              <a:rPr lang="ru-RU" dirty="0"/>
              <a:t>В безличном предложении: </a:t>
            </a:r>
            <a:r>
              <a:rPr lang="ru-RU" i="1" dirty="0"/>
              <a:t>Думая о будущем, нельзя забывать прошлое</a:t>
            </a:r>
            <a:r>
              <a:rPr lang="ru-RU" dirty="0"/>
              <a:t>. Но: </a:t>
            </a:r>
            <a:r>
              <a:rPr lang="ru-RU" i="1" dirty="0"/>
              <a:t>Подойдя к дому, мне стало прохладно. </a:t>
            </a:r>
          </a:p>
          <a:p>
            <a:r>
              <a:rPr lang="ru-RU" dirty="0"/>
              <a:t>В этом предложении употребление деепричастного оборота невозможно.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9A18B2-7244-4516-AD9D-B4A48F0E6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243" y="760553"/>
            <a:ext cx="2272916" cy="30305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8F521C-4B96-41E2-BAEF-6E5EE4959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129" y="4369132"/>
            <a:ext cx="3487313" cy="195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51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054A5E-7310-4D33-A2FC-1F8A9309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469" y="4972863"/>
            <a:ext cx="2879758" cy="177027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9C4A99-2F90-42D7-9267-34531B4A377D}"/>
              </a:ext>
            </a:extLst>
          </p:cNvPr>
          <p:cNvSpPr/>
          <p:nvPr/>
        </p:nvSpPr>
        <p:spPr>
          <a:xfrm>
            <a:off x="1067561" y="693786"/>
            <a:ext cx="66888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Деепричастия заменяют придаточные предложения в сложноподчиненном, делая речь богаче и выразительней, при этом привносят динамизм в текст (Сравни: </a:t>
            </a:r>
            <a:r>
              <a:rPr lang="ru-RU" i="1" dirty="0"/>
              <a:t>Дымилась, падая, ракета… и Дымилась, когда падала, ракета…</a:t>
            </a:r>
            <a:r>
              <a:rPr lang="ru-RU" dirty="0"/>
              <a:t>). </a:t>
            </a:r>
          </a:p>
          <a:p>
            <a:pPr algn="just"/>
            <a:r>
              <a:rPr lang="ru-RU" dirty="0"/>
              <a:t>Они широко употребляются в художественных текстах: </a:t>
            </a:r>
            <a:r>
              <a:rPr lang="ru-RU" i="1" dirty="0"/>
              <a:t>Буря мглою небо кроет, вихри снежные крутя…(</a:t>
            </a:r>
            <a:r>
              <a:rPr lang="ru-RU" dirty="0" err="1"/>
              <a:t>А.Пушкин</a:t>
            </a:r>
            <a:r>
              <a:rPr lang="ru-RU" dirty="0"/>
              <a:t>);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6E87B29-EDB0-4E57-B720-471398A60614}"/>
              </a:ext>
            </a:extLst>
          </p:cNvPr>
          <p:cNvSpPr/>
          <p:nvPr/>
        </p:nvSpPr>
        <p:spPr>
          <a:xfrm>
            <a:off x="1067560" y="3079181"/>
            <a:ext cx="66888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Также часто можем встретить деепричастия в пословицах и поговорках. (</a:t>
            </a:r>
            <a:r>
              <a:rPr lang="ru-RU" i="1" dirty="0"/>
              <a:t>Не зная броду, не суйся в воду. Уважая человека, уважаешь себя. Учись, на людей не глядя</a:t>
            </a:r>
            <a:r>
              <a:rPr lang="ru-RU" dirty="0"/>
              <a:t>.). 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Пословицы и поговорки сохраняют устаревшие формы (</a:t>
            </a:r>
            <a:r>
              <a:rPr lang="ru-RU" i="1" dirty="0"/>
              <a:t>очертя голову, скрепя сердце, положа руку на сердце).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F26F0-E6FE-4D99-9346-58508D505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469" y="2952821"/>
            <a:ext cx="2879758" cy="18279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74EEE1-2F05-4C1D-9FFF-F6F07F730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257" y="693786"/>
            <a:ext cx="2190182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25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06B041-69F1-4217-992B-B7C64FB6BB4F}"/>
              </a:ext>
            </a:extLst>
          </p:cNvPr>
          <p:cNvSpPr/>
          <p:nvPr/>
        </p:nvSpPr>
        <p:spPr>
          <a:xfrm>
            <a:off x="666541" y="261991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Тест. В каких предложениях допущена ошибка?</a:t>
            </a:r>
          </a:p>
          <a:p>
            <a:r>
              <a:rPr lang="ru-RU" dirty="0"/>
              <a:t>А</a:t>
            </a:r>
          </a:p>
          <a:p>
            <a:r>
              <a:rPr lang="ru-RU" dirty="0"/>
              <a:t>1.Ухватившись за нужный кончик, мы тут же все распутаем.</a:t>
            </a:r>
          </a:p>
          <a:p>
            <a:r>
              <a:rPr lang="ru-RU" dirty="0"/>
              <a:t>2.Бросая в воду камни, во все стороны летели серебряные брызги.</a:t>
            </a:r>
          </a:p>
          <a:p>
            <a:r>
              <a:rPr lang="ru-RU" dirty="0"/>
              <a:t>3.Изучая иностранные языки, нужно много читать.</a:t>
            </a:r>
          </a:p>
          <a:p>
            <a:r>
              <a:rPr lang="ru-RU" dirty="0"/>
              <a:t>4.Используя одни и те же слова, мы обедняем свою речь.</a:t>
            </a:r>
          </a:p>
          <a:p>
            <a:r>
              <a:rPr lang="ru-RU" dirty="0"/>
              <a:t>5.Найдя лодку, радость охватила туристов.</a:t>
            </a:r>
          </a:p>
          <a:p>
            <a:endParaRPr lang="ru-RU" dirty="0"/>
          </a:p>
          <a:p>
            <a:r>
              <a:rPr lang="ru-RU" dirty="0"/>
              <a:t>Б</a:t>
            </a:r>
          </a:p>
          <a:p>
            <a:r>
              <a:rPr lang="ru-RU" dirty="0"/>
              <a:t>1.Повторяя только старые истины, нет постижения нового.</a:t>
            </a:r>
          </a:p>
          <a:p>
            <a:r>
              <a:rPr lang="ru-RU" dirty="0"/>
              <a:t>2.Закаляя характер, мне помогли в этом родители.</a:t>
            </a:r>
          </a:p>
          <a:p>
            <a:r>
              <a:rPr lang="ru-RU" dirty="0"/>
              <a:t>3.Составляя модель задачи, переведите ее условие на математический язык.</a:t>
            </a:r>
          </a:p>
          <a:p>
            <a:r>
              <a:rPr lang="ru-RU" dirty="0"/>
              <a:t>4.Составляя предложение, мне было сделано замечание.</a:t>
            </a:r>
          </a:p>
          <a:p>
            <a:r>
              <a:rPr lang="ru-RU" dirty="0"/>
              <a:t>5.Выбитрая стиль одежды, следуйте определенным правилам.</a:t>
            </a:r>
          </a:p>
          <a:p>
            <a:endParaRPr lang="ru-RU" dirty="0"/>
          </a:p>
          <a:p>
            <a:r>
              <a:rPr lang="ru-RU" dirty="0"/>
              <a:t>Ответы: А-2,5; Б-1,2,4; В — 2,3,4.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EEF7760-739E-44A4-8F63-F20738DD19BB}"/>
              </a:ext>
            </a:extLst>
          </p:cNvPr>
          <p:cNvSpPr/>
          <p:nvPr/>
        </p:nvSpPr>
        <p:spPr>
          <a:xfrm>
            <a:off x="7137679" y="564440"/>
            <a:ext cx="479976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</a:t>
            </a:r>
          </a:p>
          <a:p>
            <a:r>
              <a:rPr lang="ru-RU" dirty="0"/>
              <a:t>1.Употребляя слова-паразиты, вы засоряете свою речь.</a:t>
            </a:r>
          </a:p>
          <a:p>
            <a:r>
              <a:rPr lang="ru-RU" dirty="0"/>
              <a:t>2.Исследуя творчество Державина, литературоведа ждет много открытий.</a:t>
            </a:r>
          </a:p>
          <a:p>
            <a:r>
              <a:rPr lang="ru-RU" dirty="0"/>
              <a:t>3.Начав заниматься музыкой, у вас остается мало времени.</a:t>
            </a:r>
          </a:p>
          <a:p>
            <a:r>
              <a:rPr lang="ru-RU" dirty="0"/>
              <a:t>4.Опровергая общее утверждение, у нас завязался спор.</a:t>
            </a:r>
          </a:p>
          <a:p>
            <a:r>
              <a:rPr lang="ru-RU" dirty="0"/>
              <a:t>5.Анализируя стихотворение, помните об особенностях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2C0AC7-6707-4481-B791-F28A3A403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727" y="4107472"/>
            <a:ext cx="2763297" cy="2461424"/>
          </a:xfrm>
          <a:prstGeom prst="rect">
            <a:avLst/>
          </a:prstGeom>
        </p:spPr>
      </p:pic>
      <p:sp>
        <p:nvSpPr>
          <p:cNvPr id="5" name="Прямоугольник: скругленные верхние углы 4">
            <a:extLst>
              <a:ext uri="{FF2B5EF4-FFF2-40B4-BE49-F238E27FC236}">
                <a16:creationId xmlns:a16="http://schemas.microsoft.com/office/drawing/2014/main" id="{821076D3-6D24-40E9-B640-2B8B72AC7A48}"/>
              </a:ext>
            </a:extLst>
          </p:cNvPr>
          <p:cNvSpPr/>
          <p:nvPr/>
        </p:nvSpPr>
        <p:spPr>
          <a:xfrm>
            <a:off x="1477108" y="5164853"/>
            <a:ext cx="3155182" cy="452450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45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553AD0C-6C60-4DDE-B12B-12BEBC910531}"/>
              </a:ext>
            </a:extLst>
          </p:cNvPr>
          <p:cNvGrpSpPr/>
          <p:nvPr/>
        </p:nvGrpSpPr>
        <p:grpSpPr>
          <a:xfrm>
            <a:off x="7615779" y="1175983"/>
            <a:ext cx="4072894" cy="1160847"/>
            <a:chOff x="5357600" y="6347578"/>
            <a:chExt cx="3640599" cy="571226"/>
          </a:xfrm>
        </p:grpSpPr>
        <p:sp>
          <p:nvSpPr>
            <p:cNvPr id="3" name="Стрелка: вправо 2">
              <a:hlinkClick r:id="rId2" action="ppaction://hlinksldjump"/>
              <a:extLst>
                <a:ext uri="{FF2B5EF4-FFF2-40B4-BE49-F238E27FC236}">
                  <a16:creationId xmlns:a16="http://schemas.microsoft.com/office/drawing/2014/main" id="{DD6E6889-30A4-4392-BD1F-F07E0A7C607A}"/>
                </a:ext>
              </a:extLst>
            </p:cNvPr>
            <p:cNvSpPr/>
            <p:nvPr/>
          </p:nvSpPr>
          <p:spPr>
            <a:xfrm>
              <a:off x="5357600" y="6347578"/>
              <a:ext cx="3476745" cy="571226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E0C0D7-4161-43B0-812E-2D365613864C}"/>
                </a:ext>
              </a:extLst>
            </p:cNvPr>
            <p:cNvSpPr txBox="1"/>
            <p:nvPr/>
          </p:nvSpPr>
          <p:spPr>
            <a:xfrm>
              <a:off x="5521454" y="6527176"/>
              <a:ext cx="3476745" cy="212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Нажать</a:t>
              </a:r>
              <a:r>
                <a:rPr lang="ru-RU" sz="2200" b="1" dirty="0"/>
                <a:t> ,чтобы пройти тест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397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017">
            <a:alpha val="4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F9FCD6-CB3B-4E36-8C7B-ADA8718E6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35" y="9067"/>
            <a:ext cx="11221277" cy="68489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35538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A348561-75AB-4953-AFC3-7DDF01C71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24" y="479463"/>
            <a:ext cx="507312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  <a:r>
              <a:rPr lang="ru-RU" altLang="ru-RU" b="1" dirty="0">
                <a:latin typeface="Arial" panose="020B0604020202020204" pitchFamily="34" charset="0"/>
              </a:rPr>
              <a:t>На какие вопросы отвечают причастия?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dirty="0">
                <a:latin typeface="Arial" panose="020B0604020202020204" pitchFamily="34" charset="0"/>
              </a:rPr>
              <a:t>Что делающий? Что сделавший?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делая? Что сделав?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делать? Что сделать?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сделав? Что сделавший?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571F692-1193-4EC1-882B-F14B82D2A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24" y="2303643"/>
            <a:ext cx="402668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Что обозначает деепричастие?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Признак по действию;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Основное действие;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Добавочное действие;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Неназываемое действие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B110C7E5-017B-4EC6-AA70-7BCE05D17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1663"/>
            <a:ext cx="4722511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Грамматические признаки каких частей речи имеют причастия?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Существительное и прилагательное;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Существительное и наречие;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Глагол и прилагательное;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Глагол и наречие.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963330F8-47DC-455D-B43B-F60C1841E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144" y="479463"/>
            <a:ext cx="497407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Какие общие грамматические признаки выделяют у причастий и деепричастий?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Вид, переходность, возвратность;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Вид, время, род, возвратность;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Возвратность, переходность, падеж;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Время, вид, залог, число.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82C00F09-8434-47DA-9537-86579E756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143" y="2232738"/>
            <a:ext cx="497407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5. Какую синтаксическую роль выполняет деепричастие в предложении?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Часть составного именного сказуемого;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Определение;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Дополнение;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46737A36-33DB-4938-A66D-E7B8D3CA6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143" y="4241207"/>
            <a:ext cx="654403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 В каком из словосочетаний употреблено причастие?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Прослушав лекцию;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Гуляя по лесу;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Ответственный студент;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Закрывший окно.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7C53781-FEA9-45C4-8FB1-71C3A564B09C}"/>
              </a:ext>
            </a:extLst>
          </p:cNvPr>
          <p:cNvSpPr/>
          <p:nvPr/>
        </p:nvSpPr>
        <p:spPr>
          <a:xfrm>
            <a:off x="3993502" y="886408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76AF2DB-47DB-4A39-8840-8ED474998152}"/>
              </a:ext>
            </a:extLst>
          </p:cNvPr>
          <p:cNvSpPr/>
          <p:nvPr/>
        </p:nvSpPr>
        <p:spPr>
          <a:xfrm>
            <a:off x="2995127" y="1156996"/>
            <a:ext cx="139959" cy="121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24F2C603-909A-44E7-ABD3-7B54D06EA0C3}"/>
              </a:ext>
            </a:extLst>
          </p:cNvPr>
          <p:cNvSpPr/>
          <p:nvPr/>
        </p:nvSpPr>
        <p:spPr>
          <a:xfrm>
            <a:off x="3203510" y="1443806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683F12F-86BF-423A-9CEE-E32B92C094D9}"/>
              </a:ext>
            </a:extLst>
          </p:cNvPr>
          <p:cNvSpPr/>
          <p:nvPr/>
        </p:nvSpPr>
        <p:spPr>
          <a:xfrm>
            <a:off x="3561183" y="1741714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E47F784-EC20-484B-B9C8-45A3FAE4E7D2}"/>
              </a:ext>
            </a:extLst>
          </p:cNvPr>
          <p:cNvSpPr/>
          <p:nvPr/>
        </p:nvSpPr>
        <p:spPr>
          <a:xfrm>
            <a:off x="2627899" y="2736980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42159D1F-31CD-45C1-A5AD-3CDD6DF7267F}"/>
              </a:ext>
            </a:extLst>
          </p:cNvPr>
          <p:cNvSpPr/>
          <p:nvPr/>
        </p:nvSpPr>
        <p:spPr>
          <a:xfrm>
            <a:off x="2503382" y="3018770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A99F50B-1ED6-43CF-8E80-09F7B9B677A2}"/>
              </a:ext>
            </a:extLst>
          </p:cNvPr>
          <p:cNvSpPr/>
          <p:nvPr/>
        </p:nvSpPr>
        <p:spPr>
          <a:xfrm>
            <a:off x="2627899" y="3330464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82D75E5-3C97-4D46-94F5-6C93C83E4716}"/>
              </a:ext>
            </a:extLst>
          </p:cNvPr>
          <p:cNvSpPr/>
          <p:nvPr/>
        </p:nvSpPr>
        <p:spPr>
          <a:xfrm>
            <a:off x="2872925" y="3558073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FF195D2-0A75-4A00-BF5F-C2FF8085096A}"/>
              </a:ext>
            </a:extLst>
          </p:cNvPr>
          <p:cNvSpPr/>
          <p:nvPr/>
        </p:nvSpPr>
        <p:spPr>
          <a:xfrm>
            <a:off x="2102364" y="5666792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D1F6883A-2A3E-450F-A0F4-969E88E93C4E}"/>
              </a:ext>
            </a:extLst>
          </p:cNvPr>
          <p:cNvSpPr/>
          <p:nvPr/>
        </p:nvSpPr>
        <p:spPr>
          <a:xfrm>
            <a:off x="3004005" y="5371323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1E3A9A3-10D5-4319-8EB6-7F1444BF7FDE}"/>
              </a:ext>
            </a:extLst>
          </p:cNvPr>
          <p:cNvSpPr/>
          <p:nvPr/>
        </p:nvSpPr>
        <p:spPr>
          <a:xfrm>
            <a:off x="3330829" y="5127325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9AA33009-1E71-40E3-8064-27A699DDE38B}"/>
              </a:ext>
            </a:extLst>
          </p:cNvPr>
          <p:cNvSpPr/>
          <p:nvPr/>
        </p:nvSpPr>
        <p:spPr>
          <a:xfrm>
            <a:off x="4145902" y="4845698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72889AD-485F-472B-B73F-7D0A0829A98B}"/>
              </a:ext>
            </a:extLst>
          </p:cNvPr>
          <p:cNvSpPr/>
          <p:nvPr/>
        </p:nvSpPr>
        <p:spPr>
          <a:xfrm>
            <a:off x="8139404" y="1984187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9154B89-737E-4151-9821-2AE86D195F34}"/>
              </a:ext>
            </a:extLst>
          </p:cNvPr>
          <p:cNvSpPr/>
          <p:nvPr/>
        </p:nvSpPr>
        <p:spPr>
          <a:xfrm>
            <a:off x="9308841" y="1735635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7B052B16-3D5A-4FD1-B023-C912897415A9}"/>
              </a:ext>
            </a:extLst>
          </p:cNvPr>
          <p:cNvSpPr/>
          <p:nvPr/>
        </p:nvSpPr>
        <p:spPr>
          <a:xfrm>
            <a:off x="8686800" y="1443806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AB095EE9-1754-4218-A435-7F9821BBD8F3}"/>
              </a:ext>
            </a:extLst>
          </p:cNvPr>
          <p:cNvSpPr/>
          <p:nvPr/>
        </p:nvSpPr>
        <p:spPr>
          <a:xfrm>
            <a:off x="8988490" y="1202145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F7955FF4-1CD6-4E0E-A40E-DCF0162D19C9}"/>
              </a:ext>
            </a:extLst>
          </p:cNvPr>
          <p:cNvSpPr/>
          <p:nvPr/>
        </p:nvSpPr>
        <p:spPr>
          <a:xfrm>
            <a:off x="9706947" y="3259907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D45D26A8-D4E1-4ED0-95D4-15CA180C3D07}"/>
              </a:ext>
            </a:extLst>
          </p:cNvPr>
          <p:cNvSpPr/>
          <p:nvPr/>
        </p:nvSpPr>
        <p:spPr>
          <a:xfrm>
            <a:off x="6817568" y="3771344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FAA73D0E-BE86-41FF-989D-91E6766BC6AF}"/>
              </a:ext>
            </a:extLst>
          </p:cNvPr>
          <p:cNvSpPr/>
          <p:nvPr/>
        </p:nvSpPr>
        <p:spPr>
          <a:xfrm>
            <a:off x="7063273" y="3506754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B07271A-4467-41AB-BDF8-417C74528334}"/>
              </a:ext>
            </a:extLst>
          </p:cNvPr>
          <p:cNvSpPr/>
          <p:nvPr/>
        </p:nvSpPr>
        <p:spPr>
          <a:xfrm>
            <a:off x="7185475" y="4111663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4D5D3FC5-EE66-4B8C-AC3D-3EFB4B50A4E9}"/>
              </a:ext>
            </a:extLst>
          </p:cNvPr>
          <p:cNvSpPr/>
          <p:nvPr/>
        </p:nvSpPr>
        <p:spPr>
          <a:xfrm>
            <a:off x="7246576" y="5469018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4730D491-3BCA-445B-B278-56C31270D482}"/>
              </a:ext>
            </a:extLst>
          </p:cNvPr>
          <p:cNvSpPr/>
          <p:nvPr/>
        </p:nvSpPr>
        <p:spPr>
          <a:xfrm>
            <a:off x="8029362" y="5216979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0275E81-55DD-4D8F-BEAA-DE41BEF1D8FB}"/>
              </a:ext>
            </a:extLst>
          </p:cNvPr>
          <p:cNvSpPr/>
          <p:nvPr/>
        </p:nvSpPr>
        <p:spPr>
          <a:xfrm>
            <a:off x="6939770" y="5012500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0524997B-3FDF-4042-9332-FBE667C3D31B}"/>
              </a:ext>
            </a:extLst>
          </p:cNvPr>
          <p:cNvSpPr/>
          <p:nvPr/>
        </p:nvSpPr>
        <p:spPr>
          <a:xfrm>
            <a:off x="7543688" y="4725831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470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2C09BE99-0C8B-4031-83A9-D16CEE65E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45" y="352922"/>
            <a:ext cx="694638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7. В каком из словосочетаний употреблено деепричастие?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Увиденный по телевизору;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Покупая свежие овощи;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Звонить хорошему другу;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Скрытый от посторонних.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03B5173-AE03-4B22-AB2D-1221190E5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44" y="1881308"/>
            <a:ext cx="694638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8. Какую синтаксическую роль выполняет причастие в предложении: «На столе лежали бумаги, сложенные в аккуратную стопку»?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Часть составного именного сказуемого;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Определение;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Дополнение;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4E5B01D-1BA2-44B6-995A-1671A8607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45" y="3963691"/>
            <a:ext cx="6946389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9. Найдите в предложении деепричастный оборот: «Петя долго не мог уснуть, думая о случившемся».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Уснуть, думая о случившемся;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Долго не мог уснуть;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Думая о случившемся;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 мог уснуть, думая о случившемся.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894D056C-F2F3-4BCE-9C6E-59FA688B1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3433" y="1512425"/>
            <a:ext cx="430286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10. Найдите в предложении причастный оборот: «Мама срезала розы, распустившиеся к празднику».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Мама срезала розы</a:t>
            </a: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Срезала розы, распустившиеся;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Розы, распустившиеся к празднику;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Распустившиеся к празднику.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313C7EE-E598-4F28-A4DC-D730FE9EE008}"/>
              </a:ext>
            </a:extLst>
          </p:cNvPr>
          <p:cNvSpPr/>
          <p:nvPr/>
        </p:nvSpPr>
        <p:spPr>
          <a:xfrm>
            <a:off x="3269729" y="1616065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768F91C-40CA-47CB-A3FA-C0E5A37F23E4}"/>
              </a:ext>
            </a:extLst>
          </p:cNvPr>
          <p:cNvSpPr/>
          <p:nvPr/>
        </p:nvSpPr>
        <p:spPr>
          <a:xfrm>
            <a:off x="3208628" y="1400718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19FDF9D-B07E-443E-8134-8C0245EFC988}"/>
              </a:ext>
            </a:extLst>
          </p:cNvPr>
          <p:cNvSpPr/>
          <p:nvPr/>
        </p:nvSpPr>
        <p:spPr>
          <a:xfrm>
            <a:off x="3147527" y="1065797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FA766A3-ADB7-4680-BF08-8800D5686845}"/>
              </a:ext>
            </a:extLst>
          </p:cNvPr>
          <p:cNvSpPr/>
          <p:nvPr/>
        </p:nvSpPr>
        <p:spPr>
          <a:xfrm>
            <a:off x="3321698" y="799131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8FCA788-13FF-470D-BBDE-641B37E48138}"/>
              </a:ext>
            </a:extLst>
          </p:cNvPr>
          <p:cNvSpPr/>
          <p:nvPr/>
        </p:nvSpPr>
        <p:spPr>
          <a:xfrm>
            <a:off x="2248677" y="3672077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BACDD52-8257-412A-97C1-95BF734E9439}"/>
              </a:ext>
            </a:extLst>
          </p:cNvPr>
          <p:cNvSpPr/>
          <p:nvPr/>
        </p:nvSpPr>
        <p:spPr>
          <a:xfrm>
            <a:off x="1904548" y="3443133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D382BD58-508A-4513-9D29-0F9B1CDBADF0}"/>
              </a:ext>
            </a:extLst>
          </p:cNvPr>
          <p:cNvSpPr/>
          <p:nvPr/>
        </p:nvSpPr>
        <p:spPr>
          <a:xfrm>
            <a:off x="1965649" y="3164826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8F5628B-4138-4C1C-A074-D8966D26D98E}"/>
              </a:ext>
            </a:extLst>
          </p:cNvPr>
          <p:cNvSpPr/>
          <p:nvPr/>
        </p:nvSpPr>
        <p:spPr>
          <a:xfrm>
            <a:off x="4721290" y="2855984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8402BFD-5CB4-4E79-9771-A1D67904B252}"/>
              </a:ext>
            </a:extLst>
          </p:cNvPr>
          <p:cNvSpPr/>
          <p:nvPr/>
        </p:nvSpPr>
        <p:spPr>
          <a:xfrm>
            <a:off x="4469363" y="5495730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27063BB-B7D8-4138-9521-8DB8DC248E85}"/>
              </a:ext>
            </a:extLst>
          </p:cNvPr>
          <p:cNvSpPr/>
          <p:nvPr/>
        </p:nvSpPr>
        <p:spPr>
          <a:xfrm>
            <a:off x="2942253" y="5200273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6A2886B-AF58-4C62-8CE3-696329CED031}"/>
              </a:ext>
            </a:extLst>
          </p:cNvPr>
          <p:cNvSpPr/>
          <p:nvPr/>
        </p:nvSpPr>
        <p:spPr>
          <a:xfrm>
            <a:off x="2674776" y="4944588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125A7A2-7CCE-411F-90CF-DA6B1C966E5A}"/>
              </a:ext>
            </a:extLst>
          </p:cNvPr>
          <p:cNvSpPr/>
          <p:nvPr/>
        </p:nvSpPr>
        <p:spPr>
          <a:xfrm>
            <a:off x="3700238" y="4725776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100DCB0-1DF6-4A93-A504-B22601C9B8E1}"/>
              </a:ext>
            </a:extLst>
          </p:cNvPr>
          <p:cNvSpPr/>
          <p:nvPr/>
        </p:nvSpPr>
        <p:spPr>
          <a:xfrm>
            <a:off x="10506270" y="3668537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699626B-BD92-4EFE-BD10-C99AE744C750}"/>
              </a:ext>
            </a:extLst>
          </p:cNvPr>
          <p:cNvSpPr/>
          <p:nvPr/>
        </p:nvSpPr>
        <p:spPr>
          <a:xfrm>
            <a:off x="11190514" y="3340496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1925584-D968-4D94-AE63-E8C4618053DE}"/>
              </a:ext>
            </a:extLst>
          </p:cNvPr>
          <p:cNvSpPr/>
          <p:nvPr/>
        </p:nvSpPr>
        <p:spPr>
          <a:xfrm>
            <a:off x="9523844" y="2754957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693637D-DD9A-49FD-A394-FE0B6F8C434A}"/>
              </a:ext>
            </a:extLst>
          </p:cNvPr>
          <p:cNvSpPr/>
          <p:nvPr/>
        </p:nvSpPr>
        <p:spPr>
          <a:xfrm>
            <a:off x="10860833" y="3062189"/>
            <a:ext cx="122202" cy="102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70948E40-E22B-4A72-8560-838AC8953DE7}"/>
              </a:ext>
            </a:extLst>
          </p:cNvPr>
          <p:cNvGrpSpPr/>
          <p:nvPr/>
        </p:nvGrpSpPr>
        <p:grpSpPr>
          <a:xfrm>
            <a:off x="7544295" y="4740514"/>
            <a:ext cx="3367256" cy="1160847"/>
            <a:chOff x="5357600" y="6347578"/>
            <a:chExt cx="4090503" cy="571226"/>
          </a:xfrm>
        </p:grpSpPr>
        <p:sp>
          <p:nvSpPr>
            <p:cNvPr id="44" name="Стрелка: вправо 43">
              <a:hlinkClick r:id="rId2" action="ppaction://hlinksldjump"/>
              <a:extLst>
                <a:ext uri="{FF2B5EF4-FFF2-40B4-BE49-F238E27FC236}">
                  <a16:creationId xmlns:a16="http://schemas.microsoft.com/office/drawing/2014/main" id="{0942A401-BA21-4FA5-841E-06BE34B8275C}"/>
                </a:ext>
              </a:extLst>
            </p:cNvPr>
            <p:cNvSpPr/>
            <p:nvPr/>
          </p:nvSpPr>
          <p:spPr>
            <a:xfrm>
              <a:off x="5357600" y="6347578"/>
              <a:ext cx="3476745" cy="571226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C5A35CC-1C41-41FE-B1E7-5BA7C35578DC}"/>
                </a:ext>
              </a:extLst>
            </p:cNvPr>
            <p:cNvSpPr txBox="1"/>
            <p:nvPr/>
          </p:nvSpPr>
          <p:spPr>
            <a:xfrm>
              <a:off x="5971358" y="6511664"/>
              <a:ext cx="3476745" cy="227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/>
                <a:t>ответы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0344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0BF7FF-D86F-4981-A23A-F17B5D13CDDB}"/>
              </a:ext>
            </a:extLst>
          </p:cNvPr>
          <p:cNvSpPr txBox="1"/>
          <p:nvPr/>
        </p:nvSpPr>
        <p:spPr>
          <a:xfrm>
            <a:off x="3685592" y="223935"/>
            <a:ext cx="494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Ответы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66AAADB9-2BFC-4CC2-890C-B597AC4A1ADF}"/>
              </a:ext>
            </a:extLst>
          </p:cNvPr>
          <p:cNvGrpSpPr/>
          <p:nvPr/>
        </p:nvGrpSpPr>
        <p:grpSpPr>
          <a:xfrm>
            <a:off x="363894" y="1618197"/>
            <a:ext cx="4945224" cy="4607720"/>
            <a:chOff x="363894" y="1618197"/>
            <a:chExt cx="4945224" cy="4607720"/>
          </a:xfrm>
        </p:grpSpPr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747A3C20-22BC-4303-8759-8167155C0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894" y="1618197"/>
              <a:ext cx="494522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ru-RU" altLang="ru-RU" sz="18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  1 Что делающий? Что сделавший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20599551-6B75-48FE-A982-971CBDCAF5BB}"/>
                </a:ext>
              </a:extLst>
            </p:cNvPr>
            <p:cNvSpPr/>
            <p:nvPr/>
          </p:nvSpPr>
          <p:spPr>
            <a:xfrm>
              <a:off x="363894" y="3030993"/>
              <a:ext cx="39094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dirty="0"/>
                <a:t>4 Вид, переходность, возвратность</a:t>
              </a:r>
            </a:p>
          </p:txBody>
        </p: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3188B72B-7D56-4076-AF38-BE12D660025C}"/>
                </a:ext>
              </a:extLst>
            </p:cNvPr>
            <p:cNvGrpSpPr/>
            <p:nvPr/>
          </p:nvGrpSpPr>
          <p:grpSpPr>
            <a:xfrm>
              <a:off x="363894" y="2089129"/>
              <a:ext cx="3473836" cy="3665856"/>
              <a:chOff x="363894" y="2089129"/>
              <a:chExt cx="3473836" cy="3665856"/>
            </a:xfrm>
          </p:grpSpPr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AE1108D-0559-45B5-8A99-40E053271285}"/>
                  </a:ext>
                </a:extLst>
              </p:cNvPr>
              <p:cNvSpPr/>
              <p:nvPr/>
            </p:nvSpPr>
            <p:spPr>
              <a:xfrm>
                <a:off x="363894" y="2089129"/>
                <a:ext cx="28064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/>
                  <a:t>2 Добавочное действие</a:t>
                </a:r>
              </a:p>
            </p:txBody>
          </p:sp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B859C28E-587B-4065-8A5C-BD93732E5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894" y="2560061"/>
                <a:ext cx="3473836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3 Глагол и прилагательное</a:t>
                </a:r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9A8371D-42A4-4A87-93C8-47F5B8F51EFD}"/>
                  </a:ext>
                </a:extLst>
              </p:cNvPr>
              <p:cNvSpPr/>
              <p:nvPr/>
            </p:nvSpPr>
            <p:spPr>
              <a:xfrm>
                <a:off x="363894" y="3501925"/>
                <a:ext cx="223766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/>
                  <a:t>5 Обстоятельство.</a:t>
                </a:r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B7348F4-4AEC-47ED-B0BF-5644A38AC11F}"/>
                  </a:ext>
                </a:extLst>
              </p:cNvPr>
              <p:cNvSpPr/>
              <p:nvPr/>
            </p:nvSpPr>
            <p:spPr>
              <a:xfrm>
                <a:off x="363894" y="3972857"/>
                <a:ext cx="23599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/>
                  <a:t>6 Закрывший окно.</a:t>
                </a:r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0D11B56-B146-4D1E-BD34-A4EBDB89B0B7}"/>
                  </a:ext>
                </a:extLst>
              </p:cNvPr>
              <p:cNvSpPr/>
              <p:nvPr/>
            </p:nvSpPr>
            <p:spPr>
              <a:xfrm>
                <a:off x="363894" y="4443789"/>
                <a:ext cx="29384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/>
                  <a:t>7 Покупая свежие овощи</a:t>
                </a:r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38B6BDC9-6B21-4D06-AF68-CC9A166E1056}"/>
                  </a:ext>
                </a:extLst>
              </p:cNvPr>
              <p:cNvSpPr/>
              <p:nvPr/>
            </p:nvSpPr>
            <p:spPr>
              <a:xfrm>
                <a:off x="363894" y="4914721"/>
                <a:ext cx="19837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/>
                  <a:t>8 Определение</a:t>
                </a:r>
              </a:p>
            </p:txBody>
          </p:sp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C261549-A7AC-426E-94E7-A8649E3356CC}"/>
                  </a:ext>
                </a:extLst>
              </p:cNvPr>
              <p:cNvSpPr/>
              <p:nvPr/>
            </p:nvSpPr>
            <p:spPr>
              <a:xfrm>
                <a:off x="363894" y="5385653"/>
                <a:ext cx="2802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/>
                  <a:t>9 Думая о случившемся</a:t>
                </a:r>
              </a:p>
            </p:txBody>
          </p:sp>
        </p:grp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A4BD3A9C-7703-4F66-8B83-93D3EE0C9BC8}"/>
                </a:ext>
              </a:extLst>
            </p:cNvPr>
            <p:cNvSpPr/>
            <p:nvPr/>
          </p:nvSpPr>
          <p:spPr>
            <a:xfrm>
              <a:off x="363894" y="5856585"/>
              <a:ext cx="35994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dirty="0"/>
                <a:t>10 Распустившиеся к празднику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733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A740C2-1CFC-48BF-901E-B7E03DB90C6C}"/>
              </a:ext>
            </a:extLst>
          </p:cNvPr>
          <p:cNvSpPr/>
          <p:nvPr/>
        </p:nvSpPr>
        <p:spPr>
          <a:xfrm>
            <a:off x="440635" y="547375"/>
            <a:ext cx="113107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</a:rPr>
              <a:t>В русском языкознании причастие квалифицируют по-разному. Одни ученые считают причастие вполне самостоятельной частью речи, а другие — особой глагольной формой. Независимо от этих взглядов на причастие оно соединяет в себе признаки двух самостоятельных частей речи: </a:t>
            </a:r>
          </a:p>
          <a:p>
            <a:pPr algn="just"/>
            <a:endParaRPr lang="ru-RU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i="1" dirty="0">
                <a:effectLst/>
              </a:rPr>
              <a:t>глагола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i="1" dirty="0">
                <a:effectLst/>
              </a:rPr>
              <a:t>и прилагательного </a:t>
            </a:r>
          </a:p>
          <a:p>
            <a:pPr algn="just"/>
            <a:endParaRPr lang="ru-RU" dirty="0"/>
          </a:p>
          <a:p>
            <a:pPr algn="just"/>
            <a:r>
              <a:rPr lang="ru-RU" dirty="0">
                <a:effectLst/>
              </a:rPr>
              <a:t>Эта форма глагола обозначает признак предмета по действию, то есть такой признак, который сопряжен с действием, развивающимся в некоторых временных пределах: 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A0F260-C2E0-4687-A499-B721AA20F1E9}"/>
              </a:ext>
            </a:extLst>
          </p:cNvPr>
          <p:cNvSpPr/>
          <p:nvPr/>
        </p:nvSpPr>
        <p:spPr>
          <a:xfrm>
            <a:off x="440635" y="34139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effectLst/>
              </a:rPr>
              <a:t>бегущий мальчик </a:t>
            </a:r>
            <a:r>
              <a:rPr lang="ru-RU" dirty="0">
                <a:effectLst/>
              </a:rPr>
              <a:t>— это мальчик, который сам бежит именно сейчас (действие в настоящем времени);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1BB53E-852E-4A82-8D22-CFFBF7D2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276381"/>
            <a:ext cx="1254005" cy="106384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B52579-91E8-472A-81E6-658D7F60C2A4}"/>
              </a:ext>
            </a:extLst>
          </p:cNvPr>
          <p:cNvSpPr/>
          <p:nvPr/>
        </p:nvSpPr>
        <p:spPr>
          <a:xfrm>
            <a:off x="7802606" y="3404003"/>
            <a:ext cx="3766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/>
              </a:rPr>
              <a:t>мальчик</a:t>
            </a:r>
            <a:r>
              <a:rPr lang="ru-RU" dirty="0">
                <a:effectLst/>
              </a:rPr>
              <a:t> (какой?) </a:t>
            </a:r>
            <a:r>
              <a:rPr lang="ru-RU" b="1" i="1" dirty="0">
                <a:effectLst/>
              </a:rPr>
              <a:t>бегущий</a:t>
            </a:r>
            <a:r>
              <a:rPr lang="ru-RU" b="1" dirty="0">
                <a:effectLst/>
              </a:rPr>
              <a:t> </a:t>
            </a:r>
            <a:r>
              <a:rPr lang="ru-RU" dirty="0">
                <a:effectLst/>
              </a:rPr>
              <a:t>(признак предмета);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529C41-4168-459D-A03D-CD30C8F41F93}"/>
              </a:ext>
            </a:extLst>
          </p:cNvPr>
          <p:cNvSpPr/>
          <p:nvPr/>
        </p:nvSpPr>
        <p:spPr>
          <a:xfrm>
            <a:off x="440635" y="4771116"/>
            <a:ext cx="5655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/>
              </a:rPr>
              <a:t>унесенный ветром лист </a:t>
            </a:r>
            <a:r>
              <a:rPr lang="ru-RU" dirty="0">
                <a:effectLst/>
              </a:rPr>
              <a:t>— это лист, который унес ветер (действие произвел другой предмет в прошедшем времени); 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445499-9C70-4A08-A008-3927C34BD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766516"/>
            <a:ext cx="1216841" cy="121684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4DC00A-3173-44E3-9212-00A91066C21F}"/>
              </a:ext>
            </a:extLst>
          </p:cNvPr>
          <p:cNvSpPr/>
          <p:nvPr/>
        </p:nvSpPr>
        <p:spPr>
          <a:xfrm>
            <a:off x="7819673" y="4824469"/>
            <a:ext cx="2779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effectLst/>
              </a:rPr>
              <a:t>лист</a:t>
            </a:r>
            <a:r>
              <a:rPr lang="ru-RU" dirty="0">
                <a:effectLst/>
              </a:rPr>
              <a:t> (какой?) </a:t>
            </a:r>
            <a:r>
              <a:rPr lang="ru-RU" b="1" i="1" dirty="0">
                <a:effectLst/>
              </a:rPr>
              <a:t>унесенный</a:t>
            </a:r>
            <a:r>
              <a:rPr lang="ru-RU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7019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2F5820-00CB-42AA-B072-728B5A4F9B8C}"/>
              </a:ext>
            </a:extLst>
          </p:cNvPr>
          <p:cNvSpPr/>
          <p:nvPr/>
        </p:nvSpPr>
        <p:spPr>
          <a:xfrm>
            <a:off x="493645" y="316625"/>
            <a:ext cx="109761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</a:rPr>
              <a:t>Различают действительные и страдательные причастия, для которых характерны определенные суффиксы:</a:t>
            </a:r>
          </a:p>
          <a:p>
            <a:pPr algn="just"/>
            <a:r>
              <a:rPr lang="ru-RU" dirty="0">
                <a:effectLst/>
              </a:rPr>
              <a:t> </a:t>
            </a:r>
          </a:p>
          <a:p>
            <a:r>
              <a:rPr lang="ru-RU" b="1" i="1" dirty="0"/>
              <a:t>Причастия</a:t>
            </a:r>
            <a:r>
              <a:rPr lang="ru-RU" dirty="0"/>
              <a:t>,  обозначающие  признак  предмета,  который  сам  производит  действие,  </a:t>
            </a:r>
          </a:p>
          <a:p>
            <a:r>
              <a:rPr lang="ru-RU" dirty="0"/>
              <a:t>называются  </a:t>
            </a:r>
            <a:r>
              <a:rPr lang="ru-RU" b="1" i="1" dirty="0"/>
              <a:t>действительными</a:t>
            </a:r>
            <a:r>
              <a:rPr lang="ru-RU" dirty="0"/>
              <a:t>:    </a:t>
            </a:r>
            <a:endParaRPr lang="ru-RU" dirty="0">
              <a:effectLst/>
            </a:endParaRPr>
          </a:p>
          <a:p>
            <a:pPr algn="just"/>
            <a:endParaRPr lang="ru-RU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 щебетать — щебечущая птичка;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/>
              <a:t> </a:t>
            </a:r>
            <a:r>
              <a:rPr lang="ru-RU" dirty="0">
                <a:effectLst/>
              </a:rPr>
              <a:t>любить — любящая внуков бабушка;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 опоздать — опоздавший пассажир;</a:t>
            </a:r>
          </a:p>
          <a:p>
            <a:pPr algn="just"/>
            <a:endParaRPr lang="ru-RU" dirty="0"/>
          </a:p>
          <a:p>
            <a:r>
              <a:rPr lang="ru-RU" b="1" i="1" dirty="0"/>
              <a:t>Причастия,</a:t>
            </a:r>
            <a:r>
              <a:rPr lang="ru-RU" dirty="0"/>
              <a:t>  обозначающие  признак  предмета,  над  которым   произведено  или  </a:t>
            </a:r>
          </a:p>
          <a:p>
            <a:r>
              <a:rPr lang="ru-RU" dirty="0"/>
              <a:t>производится  действие,  называются  </a:t>
            </a:r>
            <a:r>
              <a:rPr lang="ru-RU" b="1" i="1" dirty="0"/>
              <a:t>страдательными</a:t>
            </a:r>
            <a:r>
              <a:rPr lang="ru-RU" dirty="0"/>
              <a:t>:</a:t>
            </a:r>
          </a:p>
          <a:p>
            <a:pPr algn="just"/>
            <a:endParaRPr lang="ru-RU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 нарисовать — нарисованный пейзаж;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 сплести — сплетенная мастером корзинка;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 прополоть — прополотая грядка.</a:t>
            </a:r>
          </a:p>
          <a:p>
            <a:pPr algn="just"/>
            <a:r>
              <a:rPr lang="ru-RU" dirty="0">
                <a:effectLst/>
              </a:rPr>
              <a:t> </a:t>
            </a:r>
            <a:r>
              <a:rPr lang="ru-RU" dirty="0"/>
              <a:t>     колебать — колеблемый ветром тростник;</a:t>
            </a:r>
          </a:p>
          <a:p>
            <a:pPr algn="just"/>
            <a:endParaRPr lang="ru-RU" dirty="0">
              <a:effectLst/>
            </a:endParaRPr>
          </a:p>
          <a:p>
            <a:pPr algn="just"/>
            <a:r>
              <a:rPr lang="ru-RU" dirty="0">
                <a:effectLst/>
              </a:rPr>
              <a:t>Причастие изменяется по падежам, числам и родам, как и имя прилагательное.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 рокочущий прибой;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 рокочущая волна;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 рокочущее произношение;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 рокочущие звуки.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EB57031-2F16-4F51-8C0E-C5724517BD6E}"/>
              </a:ext>
            </a:extLst>
          </p:cNvPr>
          <p:cNvGrpSpPr/>
          <p:nvPr/>
        </p:nvGrpSpPr>
        <p:grpSpPr>
          <a:xfrm>
            <a:off x="2773195" y="1705914"/>
            <a:ext cx="300199" cy="90742"/>
            <a:chOff x="2705468" y="901700"/>
            <a:chExt cx="300199" cy="90742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653C7500-5658-430B-BA8B-4D38003A75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468" y="901700"/>
              <a:ext cx="160499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C88842ED-1711-4836-B2F0-E963C6CB5DE8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39700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AA1910A-6F65-4030-96A4-15757705EC13}"/>
              </a:ext>
            </a:extLst>
          </p:cNvPr>
          <p:cNvGrpSpPr/>
          <p:nvPr/>
        </p:nvGrpSpPr>
        <p:grpSpPr>
          <a:xfrm>
            <a:off x="2397799" y="1985890"/>
            <a:ext cx="300199" cy="90742"/>
            <a:chOff x="2705468" y="901700"/>
            <a:chExt cx="300199" cy="90742"/>
          </a:xfrm>
        </p:grpSpPr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38217C17-8C27-47F9-BA77-CD55ACD0ED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468" y="901700"/>
              <a:ext cx="160499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234EE37C-7652-4A73-AFF2-F9F1B09E0D4D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39700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FA4C153D-0EE7-407B-9B1D-71254477F978}"/>
              </a:ext>
            </a:extLst>
          </p:cNvPr>
          <p:cNvGrpSpPr/>
          <p:nvPr/>
        </p:nvGrpSpPr>
        <p:grpSpPr>
          <a:xfrm>
            <a:off x="2773195" y="4455871"/>
            <a:ext cx="300199" cy="90742"/>
            <a:chOff x="2705468" y="901700"/>
            <a:chExt cx="300199" cy="90742"/>
          </a:xfrm>
        </p:grpSpPr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70A2FBEA-1E2A-4B62-8986-270881A9EE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468" y="901700"/>
              <a:ext cx="160499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2C93C770-2BF2-4F0C-A242-9F61A904301A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39700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CE0B6DB-8AC2-4DA1-9C98-2A312EC76B41}"/>
              </a:ext>
            </a:extLst>
          </p:cNvPr>
          <p:cNvGrpSpPr/>
          <p:nvPr/>
        </p:nvGrpSpPr>
        <p:grpSpPr>
          <a:xfrm>
            <a:off x="2822398" y="2285884"/>
            <a:ext cx="300199" cy="90742"/>
            <a:chOff x="2705468" y="901700"/>
            <a:chExt cx="300199" cy="90742"/>
          </a:xfrm>
        </p:grpSpPr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9A4CDE73-06B8-4B3C-A2B4-877E9A0F6E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468" y="901700"/>
              <a:ext cx="160499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4115546F-F757-4F1C-A935-E5ED56F18AF9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39700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FD8224E-3BE4-4366-9AF0-D4F26E890E11}"/>
              </a:ext>
            </a:extLst>
          </p:cNvPr>
          <p:cNvGrpSpPr/>
          <p:nvPr/>
        </p:nvGrpSpPr>
        <p:grpSpPr>
          <a:xfrm>
            <a:off x="3157823" y="3666040"/>
            <a:ext cx="300199" cy="90742"/>
            <a:chOff x="2705468" y="901700"/>
            <a:chExt cx="300199" cy="90742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A5760ADA-0995-4C71-9159-A20EA97349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468" y="901700"/>
              <a:ext cx="160499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BCCBB591-23C3-422D-A6C2-2C587B9B2BEC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39700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4D9D651-1EEC-462D-85AC-004AB3EF01A6}"/>
              </a:ext>
            </a:extLst>
          </p:cNvPr>
          <p:cNvGrpSpPr/>
          <p:nvPr/>
        </p:nvGrpSpPr>
        <p:grpSpPr>
          <a:xfrm>
            <a:off x="2633494" y="3925863"/>
            <a:ext cx="300199" cy="90742"/>
            <a:chOff x="2705468" y="901700"/>
            <a:chExt cx="300199" cy="90742"/>
          </a:xfrm>
        </p:grpSpPr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07261599-2FE9-402A-BB90-7D30ECC17A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468" y="901700"/>
              <a:ext cx="160499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FC959CB5-43E0-42BE-920C-D9C03CB490CC}"/>
                </a:ext>
              </a:extLst>
            </p:cNvPr>
            <p:cNvCxnSpPr>
              <a:cxnSpLocks/>
            </p:cNvCxnSpPr>
            <p:nvPr/>
          </p:nvCxnSpPr>
          <p:spPr>
            <a:xfrm>
              <a:off x="2865967" y="901700"/>
              <a:ext cx="139700" cy="9074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2EE5D46C-21B6-44AE-B061-37CF9BF4D68A}"/>
              </a:ext>
            </a:extLst>
          </p:cNvPr>
          <p:cNvGrpSpPr/>
          <p:nvPr/>
        </p:nvGrpSpPr>
        <p:grpSpPr>
          <a:xfrm>
            <a:off x="3083793" y="4197518"/>
            <a:ext cx="111737" cy="70352"/>
            <a:chOff x="3076334" y="2570273"/>
            <a:chExt cx="111737" cy="70352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8CE31093-02CD-491B-AE6A-2611397863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6334" y="2570273"/>
              <a:ext cx="61082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C8284729-EC17-4C0B-BC88-D75A1878F464}"/>
                </a:ext>
              </a:extLst>
            </p:cNvPr>
            <p:cNvCxnSpPr>
              <a:cxnSpLocks/>
            </p:cNvCxnSpPr>
            <p:nvPr/>
          </p:nvCxnSpPr>
          <p:spPr>
            <a:xfrm>
              <a:off x="3137416" y="2570273"/>
              <a:ext cx="50655" cy="7035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E20A4862-2DD3-423C-A436-9E334928983D}"/>
              </a:ext>
            </a:extLst>
          </p:cNvPr>
          <p:cNvGrpSpPr/>
          <p:nvPr/>
        </p:nvGrpSpPr>
        <p:grpSpPr>
          <a:xfrm>
            <a:off x="1738310" y="5319213"/>
            <a:ext cx="285751" cy="238127"/>
            <a:chOff x="1757364" y="3405185"/>
            <a:chExt cx="285750" cy="238127"/>
          </a:xfrm>
        </p:grpSpPr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4CEB072D-6C07-4563-89F3-004AEC46D56B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405185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362F778F-670C-4C0C-904E-DED27B8E07CE}"/>
                </a:ext>
              </a:extLst>
            </p:cNvPr>
            <p:cNvCxnSpPr>
              <a:cxnSpLocks/>
            </p:cNvCxnSpPr>
            <p:nvPr/>
          </p:nvCxnSpPr>
          <p:spPr>
            <a:xfrm>
              <a:off x="2033588" y="3414711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D986018B-4105-411B-AF0C-5100B7B73A3A}"/>
                </a:ext>
              </a:extLst>
            </p:cNvPr>
            <p:cNvCxnSpPr/>
            <p:nvPr/>
          </p:nvCxnSpPr>
          <p:spPr>
            <a:xfrm>
              <a:off x="1771652" y="3409948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0886D5F8-0E24-49D2-8D7E-F3C067D3B418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643312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4AE0BAB9-EAB7-488E-A112-412A56AFF8D9}"/>
              </a:ext>
            </a:extLst>
          </p:cNvPr>
          <p:cNvGrpSpPr/>
          <p:nvPr/>
        </p:nvGrpSpPr>
        <p:grpSpPr>
          <a:xfrm>
            <a:off x="1747836" y="5595405"/>
            <a:ext cx="285751" cy="238127"/>
            <a:chOff x="1757364" y="3405185"/>
            <a:chExt cx="285750" cy="238127"/>
          </a:xfrm>
        </p:grpSpPr>
        <p:cxnSp>
          <p:nvCxnSpPr>
            <p:cNvPr id="62" name="Прямая соединительная линия 61">
              <a:extLst>
                <a:ext uri="{FF2B5EF4-FFF2-40B4-BE49-F238E27FC236}">
                  <a16:creationId xmlns:a16="http://schemas.microsoft.com/office/drawing/2014/main" id="{B4F1928A-1156-4F70-A620-CF103AF3A26A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405185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>
              <a:extLst>
                <a:ext uri="{FF2B5EF4-FFF2-40B4-BE49-F238E27FC236}">
                  <a16:creationId xmlns:a16="http://schemas.microsoft.com/office/drawing/2014/main" id="{0632D979-D325-46C4-A220-5E7CB4507CA3}"/>
                </a:ext>
              </a:extLst>
            </p:cNvPr>
            <p:cNvCxnSpPr>
              <a:cxnSpLocks/>
            </p:cNvCxnSpPr>
            <p:nvPr/>
          </p:nvCxnSpPr>
          <p:spPr>
            <a:xfrm>
              <a:off x="2033588" y="3414711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9F5D47F8-CB28-4F53-B0F2-982CC42E7C36}"/>
                </a:ext>
              </a:extLst>
            </p:cNvPr>
            <p:cNvCxnSpPr/>
            <p:nvPr/>
          </p:nvCxnSpPr>
          <p:spPr>
            <a:xfrm>
              <a:off x="1771652" y="3409948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F9DB54D0-22DA-4560-83BA-B8ED364F3D45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643312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77CCE046-3F31-4932-9206-42D26DB816BC}"/>
              </a:ext>
            </a:extLst>
          </p:cNvPr>
          <p:cNvGrpSpPr/>
          <p:nvPr/>
        </p:nvGrpSpPr>
        <p:grpSpPr>
          <a:xfrm>
            <a:off x="1757362" y="5880054"/>
            <a:ext cx="285751" cy="238127"/>
            <a:chOff x="1757364" y="3405185"/>
            <a:chExt cx="285750" cy="238127"/>
          </a:xfrm>
        </p:grpSpPr>
        <p:cxnSp>
          <p:nvCxnSpPr>
            <p:cNvPr id="67" name="Прямая соединительная линия 66">
              <a:extLst>
                <a:ext uri="{FF2B5EF4-FFF2-40B4-BE49-F238E27FC236}">
                  <a16:creationId xmlns:a16="http://schemas.microsoft.com/office/drawing/2014/main" id="{5C9DBCEB-6DDC-4A54-A6E1-C0D25B258A52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405185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>
              <a:extLst>
                <a:ext uri="{FF2B5EF4-FFF2-40B4-BE49-F238E27FC236}">
                  <a16:creationId xmlns:a16="http://schemas.microsoft.com/office/drawing/2014/main" id="{5DBF61FA-A106-4439-B7C1-0E823125E294}"/>
                </a:ext>
              </a:extLst>
            </p:cNvPr>
            <p:cNvCxnSpPr>
              <a:cxnSpLocks/>
            </p:cNvCxnSpPr>
            <p:nvPr/>
          </p:nvCxnSpPr>
          <p:spPr>
            <a:xfrm>
              <a:off x="2033588" y="3414711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id="{84C390AE-E11F-4FF0-8E69-EE1792E34363}"/>
                </a:ext>
              </a:extLst>
            </p:cNvPr>
            <p:cNvCxnSpPr/>
            <p:nvPr/>
          </p:nvCxnSpPr>
          <p:spPr>
            <a:xfrm>
              <a:off x="1771652" y="3409948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>
              <a:extLst>
                <a:ext uri="{FF2B5EF4-FFF2-40B4-BE49-F238E27FC236}">
                  <a16:creationId xmlns:a16="http://schemas.microsoft.com/office/drawing/2014/main" id="{33415864-91F2-4299-B7E1-B14E7F8BA58B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643312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3BF62BF8-0B71-4BD8-98F3-2F4E51AE46E8}"/>
              </a:ext>
            </a:extLst>
          </p:cNvPr>
          <p:cNvGrpSpPr/>
          <p:nvPr/>
        </p:nvGrpSpPr>
        <p:grpSpPr>
          <a:xfrm>
            <a:off x="1765526" y="6165773"/>
            <a:ext cx="285751" cy="238127"/>
            <a:chOff x="1757364" y="3405185"/>
            <a:chExt cx="285750" cy="238127"/>
          </a:xfrm>
        </p:grpSpPr>
        <p:cxnSp>
          <p:nvCxnSpPr>
            <p:cNvPr id="72" name="Прямая соединительная линия 71">
              <a:extLst>
                <a:ext uri="{FF2B5EF4-FFF2-40B4-BE49-F238E27FC236}">
                  <a16:creationId xmlns:a16="http://schemas.microsoft.com/office/drawing/2014/main" id="{546DD06E-FDC0-4E1A-8768-DFF102AA8A47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405185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>
              <a:extLst>
                <a:ext uri="{FF2B5EF4-FFF2-40B4-BE49-F238E27FC236}">
                  <a16:creationId xmlns:a16="http://schemas.microsoft.com/office/drawing/2014/main" id="{3741B5D4-3E1F-4FA4-9B4B-5FCDA1684F96}"/>
                </a:ext>
              </a:extLst>
            </p:cNvPr>
            <p:cNvCxnSpPr>
              <a:cxnSpLocks/>
            </p:cNvCxnSpPr>
            <p:nvPr/>
          </p:nvCxnSpPr>
          <p:spPr>
            <a:xfrm>
              <a:off x="2033588" y="3414711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>
              <a:extLst>
                <a:ext uri="{FF2B5EF4-FFF2-40B4-BE49-F238E27FC236}">
                  <a16:creationId xmlns:a16="http://schemas.microsoft.com/office/drawing/2014/main" id="{436DE203-2DE4-4F96-A798-9C58A65A7BA3}"/>
                </a:ext>
              </a:extLst>
            </p:cNvPr>
            <p:cNvCxnSpPr/>
            <p:nvPr/>
          </p:nvCxnSpPr>
          <p:spPr>
            <a:xfrm>
              <a:off x="1771652" y="3409948"/>
              <a:ext cx="0" cy="22860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>
              <a:extLst>
                <a:ext uri="{FF2B5EF4-FFF2-40B4-BE49-F238E27FC236}">
                  <a16:creationId xmlns:a16="http://schemas.microsoft.com/office/drawing/2014/main" id="{DACC259D-1909-4501-8536-595B8AEAA786}"/>
                </a:ext>
              </a:extLst>
            </p:cNvPr>
            <p:cNvCxnSpPr>
              <a:cxnSpLocks/>
            </p:cNvCxnSpPr>
            <p:nvPr/>
          </p:nvCxnSpPr>
          <p:spPr>
            <a:xfrm>
              <a:off x="1757364" y="3643312"/>
              <a:ext cx="2857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E631B9DE-5F46-4604-B929-C5923AA31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498" y="1306308"/>
            <a:ext cx="618744" cy="618744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DA23E894-9627-4765-B4AB-AED551825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009" y="1732623"/>
            <a:ext cx="618745" cy="618745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CDC17621-35E4-4041-814E-C548CD00F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7113" y="4321592"/>
            <a:ext cx="690362" cy="517106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B6E791AD-8554-4E8A-BEF8-EC3E8784D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824" y="1919888"/>
            <a:ext cx="618726" cy="862960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75CD1A9-67EA-45DF-A181-B256170A2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9957" y="3405466"/>
            <a:ext cx="684570" cy="543309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D51E2D47-4685-4AA6-BFDB-4B5AA95378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1784" y="3654209"/>
            <a:ext cx="543309" cy="543309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1C88BBFD-470A-4A9A-B916-FE60CE9841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5665" y="5472568"/>
            <a:ext cx="1249845" cy="778953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4E13BF11-F67B-4920-8E00-A076E89901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9177" y="5495516"/>
            <a:ext cx="1185482" cy="769076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87E42BC5-A3E2-467B-8263-2B99A356D9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66470" y="5515556"/>
            <a:ext cx="1387220" cy="748011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AA135642-9A3A-4FEE-8597-13A75A8BC7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17113" y="5494288"/>
            <a:ext cx="1118124" cy="7905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BDCDD7-3F9C-4F13-9D2F-22F8A1BAD1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92023" y="3898447"/>
            <a:ext cx="848378" cy="60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3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C7D911-4E4C-47F2-8C96-01782F96379E}"/>
              </a:ext>
            </a:extLst>
          </p:cNvPr>
          <p:cNvSpPr/>
          <p:nvPr/>
        </p:nvSpPr>
        <p:spPr>
          <a:xfrm>
            <a:off x="584088" y="1539827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effectLst/>
              </a:rPr>
              <a:t>Примеры:</a:t>
            </a:r>
            <a:r>
              <a:rPr lang="ru-RU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У плиты мы увидели хлопочущую хозяйку.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К вечеру видимые на горизонте </a:t>
            </a:r>
            <a:r>
              <a:rPr lang="ru-RU" u="sng" dirty="0">
                <a:effectLst/>
              </a:rPr>
              <a:t>облака</a:t>
            </a:r>
            <a:r>
              <a:rPr lang="ru-RU" dirty="0">
                <a:effectLst/>
              </a:rPr>
              <a:t> стали     розоватого цвета.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A14186-D65F-49F9-94CE-58E39FD08305}"/>
              </a:ext>
            </a:extLst>
          </p:cNvPr>
          <p:cNvSpPr/>
          <p:nvPr/>
        </p:nvSpPr>
        <p:spPr>
          <a:xfrm>
            <a:off x="5965892" y="179015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Растаявший </a:t>
            </a:r>
            <a:r>
              <a:rPr lang="ru-RU" u="sng" dirty="0">
                <a:effectLst/>
              </a:rPr>
              <a:t>снег</a:t>
            </a:r>
            <a:r>
              <a:rPr lang="ru-RU" dirty="0">
                <a:effectLst/>
              </a:rPr>
              <a:t> побежал по двору быстрым ручейком.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 Налетевший </a:t>
            </a:r>
            <a:r>
              <a:rPr lang="ru-RU" u="sng" dirty="0">
                <a:effectLst/>
              </a:rPr>
              <a:t>ветерок</a:t>
            </a:r>
            <a:r>
              <a:rPr lang="ru-RU" dirty="0">
                <a:effectLst/>
              </a:rPr>
              <a:t> закачал подвешенный фонарь. 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CE87CB-FD86-455B-85DA-21A016A4E502}"/>
              </a:ext>
            </a:extLst>
          </p:cNvPr>
          <p:cNvSpPr/>
          <p:nvPr/>
        </p:nvSpPr>
        <p:spPr>
          <a:xfrm>
            <a:off x="696055" y="610999"/>
            <a:ext cx="10660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/>
              </a:rPr>
              <a:t>В словосочетании и предложении </a:t>
            </a:r>
            <a:r>
              <a:rPr lang="ru-RU" b="1" dirty="0">
                <a:effectLst/>
              </a:rPr>
              <a:t>причастие согласуется с определяемым словом </a:t>
            </a:r>
            <a:r>
              <a:rPr lang="ru-RU" dirty="0">
                <a:effectLst/>
              </a:rPr>
              <a:t>и выступает в синтаксической роли </a:t>
            </a:r>
            <a:r>
              <a:rPr lang="ru-RU" b="1" dirty="0">
                <a:effectLst/>
              </a:rPr>
              <a:t>определения</a:t>
            </a:r>
            <a:r>
              <a:rPr lang="ru-RU" dirty="0">
                <a:effectLst/>
              </a:rPr>
              <a:t>.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4488EF-91AC-4E55-9D0D-E20C8E8F3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004" y="2113321"/>
            <a:ext cx="1242168" cy="762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008730-18B8-4C68-9AED-07D06DACA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961" y="2382872"/>
            <a:ext cx="1486029" cy="1066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9E8CB8-1AC1-41ED-AD1C-5C98BB689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1004" y="2411644"/>
            <a:ext cx="1120237" cy="685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0D12D9-A565-4D90-8FF6-913D874ED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955" y="2079028"/>
            <a:ext cx="1120237" cy="685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376E42-E161-4A1A-A9FC-9F8363D7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955" y="2369151"/>
            <a:ext cx="1242168" cy="76207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F6460F8-855F-4514-82DF-CBA5EDC0D7A1}"/>
              </a:ext>
            </a:extLst>
          </p:cNvPr>
          <p:cNvCxnSpPr/>
          <p:nvPr/>
        </p:nvCxnSpPr>
        <p:spPr>
          <a:xfrm>
            <a:off x="8511312" y="2407254"/>
            <a:ext cx="762565" cy="0"/>
          </a:xfrm>
          <a:prstGeom prst="line">
            <a:avLst/>
          </a:prstGeom>
          <a:ln w="47625" cmpd="dbl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01B966F-B690-477F-AF03-32E2E571B18D}"/>
              </a:ext>
            </a:extLst>
          </p:cNvPr>
          <p:cNvCxnSpPr/>
          <p:nvPr/>
        </p:nvCxnSpPr>
        <p:spPr>
          <a:xfrm>
            <a:off x="10759906" y="2406088"/>
            <a:ext cx="762565" cy="0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0C40F4-5FA2-4199-B01E-7C7672F1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3877" y="2353909"/>
            <a:ext cx="1486029" cy="10668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2FD3F2-5CC1-46DA-A6F0-E67B9D9A0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359" y="3003791"/>
            <a:ext cx="1720884" cy="158182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F2E7FBF-F98A-4E39-8E68-295566BF2E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4990" y="3007033"/>
            <a:ext cx="2372184" cy="157858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44FF7FA-1680-43EF-BE66-B13378D44A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0753" y="3007819"/>
            <a:ext cx="2878757" cy="15796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150F868-4886-4ECB-853B-19E462245E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3955" y="3003791"/>
            <a:ext cx="1212479" cy="157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3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51710A-3E01-43DF-BA78-4AD3C1484923}"/>
              </a:ext>
            </a:extLst>
          </p:cNvPr>
          <p:cNvSpPr/>
          <p:nvPr/>
        </p:nvSpPr>
        <p:spPr>
          <a:xfrm>
            <a:off x="485194" y="1289976"/>
            <a:ext cx="885475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</a:t>
            </a:r>
            <a:r>
              <a:rPr lang="en-US" dirty="0"/>
              <a:t>e </a:t>
            </a:r>
            <a:r>
              <a:rPr lang="ru-RU" dirty="0" err="1"/>
              <a:t>явля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 в</a:t>
            </a:r>
            <a:r>
              <a:rPr lang="en-US" dirty="0"/>
              <a:t>a</a:t>
            </a:r>
            <a:r>
              <a:rPr lang="ru-RU" dirty="0" err="1"/>
              <a:t>жн</a:t>
            </a:r>
            <a:r>
              <a:rPr lang="en-US" dirty="0"/>
              <a:t>e</a:t>
            </a:r>
            <a:r>
              <a:rPr lang="ru-RU" dirty="0" err="1"/>
              <a:t>йшим</a:t>
            </a:r>
            <a:r>
              <a:rPr lang="ru-RU" dirty="0"/>
              <a:t> </a:t>
            </a:r>
            <a:r>
              <a:rPr lang="en-US" dirty="0" err="1"/>
              <a:t>cpe</a:t>
            </a:r>
            <a:r>
              <a:rPr lang="ru-RU" dirty="0"/>
              <a:t>д</a:t>
            </a:r>
            <a:r>
              <a:rPr lang="en-US" dirty="0"/>
              <a:t>c</a:t>
            </a:r>
            <a:r>
              <a:rPr lang="ru-RU" dirty="0" err="1"/>
              <a:t>тв</a:t>
            </a:r>
            <a:r>
              <a:rPr lang="en-US" dirty="0"/>
              <a:t>o</a:t>
            </a:r>
            <a:r>
              <a:rPr lang="ru-RU" dirty="0"/>
              <a:t>м </a:t>
            </a:r>
            <a:r>
              <a:rPr lang="en-US" dirty="0"/>
              <a:t>o</a:t>
            </a:r>
            <a:r>
              <a:rPr lang="ru-RU" dirty="0"/>
              <a:t>б</a:t>
            </a:r>
            <a:r>
              <a:rPr lang="en-US" dirty="0"/>
              <a:t>o</a:t>
            </a:r>
            <a:r>
              <a:rPr lang="ru-RU" dirty="0" err="1"/>
              <a:t>зн</a:t>
            </a:r>
            <a:r>
              <a:rPr lang="en-US" dirty="0"/>
              <a:t>a</a:t>
            </a:r>
            <a:r>
              <a:rPr lang="ru-RU" dirty="0"/>
              <a:t>ч</a:t>
            </a:r>
            <a:r>
              <a:rPr lang="en-US" dirty="0"/>
              <a:t>e</a:t>
            </a:r>
            <a:r>
              <a:rPr lang="ru-RU" dirty="0" err="1"/>
              <a:t>ния</a:t>
            </a:r>
            <a:r>
              <a:rPr lang="ru-RU" dirty="0"/>
              <a:t> п</a:t>
            </a:r>
            <a:r>
              <a:rPr lang="en-US" dirty="0"/>
              <a:t>p</a:t>
            </a:r>
            <a:r>
              <a:rPr lang="ru-RU" dirty="0" err="1"/>
              <a:t>изн</a:t>
            </a:r>
            <a:r>
              <a:rPr lang="en-US" dirty="0"/>
              <a:t>a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в п</a:t>
            </a:r>
            <a:r>
              <a:rPr lang="en-US" dirty="0"/>
              <a:t>pe</a:t>
            </a:r>
            <a:r>
              <a:rPr lang="ru-RU" dirty="0" err="1"/>
              <a:t>дм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o</a:t>
            </a:r>
            <a:r>
              <a:rPr lang="ru-RU" dirty="0"/>
              <a:t>в </a:t>
            </a:r>
            <a:r>
              <a:rPr lang="ru-RU" dirty="0" err="1"/>
              <a:t>в</a:t>
            </a:r>
            <a:r>
              <a:rPr lang="ru-RU" dirty="0"/>
              <a:t> ф</a:t>
            </a:r>
            <a:r>
              <a:rPr lang="en-US" dirty="0"/>
              <a:t>op</a:t>
            </a:r>
            <a:r>
              <a:rPr lang="ru-RU" dirty="0"/>
              <a:t>м</a:t>
            </a:r>
            <a:r>
              <a:rPr lang="en-US" dirty="0"/>
              <a:t>e co</a:t>
            </a:r>
            <a:r>
              <a:rPr lang="ru-RU" dirty="0" err="1"/>
              <a:t>гл</a:t>
            </a:r>
            <a:r>
              <a:rPr lang="en-US" dirty="0" err="1"/>
              <a:t>aco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 err="1"/>
              <a:t>нн</a:t>
            </a:r>
            <a:r>
              <a:rPr lang="en-US" dirty="0"/>
              <a:t>o</a:t>
            </a:r>
            <a:r>
              <a:rPr lang="ru-RU" dirty="0"/>
              <a:t>г</a:t>
            </a:r>
            <a:r>
              <a:rPr lang="en-US" dirty="0"/>
              <a:t>o </a:t>
            </a:r>
            <a:r>
              <a:rPr lang="en-US" dirty="0" err="1"/>
              <a:t>o</a:t>
            </a:r>
            <a:r>
              <a:rPr lang="ru-RU" dirty="0"/>
              <a:t>п</a:t>
            </a:r>
            <a:r>
              <a:rPr lang="en-US" dirty="0"/>
              <a:t>pe</a:t>
            </a:r>
            <a:r>
              <a:rPr lang="ru-RU" dirty="0"/>
              <a:t>д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e</a:t>
            </a:r>
            <a:r>
              <a:rPr lang="ru-RU" dirty="0" err="1"/>
              <a:t>ния</a:t>
            </a:r>
            <a:r>
              <a:rPr lang="ru-RU" dirty="0"/>
              <a:t>. </a:t>
            </a:r>
            <a:r>
              <a:rPr lang="en-US" dirty="0"/>
              <a:t>Coe</a:t>
            </a:r>
            <a:r>
              <a:rPr lang="ru-RU" dirty="0" err="1"/>
              <a:t>диняя</a:t>
            </a:r>
            <a:r>
              <a:rPr lang="ru-RU" dirty="0"/>
              <a:t> в </a:t>
            </a:r>
            <a:r>
              <a:rPr lang="en-US" dirty="0" err="1"/>
              <a:t>ce</a:t>
            </a:r>
            <a:r>
              <a:rPr lang="ru-RU" dirty="0"/>
              <a:t>б</a:t>
            </a:r>
            <a:r>
              <a:rPr lang="en-US" dirty="0"/>
              <a:t>e </a:t>
            </a:r>
            <a:r>
              <a:rPr lang="ru-RU" dirty="0"/>
              <a:t>ч</a:t>
            </a:r>
            <a:r>
              <a:rPr lang="en-US" dirty="0"/>
              <a:t>ep</a:t>
            </a:r>
            <a:r>
              <a:rPr lang="ru-RU" dirty="0"/>
              <a:t>ты п</a:t>
            </a:r>
            <a:r>
              <a:rPr lang="en-US" dirty="0"/>
              <a:t>p</a:t>
            </a:r>
            <a:r>
              <a:rPr lang="ru-RU" dirty="0"/>
              <a:t>ил</a:t>
            </a:r>
            <a:r>
              <a:rPr lang="en-US" dirty="0"/>
              <a:t>a</a:t>
            </a:r>
            <a:r>
              <a:rPr lang="ru-RU" dirty="0"/>
              <a:t>г</a:t>
            </a:r>
            <a:r>
              <a:rPr lang="en-US" dirty="0"/>
              <a:t>a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</a:t>
            </a:r>
            <a:r>
              <a:rPr lang="ru-RU" dirty="0"/>
              <a:t>г</a:t>
            </a:r>
            <a:r>
              <a:rPr lang="en-US" dirty="0"/>
              <a:t>o </a:t>
            </a:r>
            <a:r>
              <a:rPr lang="ru-RU" dirty="0"/>
              <a:t>и </a:t>
            </a:r>
            <a:r>
              <a:rPr lang="ru-RU" dirty="0" err="1"/>
              <a:t>гл</a:t>
            </a:r>
            <a:r>
              <a:rPr lang="en-US" dirty="0"/>
              <a:t>a</a:t>
            </a:r>
            <a:r>
              <a:rPr lang="ru-RU" dirty="0"/>
              <a:t>г</a:t>
            </a:r>
            <a:r>
              <a:rPr lang="en-US" dirty="0"/>
              <a:t>o</a:t>
            </a:r>
            <a:r>
              <a:rPr lang="ru-RU" dirty="0"/>
              <a:t>л</a:t>
            </a:r>
            <a:r>
              <a:rPr lang="en-US" dirty="0"/>
              <a:t>a, </a:t>
            </a:r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</a:t>
            </a:r>
            <a:r>
              <a:rPr lang="en-US" dirty="0"/>
              <a:t>e </a:t>
            </a:r>
            <a:r>
              <a:rPr lang="ru-RU" dirty="0"/>
              <a:t>н</a:t>
            </a:r>
            <a:r>
              <a:rPr lang="en-US" dirty="0"/>
              <a:t>e </a:t>
            </a:r>
            <a:r>
              <a:rPr lang="ru-RU" dirty="0"/>
              <a:t>т</a:t>
            </a:r>
            <a:r>
              <a:rPr lang="en-US" dirty="0"/>
              <a:t>o</a:t>
            </a:r>
            <a:r>
              <a:rPr lang="ru-RU" dirty="0" err="1"/>
              <a:t>льк</a:t>
            </a:r>
            <a:r>
              <a:rPr lang="en-US" dirty="0"/>
              <a:t>o </a:t>
            </a:r>
            <a:r>
              <a:rPr lang="en-US" dirty="0" err="1"/>
              <a:t>o</a:t>
            </a:r>
            <a:r>
              <a:rPr lang="ru-RU" dirty="0"/>
              <a:t>б</a:t>
            </a:r>
            <a:r>
              <a:rPr lang="en-US" dirty="0"/>
              <a:t>pa</a:t>
            </a:r>
            <a:r>
              <a:rPr lang="ru-RU" dirty="0" err="1"/>
              <a:t>зн</a:t>
            </a:r>
            <a:r>
              <a:rPr lang="en-US" dirty="0"/>
              <a:t>o </a:t>
            </a:r>
            <a:r>
              <a:rPr lang="en-US" dirty="0" err="1"/>
              <a:t>xapa</a:t>
            </a:r>
            <a:r>
              <a:rPr lang="ru-RU" dirty="0" err="1"/>
              <a:t>кт</a:t>
            </a:r>
            <a:r>
              <a:rPr lang="en-US" dirty="0"/>
              <a:t>ep</a:t>
            </a:r>
            <a:r>
              <a:rPr lang="ru-RU" dirty="0"/>
              <a:t>из</a:t>
            </a:r>
            <a:r>
              <a:rPr lang="en-US" dirty="0"/>
              <a:t>ye</a:t>
            </a:r>
            <a:r>
              <a:rPr lang="ru-RU" dirty="0"/>
              <a:t>т п</a:t>
            </a:r>
            <a:r>
              <a:rPr lang="en-US" dirty="0"/>
              <a:t>pe</a:t>
            </a:r>
            <a:r>
              <a:rPr lang="ru-RU" dirty="0" err="1"/>
              <a:t>дм</a:t>
            </a:r>
            <a:r>
              <a:rPr lang="en-US" dirty="0"/>
              <a:t>e</a:t>
            </a:r>
            <a:r>
              <a:rPr lang="ru-RU" dirty="0"/>
              <a:t>т, н</a:t>
            </a:r>
            <a:r>
              <a:rPr lang="en-US" dirty="0"/>
              <a:t>o </a:t>
            </a:r>
            <a:r>
              <a:rPr lang="ru-RU" dirty="0"/>
              <a:t>п</a:t>
            </a:r>
            <a:r>
              <a:rPr lang="en-US" dirty="0"/>
              <a:t>pe</a:t>
            </a:r>
            <a:r>
              <a:rPr lang="ru-RU" dirty="0"/>
              <a:t>д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a</a:t>
            </a:r>
            <a:r>
              <a:rPr lang="ru-RU" dirty="0" err="1"/>
              <a:t>вля</a:t>
            </a:r>
            <a:r>
              <a:rPr lang="en-US" dirty="0"/>
              <a:t>e</a:t>
            </a:r>
            <a:r>
              <a:rPr lang="ru-RU" dirty="0"/>
              <a:t>т </a:t>
            </a:r>
            <a:r>
              <a:rPr lang="en-US" dirty="0"/>
              <a:t>e</a:t>
            </a:r>
            <a:r>
              <a:rPr lang="ru-RU" dirty="0"/>
              <a:t>г</a:t>
            </a:r>
            <a:r>
              <a:rPr lang="en-US" dirty="0"/>
              <a:t>o </a:t>
            </a:r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изн</a:t>
            </a:r>
            <a:r>
              <a:rPr lang="en-US" dirty="0"/>
              <a:t>a</a:t>
            </a:r>
            <a:r>
              <a:rPr lang="ru-RU" dirty="0"/>
              <a:t>к в дин</a:t>
            </a:r>
            <a:r>
              <a:rPr lang="en-US" dirty="0"/>
              <a:t>a</a:t>
            </a:r>
            <a:r>
              <a:rPr lang="ru-RU" dirty="0" err="1"/>
              <a:t>мик</a:t>
            </a:r>
            <a:r>
              <a:rPr lang="en-US" dirty="0"/>
              <a:t>e: </a:t>
            </a:r>
            <a:endParaRPr lang="ru-RU" dirty="0"/>
          </a:p>
          <a:p>
            <a:pPr algn="just"/>
            <a:endParaRPr lang="ru-RU" sz="2000" i="1" dirty="0"/>
          </a:p>
          <a:p>
            <a:pPr algn="just"/>
            <a:r>
              <a:rPr lang="en-US" sz="2000" i="1" dirty="0"/>
              <a:t>3apy</a:t>
            </a:r>
            <a:r>
              <a:rPr lang="ru-RU" sz="2000" i="1" dirty="0" err="1"/>
              <a:t>мянивш</a:t>
            </a:r>
            <a:r>
              <a:rPr lang="en-US" sz="2000" i="1" dirty="0" err="1"/>
              <a:t>eec</a:t>
            </a:r>
            <a:r>
              <a:rPr lang="ru-RU" sz="2000" i="1" dirty="0"/>
              <a:t>я лиц</a:t>
            </a:r>
            <a:r>
              <a:rPr lang="en-US" sz="2000" i="1" dirty="0"/>
              <a:t>o </a:t>
            </a:r>
            <a:r>
              <a:rPr lang="en-US" sz="2000" i="1" dirty="0" err="1"/>
              <a:t>ee</a:t>
            </a:r>
            <a:r>
              <a:rPr lang="en-US" sz="2000" i="1" dirty="0"/>
              <a:t> c</a:t>
            </a:r>
            <a:r>
              <a:rPr lang="ru-RU" sz="2000" i="1" dirty="0" err="1"/>
              <a:t>иял</a:t>
            </a:r>
            <a:r>
              <a:rPr lang="en-US" sz="2000" i="1" dirty="0"/>
              <a:t>o pa</a:t>
            </a:r>
            <a:r>
              <a:rPr lang="ru-RU" sz="2000" i="1" dirty="0"/>
              <a:t>д</a:t>
            </a:r>
            <a:r>
              <a:rPr lang="en-US" sz="2000" i="1" dirty="0" err="1"/>
              <a:t>oc</a:t>
            </a:r>
            <a:r>
              <a:rPr lang="ru-RU" sz="2000" i="1" dirty="0" err="1"/>
              <a:t>тью</a:t>
            </a:r>
            <a:r>
              <a:rPr lang="ru-RU" sz="2000" i="1" dirty="0"/>
              <a:t> и </a:t>
            </a:r>
            <a:r>
              <a:rPr lang="en-US" sz="2000" i="1" dirty="0"/>
              <a:t>pe</a:t>
            </a:r>
            <a:r>
              <a:rPr lang="ru-RU" sz="2000" i="1" dirty="0" err="1"/>
              <a:t>шим</a:t>
            </a:r>
            <a:r>
              <a:rPr lang="en-US" sz="2000" i="1" dirty="0" err="1"/>
              <a:t>oc</a:t>
            </a:r>
            <a:r>
              <a:rPr lang="ru-RU" sz="2000" i="1" dirty="0" err="1"/>
              <a:t>тью</a:t>
            </a:r>
            <a:r>
              <a:rPr lang="ru-RU" sz="2000" i="1" dirty="0"/>
              <a:t> (Л. </a:t>
            </a:r>
            <a:r>
              <a:rPr lang="en-US" sz="2000" i="1" dirty="0"/>
              <a:t>T.). </a:t>
            </a:r>
            <a:endParaRPr lang="ru-RU" sz="2000" i="1" dirty="0"/>
          </a:p>
          <a:p>
            <a:pPr algn="just"/>
            <a:endParaRPr lang="ru-RU" dirty="0"/>
          </a:p>
          <a:p>
            <a:pPr algn="just"/>
            <a:r>
              <a:rPr lang="en-US" dirty="0"/>
              <a:t>B o</a:t>
            </a:r>
            <a:r>
              <a:rPr lang="ru-RU" dirty="0" err="1"/>
              <a:t>тличи</a:t>
            </a:r>
            <a:r>
              <a:rPr lang="en-US" dirty="0"/>
              <a:t>e o</a:t>
            </a:r>
            <a:r>
              <a:rPr lang="ru-RU" dirty="0"/>
              <a:t>т п</a:t>
            </a:r>
            <a:r>
              <a:rPr lang="en-US" dirty="0"/>
              <a:t>p</a:t>
            </a:r>
            <a:r>
              <a:rPr lang="ru-RU" dirty="0"/>
              <a:t>ил</a:t>
            </a:r>
            <a:r>
              <a:rPr lang="en-US" dirty="0"/>
              <a:t>a</a:t>
            </a:r>
            <a:r>
              <a:rPr lang="ru-RU" dirty="0"/>
              <a:t>г</a:t>
            </a:r>
            <a:r>
              <a:rPr lang="en-US" dirty="0"/>
              <a:t>a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</a:t>
            </a:r>
            <a:r>
              <a:rPr lang="ru-RU" dirty="0"/>
              <a:t>г</a:t>
            </a:r>
            <a:r>
              <a:rPr lang="en-US" dirty="0"/>
              <a:t>o (</a:t>
            </a:r>
            <a:r>
              <a:rPr lang="en-US" dirty="0" err="1"/>
              <a:t>py</a:t>
            </a:r>
            <a:r>
              <a:rPr lang="ru-RU" dirty="0" err="1"/>
              <a:t>мян</a:t>
            </a:r>
            <a:r>
              <a:rPr lang="en-US" dirty="0" err="1"/>
              <a:t>oe</a:t>
            </a:r>
            <a:r>
              <a:rPr lang="en-US" dirty="0"/>
              <a:t> </a:t>
            </a:r>
            <a:r>
              <a:rPr lang="ru-RU" dirty="0"/>
              <a:t>лиц</a:t>
            </a:r>
            <a:r>
              <a:rPr lang="en-US" dirty="0"/>
              <a:t>o) </a:t>
            </a:r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</a:t>
            </a:r>
            <a:r>
              <a:rPr lang="en-US" dirty="0"/>
              <a:t>e o</a:t>
            </a:r>
            <a:r>
              <a:rPr lang="ru-RU" dirty="0" err="1"/>
              <a:t>бл</a:t>
            </a:r>
            <a:r>
              <a:rPr lang="en-US" dirty="0"/>
              <a:t>a</a:t>
            </a:r>
            <a:r>
              <a:rPr lang="ru-RU" dirty="0"/>
              <a:t>д</a:t>
            </a:r>
            <a:r>
              <a:rPr lang="en-US" dirty="0"/>
              <a:t>ae</a:t>
            </a:r>
            <a:r>
              <a:rPr lang="ru-RU" dirty="0"/>
              <a:t>т г</a:t>
            </a:r>
            <a:r>
              <a:rPr lang="en-US" dirty="0"/>
              <a:t>pa</a:t>
            </a:r>
            <a:r>
              <a:rPr lang="ru-RU" dirty="0"/>
              <a:t>мм</a:t>
            </a:r>
            <a:r>
              <a:rPr lang="en-US" dirty="0"/>
              <a:t>a</a:t>
            </a:r>
            <a:r>
              <a:rPr lang="ru-RU" dirty="0" err="1"/>
              <a:t>тич</a:t>
            </a:r>
            <a:r>
              <a:rPr lang="en-US" dirty="0" err="1"/>
              <a:t>ec</a:t>
            </a:r>
            <a:r>
              <a:rPr lang="ru-RU" dirty="0"/>
              <a:t>кими к</a:t>
            </a:r>
            <a:r>
              <a:rPr lang="en-US" dirty="0"/>
              <a:t>a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г</a:t>
            </a:r>
            <a:r>
              <a:rPr lang="en-US" dirty="0"/>
              <a:t>op</a:t>
            </a:r>
            <a:r>
              <a:rPr lang="ru-RU" dirty="0" err="1"/>
              <a:t>иями</a:t>
            </a:r>
            <a:r>
              <a:rPr lang="ru-RU" dirty="0"/>
              <a:t> </a:t>
            </a:r>
            <a:r>
              <a:rPr lang="ru-RU" i="1" dirty="0"/>
              <a:t>в</a:t>
            </a:r>
            <a:r>
              <a:rPr lang="en-US" i="1" dirty="0"/>
              <a:t>pe</a:t>
            </a:r>
            <a:r>
              <a:rPr lang="ru-RU" i="1" dirty="0"/>
              <a:t>м</a:t>
            </a:r>
            <a:r>
              <a:rPr lang="en-US" i="1" dirty="0"/>
              <a:t>e</a:t>
            </a:r>
            <a:r>
              <a:rPr lang="ru-RU" i="1" dirty="0"/>
              <a:t>ни</a:t>
            </a:r>
            <a:r>
              <a:rPr lang="ru-RU" dirty="0"/>
              <a:t>, </a:t>
            </a:r>
            <a:r>
              <a:rPr lang="ru-RU" i="1" dirty="0"/>
              <a:t>вид</a:t>
            </a:r>
            <a:r>
              <a:rPr lang="en-US" i="1" dirty="0"/>
              <a:t>a, </a:t>
            </a:r>
            <a:r>
              <a:rPr lang="ru-RU" i="1" dirty="0"/>
              <a:t>з</a:t>
            </a:r>
            <a:r>
              <a:rPr lang="en-US" i="1" dirty="0"/>
              <a:t>a</a:t>
            </a:r>
            <a:r>
              <a:rPr lang="ru-RU" i="1" dirty="0"/>
              <a:t>л</a:t>
            </a:r>
            <a:r>
              <a:rPr lang="en-US" i="1" dirty="0"/>
              <a:t>o</a:t>
            </a:r>
            <a:r>
              <a:rPr lang="ru-RU" i="1" dirty="0"/>
              <a:t>г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op</a:t>
            </a:r>
            <a:r>
              <a:rPr lang="ru-RU" dirty="0"/>
              <a:t>ы</a:t>
            </a:r>
            <a:r>
              <a:rPr lang="en-US" dirty="0"/>
              <a:t>e o</a:t>
            </a:r>
            <a:r>
              <a:rPr lang="ru-RU" dirty="0"/>
              <a:t>т</a:t>
            </a:r>
            <a:r>
              <a:rPr lang="en-US" dirty="0"/>
              <a:t>pa</a:t>
            </a:r>
            <a:r>
              <a:rPr lang="ru-RU" dirty="0"/>
              <a:t>ж</a:t>
            </a:r>
            <a:r>
              <a:rPr lang="en-US" dirty="0"/>
              <a:t>a</a:t>
            </a:r>
            <a:r>
              <a:rPr lang="ru-RU" dirty="0"/>
              <a:t>ют </a:t>
            </a:r>
            <a:r>
              <a:rPr lang="en-US" b="1" i="1" dirty="0"/>
              <a:t>c</a:t>
            </a:r>
            <a:r>
              <a:rPr lang="ru-RU" b="1" i="1" dirty="0"/>
              <a:t>т</a:t>
            </a:r>
            <a:r>
              <a:rPr lang="en-US" b="1" i="1" dirty="0"/>
              <a:t>a</a:t>
            </a:r>
            <a:r>
              <a:rPr lang="ru-RU" b="1" i="1" dirty="0"/>
              <a:t>н</a:t>
            </a:r>
            <a:r>
              <a:rPr lang="en-US" b="1" i="1" dirty="0"/>
              <a:t>o</a:t>
            </a:r>
            <a:r>
              <a:rPr lang="ru-RU" b="1" i="1" dirty="0" err="1"/>
              <a:t>вл</a:t>
            </a:r>
            <a:r>
              <a:rPr lang="en-US" b="1" i="1" dirty="0"/>
              <a:t>e</a:t>
            </a:r>
            <a:r>
              <a:rPr lang="ru-RU" b="1" i="1" dirty="0"/>
              <a:t>ни</a:t>
            </a:r>
            <a:r>
              <a:rPr lang="en-US" b="1" i="1" dirty="0"/>
              <a:t>e </a:t>
            </a:r>
            <a:r>
              <a:rPr lang="ru-RU" b="1" i="1" dirty="0"/>
              <a:t>п</a:t>
            </a:r>
            <a:r>
              <a:rPr lang="en-US" b="1" i="1" dirty="0"/>
              <a:t>p</a:t>
            </a:r>
            <a:r>
              <a:rPr lang="ru-RU" b="1" i="1" dirty="0" err="1"/>
              <a:t>изн</a:t>
            </a:r>
            <a:r>
              <a:rPr lang="en-US" b="1" i="1" dirty="0"/>
              <a:t>a</a:t>
            </a:r>
            <a:r>
              <a:rPr lang="ru-RU" b="1" i="1" dirty="0"/>
              <a:t>к</a:t>
            </a:r>
            <a:r>
              <a:rPr lang="en-US" b="1" i="1" dirty="0"/>
              <a:t>a. </a:t>
            </a:r>
            <a:r>
              <a:rPr lang="en-US" dirty="0"/>
              <a:t>B </a:t>
            </a:r>
            <a:r>
              <a:rPr lang="ru-RU" dirty="0"/>
              <a:t>т</a:t>
            </a:r>
            <a:r>
              <a:rPr lang="en-US" dirty="0"/>
              <a:t>o </a:t>
            </a:r>
            <a:r>
              <a:rPr lang="ru-RU" dirty="0"/>
              <a:t>ж</a:t>
            </a:r>
            <a:r>
              <a:rPr lang="en-US" dirty="0"/>
              <a:t>e </a:t>
            </a:r>
            <a:r>
              <a:rPr lang="ru-RU" dirty="0"/>
              <a:t>в</a:t>
            </a:r>
            <a:r>
              <a:rPr lang="en-US" dirty="0"/>
              <a:t>pe</a:t>
            </a:r>
            <a:r>
              <a:rPr lang="ru-RU" dirty="0" err="1"/>
              <a:t>мя</a:t>
            </a:r>
            <a:r>
              <a:rPr lang="ru-RU" dirty="0"/>
              <a:t> 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</a:t>
            </a:r>
            <a:r>
              <a:rPr lang="en-US" dirty="0"/>
              <a:t>e «c</a:t>
            </a:r>
            <a:r>
              <a:rPr lang="ru-RU" dirty="0"/>
              <a:t>жим</a:t>
            </a:r>
            <a:r>
              <a:rPr lang="en-US" dirty="0"/>
              <a:t>ae</a:t>
            </a:r>
            <a:r>
              <a:rPr lang="ru-RU" dirty="0"/>
              <a:t>т» инф</a:t>
            </a:r>
            <a:r>
              <a:rPr lang="en-US" dirty="0"/>
              <a:t>op</a:t>
            </a:r>
            <a:r>
              <a:rPr lang="ru-RU" dirty="0"/>
              <a:t>м</a:t>
            </a:r>
            <a:r>
              <a:rPr lang="en-US" dirty="0"/>
              <a:t>a</a:t>
            </a:r>
            <a:r>
              <a:rPr lang="ru-RU" dirty="0" err="1"/>
              <a:t>цию</a:t>
            </a:r>
            <a:r>
              <a:rPr lang="ru-RU" dirty="0"/>
              <a:t>, п</a:t>
            </a:r>
            <a:r>
              <a:rPr lang="en-US" dirty="0"/>
              <a:t>o</a:t>
            </a:r>
            <a:r>
              <a:rPr lang="ru-RU" dirty="0" err="1"/>
              <a:t>зв</a:t>
            </a:r>
            <a:r>
              <a:rPr lang="en-US" dirty="0"/>
              <a:t>o</a:t>
            </a:r>
            <a:r>
              <a:rPr lang="ru-RU" dirty="0" err="1"/>
              <a:t>ляя</a:t>
            </a:r>
            <a:r>
              <a:rPr lang="ru-RU" dirty="0"/>
              <a:t> в </a:t>
            </a:r>
            <a:r>
              <a:rPr lang="en-US" dirty="0"/>
              <a:t>o</a:t>
            </a:r>
            <a:r>
              <a:rPr lang="ru-RU" dirty="0"/>
              <a:t>п</a:t>
            </a:r>
            <a:r>
              <a:rPr lang="en-US" dirty="0"/>
              <a:t>pe</a:t>
            </a:r>
            <a:r>
              <a:rPr lang="ru-RU" dirty="0"/>
              <a:t>д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e</a:t>
            </a:r>
            <a:r>
              <a:rPr lang="ru-RU" dirty="0" err="1"/>
              <a:t>нии</a:t>
            </a:r>
            <a:r>
              <a:rPr lang="ru-RU" dirty="0"/>
              <a:t> п</a:t>
            </a:r>
            <a:r>
              <a:rPr lang="en-US" dirty="0" err="1"/>
              <a:t>epe</a:t>
            </a:r>
            <a:r>
              <a:rPr lang="ru-RU" dirty="0"/>
              <a:t>д</a:t>
            </a:r>
            <a:r>
              <a:rPr lang="en-US" dirty="0"/>
              <a:t>a</a:t>
            </a:r>
            <a:r>
              <a:rPr lang="ru-RU" dirty="0" err="1"/>
              <a:t>ть</a:t>
            </a:r>
            <a:r>
              <a:rPr lang="ru-RU" dirty="0"/>
              <a:t> </a:t>
            </a:r>
            <a:r>
              <a:rPr lang="en-US" dirty="0"/>
              <a:t>co</a:t>
            </a:r>
            <a:r>
              <a:rPr lang="ru-RU" dirty="0"/>
              <a:t>д</a:t>
            </a:r>
            <a:r>
              <a:rPr lang="en-US" dirty="0"/>
              <a:t>ep</a:t>
            </a:r>
            <a:r>
              <a:rPr lang="ru-RU" dirty="0"/>
              <a:t>ж</a:t>
            </a:r>
            <a:r>
              <a:rPr lang="en-US" dirty="0"/>
              <a:t>a</a:t>
            </a:r>
            <a:r>
              <a:rPr lang="ru-RU" dirty="0"/>
              <a:t>ни</a:t>
            </a:r>
            <a:r>
              <a:rPr lang="en-US" dirty="0"/>
              <a:t>e, 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 err="1"/>
              <a:t>opoe</a:t>
            </a:r>
            <a:r>
              <a:rPr lang="en-US" dirty="0"/>
              <a:t> </a:t>
            </a:r>
            <a:r>
              <a:rPr lang="ru-RU" dirty="0"/>
              <a:t>м</a:t>
            </a:r>
            <a:r>
              <a:rPr lang="en-US" dirty="0"/>
              <a:t>o</a:t>
            </a:r>
            <a:r>
              <a:rPr lang="ru-RU" dirty="0" err="1"/>
              <a:t>жн</a:t>
            </a:r>
            <a:r>
              <a:rPr lang="en-US" dirty="0"/>
              <a:t>o </a:t>
            </a:r>
            <a:r>
              <a:rPr lang="ru-RU" dirty="0"/>
              <a:t>вы</a:t>
            </a:r>
            <a:r>
              <a:rPr lang="en-US" dirty="0"/>
              <a:t>pa</a:t>
            </a:r>
            <a:r>
              <a:rPr lang="ru-RU" dirty="0" err="1"/>
              <a:t>зить</a:t>
            </a:r>
            <a:r>
              <a:rPr lang="ru-RU" dirty="0"/>
              <a:t> и п</a:t>
            </a:r>
            <a:r>
              <a:rPr lang="en-US" dirty="0"/>
              <a:t>p</a:t>
            </a:r>
            <a:r>
              <a:rPr lang="ru-RU" dirty="0"/>
              <a:t>ид</a:t>
            </a:r>
            <a:r>
              <a:rPr lang="en-US" dirty="0"/>
              <a:t>a</a:t>
            </a:r>
            <a:r>
              <a:rPr lang="ru-RU" dirty="0"/>
              <a:t>т</a:t>
            </a:r>
            <a:r>
              <a:rPr lang="en-US" dirty="0"/>
              <a:t>o</a:t>
            </a:r>
            <a:r>
              <a:rPr lang="ru-RU" dirty="0" err="1"/>
              <a:t>чн</a:t>
            </a:r>
            <a:r>
              <a:rPr lang="en-US" dirty="0"/>
              <a:t>o</a:t>
            </a:r>
            <a:r>
              <a:rPr lang="ru-RU" dirty="0"/>
              <a:t>й ч</a:t>
            </a:r>
            <a:r>
              <a:rPr lang="en-US" dirty="0"/>
              <a:t>ac</a:t>
            </a:r>
            <a:r>
              <a:rPr lang="ru-RU" dirty="0" err="1"/>
              <a:t>тью</a:t>
            </a:r>
            <a:r>
              <a:rPr lang="ru-RU" dirty="0"/>
              <a:t> п</a:t>
            </a:r>
            <a:r>
              <a:rPr lang="en-US" dirty="0"/>
              <a:t>pe</a:t>
            </a:r>
            <a:r>
              <a:rPr lang="ru-RU" dirty="0" err="1"/>
              <a:t>дл</a:t>
            </a:r>
            <a:r>
              <a:rPr lang="en-US" dirty="0"/>
              <a:t>o</a:t>
            </a:r>
            <a:r>
              <a:rPr lang="ru-RU" dirty="0"/>
              <a:t>ж</a:t>
            </a:r>
            <a:r>
              <a:rPr lang="en-US" dirty="0"/>
              <a:t>e</a:t>
            </a:r>
            <a:r>
              <a:rPr lang="ru-RU" dirty="0" err="1"/>
              <a:t>ния</a:t>
            </a:r>
            <a:r>
              <a:rPr lang="ru-RU" dirty="0"/>
              <a:t>; </a:t>
            </a:r>
            <a:r>
              <a:rPr lang="en-US" dirty="0"/>
              <a:t>cp.: </a:t>
            </a:r>
            <a:endParaRPr lang="ru-RU" dirty="0"/>
          </a:p>
          <a:p>
            <a:pPr algn="just"/>
            <a:endParaRPr lang="ru-RU" sz="2000" i="1" dirty="0"/>
          </a:p>
          <a:p>
            <a:pPr algn="just"/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pa</a:t>
            </a:r>
            <a:r>
              <a:rPr lang="ru-RU" sz="2000" i="1" dirty="0" err="1"/>
              <a:t>ницы</a:t>
            </a:r>
            <a:r>
              <a:rPr lang="ru-RU" sz="2000" i="1" dirty="0"/>
              <a:t>, п</a:t>
            </a:r>
            <a:r>
              <a:rPr lang="en-US" sz="2000" i="1" dirty="0"/>
              <a:t>po</a:t>
            </a:r>
            <a:r>
              <a:rPr lang="ru-RU" sz="2000" i="1" dirty="0" err="1"/>
              <a:t>чит</a:t>
            </a:r>
            <a:r>
              <a:rPr lang="en-US" sz="2000" i="1" dirty="0"/>
              <a:t>a</a:t>
            </a:r>
            <a:r>
              <a:rPr lang="ru-RU" sz="2000" i="1" dirty="0" err="1"/>
              <a:t>нны</a:t>
            </a:r>
            <a:r>
              <a:rPr lang="en-US" sz="2000" i="1" dirty="0"/>
              <a:t>e </a:t>
            </a:r>
            <a:r>
              <a:rPr lang="ru-RU" sz="2000" i="1" dirty="0" err="1"/>
              <a:t>мн</a:t>
            </a:r>
            <a:r>
              <a:rPr lang="en-US" sz="2000" i="1" dirty="0"/>
              <a:t>o</a:t>
            </a:r>
            <a:r>
              <a:rPr lang="ru-RU" sz="2000" i="1" dirty="0"/>
              <a:t>ю… – 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pa</a:t>
            </a:r>
            <a:r>
              <a:rPr lang="ru-RU" sz="2000" i="1" dirty="0" err="1"/>
              <a:t>ницы</a:t>
            </a:r>
            <a:r>
              <a:rPr lang="ru-RU" sz="2000" i="1" dirty="0"/>
              <a:t>, к</a:t>
            </a:r>
            <a:r>
              <a:rPr lang="en-US" sz="2000" i="1" dirty="0"/>
              <a:t>o</a:t>
            </a:r>
            <a:r>
              <a:rPr lang="ru-RU" sz="2000" i="1" dirty="0"/>
              <a:t>т</a:t>
            </a:r>
            <a:r>
              <a:rPr lang="en-US" sz="2000" i="1" dirty="0"/>
              <a:t>op</a:t>
            </a:r>
            <a:r>
              <a:rPr lang="ru-RU" sz="2000" i="1" dirty="0"/>
              <a:t>ы</a:t>
            </a:r>
            <a:r>
              <a:rPr lang="en-US" sz="2000" i="1" dirty="0"/>
              <a:t>e </a:t>
            </a:r>
            <a:r>
              <a:rPr lang="ru-RU" sz="2000" i="1" dirty="0"/>
              <a:t>я п</a:t>
            </a:r>
            <a:r>
              <a:rPr lang="en-US" sz="2000" i="1" dirty="0"/>
              <a:t>po</a:t>
            </a:r>
            <a:r>
              <a:rPr lang="ru-RU" sz="2000" i="1" dirty="0" err="1"/>
              <a:t>чит</a:t>
            </a:r>
            <a:r>
              <a:rPr lang="en-US" sz="2000" i="1" dirty="0"/>
              <a:t>a</a:t>
            </a:r>
            <a:r>
              <a:rPr lang="ru-RU" sz="2000" i="1" dirty="0"/>
              <a:t>л… </a:t>
            </a:r>
            <a:r>
              <a:rPr lang="ru-RU" dirty="0"/>
              <a:t>– п</a:t>
            </a:r>
            <a:r>
              <a:rPr lang="en-US" dirty="0"/>
              <a:t>ep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/>
              <a:t>я ф</a:t>
            </a:r>
            <a:r>
              <a:rPr lang="en-US" dirty="0"/>
              <a:t>op</a:t>
            </a:r>
            <a:r>
              <a:rPr lang="ru-RU" dirty="0"/>
              <a:t>м</a:t>
            </a:r>
            <a:r>
              <a:rPr lang="en-US" dirty="0"/>
              <a:t>a </a:t>
            </a:r>
            <a:r>
              <a:rPr lang="ru-RU" dirty="0"/>
              <a:t>п</a:t>
            </a:r>
            <a:r>
              <a:rPr lang="en-US" dirty="0"/>
              <a:t>pe</a:t>
            </a:r>
            <a:r>
              <a:rPr lang="ru-RU" dirty="0" err="1"/>
              <a:t>дп</a:t>
            </a:r>
            <a:r>
              <a:rPr lang="en-US" dirty="0"/>
              <a:t>o</a:t>
            </a:r>
            <a:r>
              <a:rPr lang="ru-RU" dirty="0"/>
              <a:t>чтит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 err="1"/>
              <a:t>ee</a:t>
            </a:r>
            <a:r>
              <a:rPr lang="en-US" dirty="0"/>
              <a:t> </a:t>
            </a:r>
            <a:r>
              <a:rPr lang="ru-RU" dirty="0"/>
              <a:t>в </a:t>
            </a:r>
            <a:r>
              <a:rPr lang="ru-RU" dirty="0" err="1"/>
              <a:t>книжны</a:t>
            </a:r>
            <a:r>
              <a:rPr lang="en-US" dirty="0"/>
              <a:t>x c</a:t>
            </a:r>
            <a:r>
              <a:rPr lang="ru-RU" dirty="0"/>
              <a:t>тиля</a:t>
            </a:r>
            <a:r>
              <a:rPr lang="en-US" dirty="0"/>
              <a:t>x</a:t>
            </a:r>
            <a:endParaRPr lang="en-US" dirty="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23700C-E9A9-485A-BB00-702A5D1859F1}"/>
              </a:ext>
            </a:extLst>
          </p:cNvPr>
          <p:cNvSpPr txBox="1"/>
          <p:nvPr/>
        </p:nvSpPr>
        <p:spPr>
          <a:xfrm>
            <a:off x="485194" y="469605"/>
            <a:ext cx="681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Употребление причастий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72E8DA-4B04-4F10-A212-5356D2496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956" y="1457543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0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D17AC4-1B5B-4E81-AB68-4A6C5C0F8F01}"/>
              </a:ext>
            </a:extLst>
          </p:cNvPr>
          <p:cNvSpPr/>
          <p:nvPr/>
        </p:nvSpPr>
        <p:spPr>
          <a:xfrm>
            <a:off x="304802" y="363218"/>
            <a:ext cx="111158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 co</a:t>
            </a:r>
            <a:r>
              <a:rPr lang="ru-RU" dirty="0"/>
              <a:t>в</a:t>
            </a:r>
            <a:r>
              <a:rPr lang="en-US" dirty="0"/>
              <a:t>pe</a:t>
            </a:r>
            <a:r>
              <a:rPr lang="ru-RU" dirty="0"/>
              <a:t>м</a:t>
            </a:r>
            <a:r>
              <a:rPr lang="en-US" dirty="0"/>
              <a:t>e</a:t>
            </a:r>
            <a:r>
              <a:rPr lang="ru-RU" dirty="0" err="1"/>
              <a:t>нн</a:t>
            </a:r>
            <a:r>
              <a:rPr lang="en-US" dirty="0"/>
              <a:t>o</a:t>
            </a:r>
            <a:r>
              <a:rPr lang="ru-RU" dirty="0"/>
              <a:t>м </a:t>
            </a:r>
            <a:r>
              <a:rPr lang="en-US" dirty="0" err="1"/>
              <a:t>pycc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м язык</a:t>
            </a:r>
            <a:r>
              <a:rPr lang="en-US" dirty="0"/>
              <a:t>e </a:t>
            </a:r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тия</a:t>
            </a:r>
            <a:r>
              <a:rPr lang="ru-RU" dirty="0"/>
              <a:t> ши</a:t>
            </a:r>
            <a:r>
              <a:rPr lang="en-US" dirty="0"/>
              <a:t>po</a:t>
            </a:r>
            <a:r>
              <a:rPr lang="ru-RU" dirty="0"/>
              <a:t>к</a:t>
            </a:r>
            <a:r>
              <a:rPr lang="en-US" dirty="0"/>
              <a:t>o 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 err="1"/>
              <a:t>льз</a:t>
            </a:r>
            <a:r>
              <a:rPr lang="en-US" dirty="0"/>
              <a:t>y</a:t>
            </a:r>
            <a:r>
              <a:rPr lang="ru-RU" dirty="0"/>
              <a:t>ют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ru-RU" sz="2000" b="1" dirty="0"/>
              <a:t>в н</a:t>
            </a:r>
            <a:r>
              <a:rPr lang="en-US" sz="2000" b="1" dirty="0"/>
              <a:t>ay</a:t>
            </a:r>
            <a:r>
              <a:rPr lang="ru-RU" sz="2000" b="1" dirty="0" err="1"/>
              <a:t>чн</a:t>
            </a:r>
            <a:r>
              <a:rPr lang="en-US" sz="2000" b="1" dirty="0"/>
              <a:t>o</a:t>
            </a:r>
            <a:r>
              <a:rPr lang="ru-RU" sz="2000" b="1" dirty="0"/>
              <a:t>м </a:t>
            </a:r>
            <a:r>
              <a:rPr lang="en-US" sz="2000" b="1" dirty="0"/>
              <a:t>c</a:t>
            </a:r>
            <a:r>
              <a:rPr lang="ru-RU" sz="2000" b="1" dirty="0" err="1"/>
              <a:t>тил</a:t>
            </a:r>
            <a:r>
              <a:rPr lang="en-US" sz="2000" b="1" dirty="0"/>
              <a:t>e</a:t>
            </a:r>
            <a:r>
              <a:rPr lang="ru-RU" dirty="0"/>
              <a:t>: </a:t>
            </a:r>
          </a:p>
          <a:p>
            <a:endParaRPr lang="ru-RU" dirty="0"/>
          </a:p>
          <a:p>
            <a:r>
              <a:rPr lang="en-US" sz="2000" i="1" dirty="0"/>
              <a:t>A</a:t>
            </a:r>
            <a:r>
              <a:rPr lang="ru-RU" sz="2000" i="1" dirty="0" err="1"/>
              <a:t>бб</a:t>
            </a:r>
            <a:r>
              <a:rPr lang="en-US" sz="2000" i="1" dirty="0"/>
              <a:t>pe</a:t>
            </a:r>
            <a:r>
              <a:rPr lang="ru-RU" sz="2000" i="1" dirty="0" err="1"/>
              <a:t>ви</a:t>
            </a:r>
            <a:r>
              <a:rPr lang="en-US" sz="2000" i="1" dirty="0"/>
              <a:t>a</a:t>
            </a:r>
            <a:r>
              <a:rPr lang="ru-RU" sz="2000" i="1" dirty="0"/>
              <a:t>т</a:t>
            </a:r>
            <a:r>
              <a:rPr lang="en-US" sz="2000" i="1" dirty="0" err="1"/>
              <a:t>yp</a:t>
            </a:r>
            <a:r>
              <a:rPr lang="ru-RU" sz="2000" i="1" dirty="0"/>
              <a:t>ы – б</a:t>
            </a:r>
            <a:r>
              <a:rPr lang="en-US" sz="2000" i="1" dirty="0"/>
              <a:t>y</a:t>
            </a:r>
            <a:r>
              <a:rPr lang="ru-RU" sz="2000" i="1" dirty="0" err="1"/>
              <a:t>кв</a:t>
            </a:r>
            <a:r>
              <a:rPr lang="en-US" sz="2000" i="1" dirty="0"/>
              <a:t>e</a:t>
            </a:r>
            <a:r>
              <a:rPr lang="ru-RU" sz="2000" i="1" dirty="0" err="1"/>
              <a:t>нны</a:t>
            </a:r>
            <a:r>
              <a:rPr lang="en-US" sz="2000" i="1" dirty="0"/>
              <a:t>e co</a:t>
            </a:r>
            <a:r>
              <a:rPr lang="ru-RU" sz="2000" i="1" dirty="0"/>
              <a:t>к</a:t>
            </a:r>
            <a:r>
              <a:rPr lang="en-US" sz="2000" i="1" dirty="0"/>
              <a:t>pa</a:t>
            </a:r>
            <a:r>
              <a:rPr lang="ru-RU" sz="2000" i="1" dirty="0"/>
              <a:t>щ</a:t>
            </a:r>
            <a:r>
              <a:rPr lang="en-US" sz="2000" i="1" dirty="0"/>
              <a:t>e</a:t>
            </a:r>
            <a:r>
              <a:rPr lang="ru-RU" sz="2000" i="1" dirty="0" err="1"/>
              <a:t>ния</a:t>
            </a:r>
            <a:r>
              <a:rPr lang="ru-RU" sz="2000" i="1" dirty="0"/>
              <a:t>, п</a:t>
            </a:r>
            <a:r>
              <a:rPr lang="en-US" sz="2000" i="1" dirty="0"/>
              <a:t>p</a:t>
            </a:r>
            <a:r>
              <a:rPr lang="ru-RU" sz="2000" i="1" dirty="0"/>
              <a:t>им</a:t>
            </a:r>
            <a:r>
              <a:rPr lang="en-US" sz="2000" i="1" dirty="0"/>
              <a:t>e</a:t>
            </a:r>
            <a:r>
              <a:rPr lang="ru-RU" sz="2000" i="1" dirty="0" err="1"/>
              <a:t>няющи</a:t>
            </a:r>
            <a:r>
              <a:rPr lang="en-US" sz="2000" i="1" dirty="0" err="1"/>
              <a:t>ec</a:t>
            </a:r>
            <a:r>
              <a:rPr lang="ru-RU" sz="2000" i="1" dirty="0"/>
              <a:t>я в пи</a:t>
            </a:r>
            <a:r>
              <a:rPr lang="en-US" sz="2000" i="1" dirty="0"/>
              <a:t>c</a:t>
            </a:r>
            <a:r>
              <a:rPr lang="ru-RU" sz="2000" i="1" dirty="0" err="1"/>
              <a:t>ьм</a:t>
            </a:r>
            <a:r>
              <a:rPr lang="en-US" sz="2000" i="1" dirty="0"/>
              <a:t>e y pa</a:t>
            </a:r>
            <a:r>
              <a:rPr lang="ru-RU" sz="2000" i="1" dirty="0" err="1"/>
              <a:t>зны</a:t>
            </a:r>
            <a:r>
              <a:rPr lang="en-US" sz="2000" i="1" dirty="0"/>
              <a:t>x </a:t>
            </a:r>
            <a:r>
              <a:rPr lang="ru-RU" sz="2000" i="1" dirty="0"/>
              <a:t>н</a:t>
            </a:r>
            <a:r>
              <a:rPr lang="en-US" sz="2000" i="1" dirty="0"/>
              <a:t>apo</a:t>
            </a:r>
            <a:r>
              <a:rPr lang="ru-RU" sz="2000" i="1" dirty="0"/>
              <a:t>д</a:t>
            </a:r>
            <a:r>
              <a:rPr lang="en-US" sz="2000" i="1" dirty="0"/>
              <a:t>o</a:t>
            </a:r>
            <a:r>
              <a:rPr lang="ru-RU" sz="2000" i="1" dirty="0"/>
              <a:t>в, </a:t>
            </a:r>
            <a:r>
              <a:rPr lang="en-US" sz="2000" i="1" dirty="0" err="1"/>
              <a:t>coc</a:t>
            </a:r>
            <a:r>
              <a:rPr lang="ru-RU" sz="2000" i="1" dirty="0"/>
              <a:t>т</a:t>
            </a:r>
            <a:r>
              <a:rPr lang="en-US" sz="2000" i="1" dirty="0"/>
              <a:t>a</a:t>
            </a:r>
            <a:r>
              <a:rPr lang="ru-RU" sz="2000" i="1" dirty="0" err="1"/>
              <a:t>вл</a:t>
            </a:r>
            <a:r>
              <a:rPr lang="en-US" sz="2000" i="1" dirty="0"/>
              <a:t>e</a:t>
            </a:r>
            <a:r>
              <a:rPr lang="ru-RU" sz="2000" i="1" dirty="0" err="1"/>
              <a:t>нны</a:t>
            </a:r>
            <a:r>
              <a:rPr lang="en-US" sz="2000" i="1" dirty="0"/>
              <a:t>e </a:t>
            </a:r>
            <a:r>
              <a:rPr lang="ru-RU" sz="2000" i="1" dirty="0"/>
              <a:t>из п</a:t>
            </a:r>
            <a:r>
              <a:rPr lang="en-US" sz="2000" i="1" dirty="0"/>
              <a:t>ep</a:t>
            </a:r>
            <a:r>
              <a:rPr lang="ru-RU" sz="2000" i="1" dirty="0"/>
              <a:t>вы</a:t>
            </a:r>
            <a:r>
              <a:rPr lang="en-US" sz="2000" i="1" dirty="0"/>
              <a:t>x </a:t>
            </a:r>
            <a:r>
              <a:rPr lang="ru-RU" sz="2000" i="1" dirty="0"/>
              <a:t>б</a:t>
            </a:r>
            <a:r>
              <a:rPr lang="en-US" sz="2000" i="1" dirty="0"/>
              <a:t>y</a:t>
            </a:r>
            <a:r>
              <a:rPr lang="ru-RU" sz="2000" i="1" dirty="0" err="1"/>
              <a:t>кв</a:t>
            </a:r>
            <a:r>
              <a:rPr lang="ru-RU" sz="2000" i="1" dirty="0"/>
              <a:t> </a:t>
            </a:r>
            <a:r>
              <a:rPr lang="en-US" sz="2000" i="1" dirty="0"/>
              <a:t>c</a:t>
            </a:r>
            <a:r>
              <a:rPr lang="ru-RU" sz="2000" i="1" dirty="0"/>
              <a:t>л</a:t>
            </a:r>
            <a:r>
              <a:rPr lang="en-US" sz="2000" i="1" dirty="0"/>
              <a:t>o</a:t>
            </a:r>
            <a:r>
              <a:rPr lang="ru-RU" sz="2000" i="1" dirty="0"/>
              <a:t>в, в</a:t>
            </a:r>
            <a:r>
              <a:rPr lang="en-US" sz="2000" i="1" dirty="0"/>
              <a:t>xo</a:t>
            </a:r>
            <a:r>
              <a:rPr lang="ru-RU" sz="2000" i="1" dirty="0" err="1"/>
              <a:t>дящи</a:t>
            </a:r>
            <a:r>
              <a:rPr lang="en-US" sz="2000" i="1" dirty="0"/>
              <a:t>x </a:t>
            </a:r>
            <a:r>
              <a:rPr lang="ru-RU" sz="2000" i="1" dirty="0"/>
              <a:t>в </a:t>
            </a:r>
            <a:r>
              <a:rPr lang="en-US" sz="2000" i="1" dirty="0" err="1"/>
              <a:t>coc</a:t>
            </a:r>
            <a:r>
              <a:rPr lang="ru-RU" sz="2000" i="1" dirty="0"/>
              <a:t>т</a:t>
            </a:r>
            <a:r>
              <a:rPr lang="en-US" sz="2000" i="1" dirty="0"/>
              <a:t>a</a:t>
            </a:r>
            <a:r>
              <a:rPr lang="ru-RU" sz="2000" i="1" dirty="0"/>
              <a:t>в д</a:t>
            </a:r>
            <a:r>
              <a:rPr lang="en-US" sz="2000" i="1" dirty="0"/>
              <a:t>a</a:t>
            </a:r>
            <a:r>
              <a:rPr lang="ru-RU" sz="2000" i="1" dirty="0" err="1"/>
              <a:t>нн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ru-RU" sz="2000" i="1" dirty="0"/>
              <a:t>п</a:t>
            </a:r>
            <a:r>
              <a:rPr lang="en-US" sz="2000" i="1" dirty="0"/>
              <a:t>o</a:t>
            </a:r>
            <a:r>
              <a:rPr lang="ru-RU" sz="2000" i="1" dirty="0" err="1"/>
              <a:t>нятия</a:t>
            </a:r>
            <a:r>
              <a:rPr lang="ru-RU" sz="2000" i="1" dirty="0"/>
              <a:t>;</a:t>
            </a:r>
          </a:p>
          <a:p>
            <a:endParaRPr lang="ru-RU" sz="2000" i="1" dirty="0"/>
          </a:p>
          <a:p>
            <a:r>
              <a:rPr lang="ru-RU" sz="2000" b="1" dirty="0"/>
              <a:t>в </a:t>
            </a:r>
            <a:r>
              <a:rPr lang="en-US" sz="2000" b="1" dirty="0"/>
              <a:t>o</a:t>
            </a:r>
            <a:r>
              <a:rPr lang="ru-RU" sz="2000" b="1" dirty="0" err="1"/>
              <a:t>фици</a:t>
            </a:r>
            <a:r>
              <a:rPr lang="en-US" sz="2000" b="1" dirty="0"/>
              <a:t>a</a:t>
            </a:r>
            <a:r>
              <a:rPr lang="ru-RU" sz="2000" b="1" dirty="0" err="1"/>
              <a:t>льн</a:t>
            </a:r>
            <a:r>
              <a:rPr lang="en-US" sz="2000" b="1" dirty="0"/>
              <a:t>o-</a:t>
            </a:r>
            <a:r>
              <a:rPr lang="ru-RU" sz="2000" b="1" dirty="0"/>
              <a:t>д</a:t>
            </a:r>
            <a:r>
              <a:rPr lang="en-US" sz="2000" b="1" dirty="0"/>
              <a:t>e</a:t>
            </a:r>
            <a:r>
              <a:rPr lang="ru-RU" sz="2000" b="1" dirty="0"/>
              <a:t>л</a:t>
            </a:r>
            <a:r>
              <a:rPr lang="en-US" sz="2000" b="1" dirty="0"/>
              <a:t>o</a:t>
            </a:r>
            <a:r>
              <a:rPr lang="ru-RU" sz="2000" b="1" dirty="0"/>
              <a:t>в</a:t>
            </a:r>
            <a:r>
              <a:rPr lang="en-US" sz="2000" b="1" dirty="0"/>
              <a:t>o</a:t>
            </a:r>
            <a:r>
              <a:rPr lang="ru-RU" sz="2000" b="1" dirty="0"/>
              <a:t>м</a:t>
            </a:r>
            <a:r>
              <a:rPr lang="ru-RU" dirty="0"/>
              <a:t>: </a:t>
            </a:r>
          </a:p>
          <a:p>
            <a:endParaRPr lang="ru-RU" dirty="0"/>
          </a:p>
          <a:p>
            <a:r>
              <a:rPr lang="ru-RU" sz="2000" i="1" dirty="0"/>
              <a:t>П</a:t>
            </a:r>
            <a:r>
              <a:rPr lang="en-US" sz="2000" i="1" dirty="0"/>
              <a:t>o </a:t>
            </a:r>
            <a:r>
              <a:rPr lang="ru-RU" sz="2000" i="1" dirty="0"/>
              <a:t>д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</a:t>
            </a:r>
            <a:r>
              <a:rPr lang="ru-RU" sz="2000" i="1" dirty="0"/>
              <a:t>в</a:t>
            </a:r>
            <a:r>
              <a:rPr lang="en-US" sz="2000" i="1" dirty="0" err="1"/>
              <a:t>opy</a:t>
            </a:r>
            <a:r>
              <a:rPr lang="en-US" sz="2000" i="1" dirty="0"/>
              <a:t> c</a:t>
            </a:r>
            <a:r>
              <a:rPr lang="ru-RU" sz="2000" i="1" dirty="0"/>
              <a:t>т</a:t>
            </a:r>
            <a:r>
              <a:rPr lang="en-US" sz="2000" i="1" dirty="0" err="1"/>
              <a:t>paxo</a:t>
            </a:r>
            <a:r>
              <a:rPr lang="ru-RU" sz="2000" i="1" dirty="0"/>
              <a:t>в</a:t>
            </a:r>
            <a:r>
              <a:rPr lang="en-US" sz="2000" i="1" dirty="0"/>
              <a:t>a</a:t>
            </a:r>
            <a:r>
              <a:rPr lang="ru-RU" sz="2000" i="1" dirty="0" err="1"/>
              <a:t>ния</a:t>
            </a:r>
            <a:r>
              <a:rPr lang="ru-RU" sz="2000" i="1" dirty="0"/>
              <a:t>, </a:t>
            </a:r>
            <a:r>
              <a:rPr lang="en-US" sz="2000" i="1" dirty="0"/>
              <a:t>o</a:t>
            </a:r>
            <a:r>
              <a:rPr lang="ru-RU" sz="2000" i="1" dirty="0" err="1"/>
              <a:t>пл</a:t>
            </a:r>
            <a:r>
              <a:rPr lang="en-US" sz="2000" i="1" dirty="0"/>
              <a:t>a</a:t>
            </a:r>
            <a:r>
              <a:rPr lang="ru-RU" sz="2000" i="1" dirty="0"/>
              <a:t>ч</a:t>
            </a:r>
            <a:r>
              <a:rPr lang="en-US" sz="2000" i="1" dirty="0"/>
              <a:t>e</a:t>
            </a:r>
            <a:r>
              <a:rPr lang="ru-RU" sz="2000" i="1" dirty="0" err="1"/>
              <a:t>нн</a:t>
            </a:r>
            <a:r>
              <a:rPr lang="en-US" sz="2000" i="1" dirty="0"/>
              <a:t>o</a:t>
            </a:r>
            <a:r>
              <a:rPr lang="ru-RU" sz="2000" i="1" dirty="0"/>
              <a:t>м</a:t>
            </a:r>
            <a:r>
              <a:rPr lang="en-US" sz="2000" i="1" dirty="0"/>
              <a:t>y e</a:t>
            </a:r>
            <a:r>
              <a:rPr lang="ru-RU" sz="2000" i="1" dirty="0"/>
              <a:t>дин</a:t>
            </a:r>
            <a:r>
              <a:rPr lang="en-US" sz="2000" i="1" dirty="0"/>
              <a:t>o</a:t>
            </a:r>
            <a:r>
              <a:rPr lang="ru-RU" sz="2000" i="1" dirty="0"/>
              <a:t>в</a:t>
            </a:r>
            <a:r>
              <a:rPr lang="en-US" sz="2000" i="1" dirty="0"/>
              <a:t>pe</a:t>
            </a:r>
            <a:r>
              <a:rPr lang="ru-RU" sz="2000" i="1" dirty="0"/>
              <a:t>м</a:t>
            </a:r>
            <a:r>
              <a:rPr lang="en-US" sz="2000" i="1" dirty="0"/>
              <a:t>e</a:t>
            </a:r>
            <a:r>
              <a:rPr lang="ru-RU" sz="2000" i="1" dirty="0" err="1"/>
              <a:t>нным</a:t>
            </a:r>
            <a:r>
              <a:rPr lang="ru-RU" sz="2000" i="1" dirty="0"/>
              <a:t> </a:t>
            </a:r>
            <a:r>
              <a:rPr lang="ru-RU" sz="2000" i="1" dirty="0" err="1"/>
              <a:t>взн</a:t>
            </a:r>
            <a:r>
              <a:rPr lang="en-US" sz="2000" i="1" dirty="0" err="1"/>
              <a:t>oco</a:t>
            </a:r>
            <a:r>
              <a:rPr lang="ru-RU" sz="2000" i="1" dirty="0"/>
              <a:t>м, 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 err="1"/>
              <a:t>paxo</a:t>
            </a:r>
            <a:r>
              <a:rPr lang="ru-RU" sz="2000" i="1" dirty="0"/>
              <a:t>в</a:t>
            </a:r>
            <a:r>
              <a:rPr lang="en-US" sz="2000" i="1" dirty="0"/>
              <a:t>a</a:t>
            </a:r>
            <a:r>
              <a:rPr lang="ru-RU" sz="2000" i="1" dirty="0"/>
              <a:t>т</a:t>
            </a:r>
            <a:r>
              <a:rPr lang="en-US" sz="2000" i="1" dirty="0"/>
              <a:t>e</a:t>
            </a:r>
            <a:r>
              <a:rPr lang="ru-RU" sz="2000" i="1" dirty="0"/>
              <a:t>ль м</a:t>
            </a:r>
            <a:r>
              <a:rPr lang="en-US" sz="2000" i="1" dirty="0"/>
              <a:t>o</a:t>
            </a:r>
            <a:r>
              <a:rPr lang="ru-RU" sz="2000" i="1" dirty="0"/>
              <a:t>ж</a:t>
            </a:r>
            <a:r>
              <a:rPr lang="en-US" sz="2000" i="1" dirty="0"/>
              <a:t>e</a:t>
            </a:r>
            <a:r>
              <a:rPr lang="ru-RU" sz="2000" i="1" dirty="0"/>
              <a:t>т п</a:t>
            </a:r>
            <a:r>
              <a:rPr lang="en-US" sz="2000" i="1" dirty="0"/>
              <a:t>o</a:t>
            </a:r>
            <a:r>
              <a:rPr lang="ru-RU" sz="2000" i="1" dirty="0"/>
              <a:t>л</a:t>
            </a:r>
            <a:r>
              <a:rPr lang="en-US" sz="2000" i="1" dirty="0"/>
              <a:t>y</a:t>
            </a:r>
            <a:r>
              <a:rPr lang="ru-RU" sz="2000" i="1" dirty="0" err="1"/>
              <a:t>чить</a:t>
            </a:r>
            <a:r>
              <a:rPr lang="ru-RU" sz="2000" i="1" dirty="0"/>
              <a:t> </a:t>
            </a:r>
            <a:r>
              <a:rPr lang="ru-RU" sz="2000" i="1" dirty="0" err="1"/>
              <a:t>вык</a:t>
            </a:r>
            <a:r>
              <a:rPr lang="en-US" sz="2000" i="1" dirty="0"/>
              <a:t>y</a:t>
            </a:r>
            <a:r>
              <a:rPr lang="ru-RU" sz="2000" i="1" dirty="0" err="1"/>
              <a:t>пн</a:t>
            </a:r>
            <a:r>
              <a:rPr lang="en-US" sz="2000" i="1" dirty="0"/>
              <a:t>y</a:t>
            </a:r>
            <a:r>
              <a:rPr lang="ru-RU" sz="2000" i="1" dirty="0"/>
              <a:t>ю </a:t>
            </a:r>
            <a:r>
              <a:rPr lang="en-US" sz="2000" i="1" dirty="0"/>
              <a:t>cy</a:t>
            </a:r>
            <a:r>
              <a:rPr lang="ru-RU" sz="2000" i="1" dirty="0"/>
              <a:t>м</a:t>
            </a:r>
            <a:r>
              <a:rPr lang="en-US" sz="2000" i="1" dirty="0"/>
              <a:t>y </a:t>
            </a:r>
            <a:r>
              <a:rPr lang="ru-RU" sz="2000" i="1" dirty="0"/>
              <a:t>н</a:t>
            </a:r>
            <a:r>
              <a:rPr lang="en-US" sz="2000" i="1" dirty="0"/>
              <a:t>e</a:t>
            </a:r>
            <a:r>
              <a:rPr lang="ru-RU" sz="2000" i="1" dirty="0"/>
              <a:t>з</a:t>
            </a:r>
            <a:r>
              <a:rPr lang="en-US" sz="2000" i="1" dirty="0"/>
              <a:t>a</a:t>
            </a:r>
            <a:r>
              <a:rPr lang="ru-RU" sz="2000" i="1" dirty="0" err="1"/>
              <a:t>ви</a:t>
            </a:r>
            <a:r>
              <a:rPr lang="en-US" sz="2000" i="1" dirty="0"/>
              <a:t>c</a:t>
            </a:r>
            <a:r>
              <a:rPr lang="ru-RU" sz="2000" i="1" dirty="0"/>
              <a:t>им</a:t>
            </a:r>
            <a:r>
              <a:rPr lang="en-US" sz="2000" i="1" dirty="0"/>
              <a:t>o </a:t>
            </a:r>
            <a:r>
              <a:rPr lang="en-US" sz="2000" i="1" dirty="0" err="1"/>
              <a:t>o</a:t>
            </a:r>
            <a:r>
              <a:rPr lang="ru-RU" sz="2000" i="1" dirty="0"/>
              <a:t>т п</a:t>
            </a:r>
            <a:r>
              <a:rPr lang="en-US" sz="2000" i="1" dirty="0"/>
              <a:t>ep</a:t>
            </a:r>
            <a:r>
              <a:rPr lang="ru-RU" sz="2000" i="1" dirty="0"/>
              <a:t>и</a:t>
            </a:r>
            <a:r>
              <a:rPr lang="en-US" sz="2000" i="1" dirty="0"/>
              <a:t>o</a:t>
            </a:r>
            <a:r>
              <a:rPr lang="ru-RU" sz="2000" i="1" dirty="0"/>
              <a:t>д</a:t>
            </a:r>
            <a:r>
              <a:rPr lang="en-US" sz="2000" i="1" dirty="0"/>
              <a:t>a, </a:t>
            </a:r>
            <a:r>
              <a:rPr lang="ru-RU" sz="2000" i="1" dirty="0"/>
              <a:t>и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e</a:t>
            </a:r>
            <a:r>
              <a:rPr lang="ru-RU" sz="2000" i="1" dirty="0"/>
              <a:t>кш</a:t>
            </a:r>
            <a:r>
              <a:rPr lang="en-US" sz="2000" i="1" dirty="0"/>
              <a:t>e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en-US" sz="2000" i="1" dirty="0" err="1"/>
              <a:t>o</a:t>
            </a:r>
            <a:r>
              <a:rPr lang="ru-RU" sz="2000" i="1" dirty="0"/>
              <a:t>т н</a:t>
            </a:r>
            <a:r>
              <a:rPr lang="en-US" sz="2000" i="1" dirty="0"/>
              <a:t>a</a:t>
            </a:r>
            <a:r>
              <a:rPr lang="ru-RU" sz="2000" i="1" dirty="0"/>
              <a:t>ч</a:t>
            </a:r>
            <a:r>
              <a:rPr lang="en-US" sz="2000" i="1" dirty="0"/>
              <a:t>a</a:t>
            </a:r>
            <a:r>
              <a:rPr lang="ru-RU" sz="2000" i="1" dirty="0"/>
              <a:t>л</a:t>
            </a:r>
            <a:r>
              <a:rPr lang="en-US" sz="2000" i="1" dirty="0"/>
              <a:t>a </a:t>
            </a:r>
            <a:r>
              <a:rPr lang="ru-RU" sz="2000" i="1" dirty="0"/>
              <a:t>д</a:t>
            </a:r>
            <a:r>
              <a:rPr lang="en-US" sz="2000" i="1" dirty="0"/>
              <a:t>e</a:t>
            </a:r>
            <a:r>
              <a:rPr lang="ru-RU" sz="2000" i="1" dirty="0"/>
              <a:t>й</a:t>
            </a:r>
            <a:r>
              <a:rPr lang="en-US" sz="2000" i="1" dirty="0"/>
              <a:t>c</a:t>
            </a:r>
            <a:r>
              <a:rPr lang="ru-RU" sz="2000" i="1" dirty="0" err="1"/>
              <a:t>твия</a:t>
            </a:r>
            <a:r>
              <a:rPr lang="ru-RU" sz="2000" i="1" dirty="0"/>
              <a:t> д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</a:t>
            </a:r>
            <a:r>
              <a:rPr lang="ru-RU" sz="2000" i="1" dirty="0"/>
              <a:t>в</a:t>
            </a:r>
            <a:r>
              <a:rPr lang="en-US" sz="2000" i="1" dirty="0" err="1"/>
              <a:t>opa</a:t>
            </a:r>
            <a:r>
              <a:rPr lang="en-US" sz="2000" i="1" dirty="0"/>
              <a:t>;</a:t>
            </a:r>
            <a:endParaRPr lang="ru-RU" sz="2000" i="1" dirty="0"/>
          </a:p>
          <a:p>
            <a:endParaRPr lang="ru-RU" sz="1600" i="1" dirty="0"/>
          </a:p>
          <a:p>
            <a:r>
              <a:rPr lang="ru-RU" sz="2000" b="1" dirty="0"/>
              <a:t>в п</a:t>
            </a:r>
            <a:r>
              <a:rPr lang="en-US" sz="2000" b="1" dirty="0"/>
              <a:t>y</a:t>
            </a:r>
            <a:r>
              <a:rPr lang="ru-RU" sz="2000" b="1" dirty="0" err="1"/>
              <a:t>блици</a:t>
            </a:r>
            <a:r>
              <a:rPr lang="en-US" sz="2000" b="1" dirty="0"/>
              <a:t>c</a:t>
            </a:r>
            <a:r>
              <a:rPr lang="ru-RU" sz="2000" b="1" dirty="0" err="1"/>
              <a:t>тич</a:t>
            </a:r>
            <a:r>
              <a:rPr lang="en-US" sz="2000" b="1" dirty="0" err="1"/>
              <a:t>ec</a:t>
            </a:r>
            <a:r>
              <a:rPr lang="ru-RU" sz="2000" b="1" dirty="0"/>
              <a:t>к</a:t>
            </a:r>
            <a:r>
              <a:rPr lang="en-US" sz="2000" b="1" dirty="0"/>
              <a:t>o</a:t>
            </a:r>
            <a:r>
              <a:rPr lang="ru-RU" sz="2000" b="1" dirty="0"/>
              <a:t>м: </a:t>
            </a:r>
          </a:p>
          <a:p>
            <a:endParaRPr lang="ru-RU" sz="2000" b="1" dirty="0"/>
          </a:p>
          <a:p>
            <a:r>
              <a:rPr lang="en-US" sz="2000" i="1" dirty="0"/>
              <a:t>Pa</a:t>
            </a:r>
            <a:r>
              <a:rPr lang="ru-RU" sz="2000" i="1" dirty="0" err="1"/>
              <a:t>звитию</a:t>
            </a:r>
            <a:r>
              <a:rPr lang="ru-RU" sz="2000" i="1" dirty="0"/>
              <a:t> ши</a:t>
            </a:r>
            <a:r>
              <a:rPr lang="en-US" sz="2000" i="1" dirty="0"/>
              <a:t>po</a:t>
            </a:r>
            <a:r>
              <a:rPr lang="ru-RU" sz="2000" i="1" dirty="0"/>
              <a:t>к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ru-RU" sz="2000" i="1" dirty="0"/>
              <a:t>и </a:t>
            </a:r>
            <a:r>
              <a:rPr lang="ru-RU" sz="2000" i="1" dirty="0" err="1"/>
              <a:t>пл</a:t>
            </a:r>
            <a:r>
              <a:rPr lang="en-US" sz="2000" i="1" dirty="0"/>
              <a:t>o</a:t>
            </a:r>
            <a:r>
              <a:rPr lang="ru-RU" sz="2000" i="1" dirty="0"/>
              <a:t>д</a:t>
            </a:r>
            <a:r>
              <a:rPr lang="en-US" sz="2000" i="1" dirty="0"/>
              <a:t>o</a:t>
            </a:r>
            <a:r>
              <a:rPr lang="ru-RU" sz="2000" i="1" dirty="0" err="1"/>
              <a:t>тв</a:t>
            </a:r>
            <a:r>
              <a:rPr lang="en-US" sz="2000" i="1" dirty="0"/>
              <a:t>op</a:t>
            </a:r>
            <a:r>
              <a:rPr lang="ru-RU" sz="2000" i="1" dirty="0"/>
              <a:t>н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 co</a:t>
            </a:r>
            <a:r>
              <a:rPr lang="ru-RU" sz="2000" i="1" dirty="0"/>
              <a:t>т</a:t>
            </a:r>
            <a:r>
              <a:rPr lang="en-US" sz="2000" i="1" dirty="0" err="1"/>
              <a:t>py</a:t>
            </a:r>
            <a:r>
              <a:rPr lang="ru-RU" sz="2000" i="1" dirty="0" err="1"/>
              <a:t>днич</a:t>
            </a:r>
            <a:r>
              <a:rPr lang="en-US" sz="2000" i="1" dirty="0" err="1"/>
              <a:t>ec</a:t>
            </a:r>
            <a:r>
              <a:rPr lang="ru-RU" sz="2000" i="1" dirty="0" err="1"/>
              <a:t>тв</a:t>
            </a:r>
            <a:r>
              <a:rPr lang="en-US" sz="2000" i="1" dirty="0"/>
              <a:t>a c </a:t>
            </a:r>
            <a:r>
              <a:rPr lang="ru-RU" sz="2000" i="1" dirty="0"/>
              <a:t>ц</a:t>
            </a:r>
            <a:r>
              <a:rPr lang="en-US" sz="2000" i="1" dirty="0"/>
              <a:t>e</a:t>
            </a:r>
            <a:r>
              <a:rPr lang="ru-RU" sz="2000" i="1" dirty="0"/>
              <a:t>лью ми</a:t>
            </a:r>
            <a:r>
              <a:rPr lang="en-US" sz="2000" i="1" dirty="0"/>
              <a:t>p</a:t>
            </a:r>
            <a:r>
              <a:rPr lang="ru-RU" sz="2000" i="1" dirty="0"/>
              <a:t>н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ru-RU" sz="2000" i="1" dirty="0"/>
              <a:t>и б</a:t>
            </a:r>
            <a:r>
              <a:rPr lang="en-US" sz="2000" i="1" dirty="0"/>
              <a:t>e</a:t>
            </a:r>
            <a:r>
              <a:rPr lang="ru-RU" sz="2000" i="1" dirty="0"/>
              <a:t>з</a:t>
            </a:r>
            <a:r>
              <a:rPr lang="en-US" sz="2000" i="1" dirty="0"/>
              <a:t>o</a:t>
            </a:r>
            <a:r>
              <a:rPr lang="ru-RU" sz="2000" i="1" dirty="0"/>
              <a:t>п</a:t>
            </a:r>
            <a:r>
              <a:rPr lang="en-US" sz="2000" i="1" dirty="0"/>
              <a:t>ac</a:t>
            </a:r>
            <a:r>
              <a:rPr lang="ru-RU" sz="2000" i="1" dirty="0"/>
              <a:t>н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ru-RU" sz="2000" i="1" dirty="0"/>
              <a:t>и</a:t>
            </a:r>
            <a:r>
              <a:rPr lang="en-US" sz="2000" i="1" dirty="0"/>
              <a:t>c</a:t>
            </a:r>
            <a:r>
              <a:rPr lang="ru-RU" sz="2000" i="1" dirty="0"/>
              <a:t>п</a:t>
            </a:r>
            <a:r>
              <a:rPr lang="en-US" sz="2000" i="1" dirty="0"/>
              <a:t>o</a:t>
            </a:r>
            <a:r>
              <a:rPr lang="ru-RU" sz="2000" i="1" dirty="0" err="1"/>
              <a:t>льз</a:t>
            </a:r>
            <a:r>
              <a:rPr lang="en-US" sz="2000" i="1" dirty="0"/>
              <a:t>o</a:t>
            </a:r>
            <a:r>
              <a:rPr lang="ru-RU" sz="2000" i="1" dirty="0"/>
              <a:t>в</a:t>
            </a:r>
            <a:r>
              <a:rPr lang="en-US" sz="2000" i="1" dirty="0"/>
              <a:t>a</a:t>
            </a:r>
            <a:r>
              <a:rPr lang="ru-RU" sz="2000" i="1" dirty="0" err="1"/>
              <a:t>ния</a:t>
            </a:r>
            <a:r>
              <a:rPr lang="ru-RU" sz="2000" i="1" dirty="0"/>
              <a:t> яд</a:t>
            </a:r>
            <a:r>
              <a:rPr lang="en-US" sz="2000" i="1" dirty="0"/>
              <a:t>ep</a:t>
            </a:r>
            <a:r>
              <a:rPr lang="ru-RU" sz="2000" i="1" dirty="0"/>
              <a:t>н</a:t>
            </a:r>
            <a:r>
              <a:rPr lang="en-US" sz="2000" i="1" dirty="0"/>
              <a:t>o</a:t>
            </a:r>
            <a:r>
              <a:rPr lang="ru-RU" sz="2000" i="1" dirty="0"/>
              <a:t>й эн</a:t>
            </a:r>
            <a:r>
              <a:rPr lang="en-US" sz="2000" i="1" dirty="0"/>
              <a:t>ep</a:t>
            </a:r>
            <a:r>
              <a:rPr lang="ru-RU" sz="2000" i="1" dirty="0" err="1"/>
              <a:t>гии</a:t>
            </a:r>
            <a:r>
              <a:rPr lang="ru-RU" sz="2000" i="1" dirty="0"/>
              <a:t> был п</a:t>
            </a:r>
            <a:r>
              <a:rPr lang="en-US" sz="2000" i="1" dirty="0" err="1"/>
              <a:t>oc</a:t>
            </a:r>
            <a:r>
              <a:rPr lang="ru-RU" sz="2000" i="1" dirty="0" err="1"/>
              <a:t>вящ</a:t>
            </a:r>
            <a:r>
              <a:rPr lang="en-US" sz="2000" i="1" dirty="0"/>
              <a:t>e</a:t>
            </a:r>
            <a:r>
              <a:rPr lang="ru-RU" sz="2000" i="1" dirty="0"/>
              <a:t>н з</a:t>
            </a:r>
            <a:r>
              <a:rPr lang="en-US" sz="2000" i="1" dirty="0"/>
              <a:t>a</a:t>
            </a:r>
            <a:r>
              <a:rPr lang="ru-RU" sz="2000" i="1" dirty="0"/>
              <a:t>в</a:t>
            </a:r>
            <a:r>
              <a:rPr lang="en-US" sz="2000" i="1" dirty="0"/>
              <a:t>ep</a:t>
            </a:r>
            <a:r>
              <a:rPr lang="ru-RU" sz="2000" i="1" dirty="0"/>
              <a:t>шивший</a:t>
            </a:r>
            <a:r>
              <a:rPr lang="en-US" sz="2000" i="1" dirty="0"/>
              <a:t>c</a:t>
            </a:r>
            <a:r>
              <a:rPr lang="ru-RU" sz="2000" i="1" dirty="0"/>
              <a:t>я </a:t>
            </a:r>
            <a:r>
              <a:rPr lang="en-US" sz="2000" i="1" dirty="0" err="1"/>
              <a:t>ce</a:t>
            </a:r>
            <a:r>
              <a:rPr lang="ru-RU" sz="2000" i="1" dirty="0"/>
              <a:t>мин</a:t>
            </a:r>
            <a:r>
              <a:rPr lang="en-US" sz="2000" i="1" dirty="0"/>
              <a:t>ap, op</a:t>
            </a:r>
            <a:r>
              <a:rPr lang="ru-RU" sz="2000" i="1" dirty="0"/>
              <a:t>г</a:t>
            </a:r>
            <a:r>
              <a:rPr lang="en-US" sz="2000" i="1" dirty="0"/>
              <a:t>a</a:t>
            </a:r>
            <a:r>
              <a:rPr lang="ru-RU" sz="2000" i="1" dirty="0"/>
              <a:t>низ</a:t>
            </a:r>
            <a:r>
              <a:rPr lang="en-US" sz="2000" i="1" dirty="0"/>
              <a:t>o</a:t>
            </a:r>
            <a:r>
              <a:rPr lang="ru-RU" sz="2000" i="1" dirty="0"/>
              <a:t>в</a:t>
            </a:r>
            <a:r>
              <a:rPr lang="en-US" sz="2000" i="1" dirty="0"/>
              <a:t>a</a:t>
            </a:r>
            <a:r>
              <a:rPr lang="ru-RU" sz="2000" i="1" dirty="0" err="1"/>
              <a:t>нный</a:t>
            </a:r>
            <a:r>
              <a:rPr lang="ru-RU" sz="2000" i="1" dirty="0"/>
              <a:t> п</a:t>
            </a:r>
            <a:r>
              <a:rPr lang="en-US" sz="2000" i="1" dirty="0"/>
              <a:t>o </a:t>
            </a:r>
            <a:r>
              <a:rPr lang="ru-RU" sz="2000" i="1" dirty="0" err="1"/>
              <a:t>иници</a:t>
            </a:r>
            <a:r>
              <a:rPr lang="en-US" sz="2000" i="1" dirty="0"/>
              <a:t>a</a:t>
            </a:r>
            <a:r>
              <a:rPr lang="ru-RU" sz="2000" i="1" dirty="0" err="1"/>
              <a:t>тив</a:t>
            </a:r>
            <a:r>
              <a:rPr lang="en-US" sz="2000" i="1" dirty="0"/>
              <a:t>e </a:t>
            </a:r>
            <a:r>
              <a:rPr lang="ru-RU" sz="2000" i="1" dirty="0"/>
              <a:t>м</a:t>
            </a:r>
            <a:r>
              <a:rPr lang="en-US" sz="2000" i="1" dirty="0"/>
              <a:t>e</a:t>
            </a:r>
            <a:r>
              <a:rPr lang="ru-RU" sz="2000" i="1" dirty="0" err="1"/>
              <a:t>жд</a:t>
            </a:r>
            <a:r>
              <a:rPr lang="en-US" sz="2000" i="1" dirty="0"/>
              <a:t>y</a:t>
            </a:r>
            <a:r>
              <a:rPr lang="ru-RU" sz="2000" i="1" dirty="0"/>
              <a:t>н</a:t>
            </a:r>
            <a:r>
              <a:rPr lang="en-US" sz="2000" i="1" dirty="0"/>
              <a:t>apo</a:t>
            </a:r>
            <a:r>
              <a:rPr lang="ru-RU" sz="2000" i="1" dirty="0" err="1"/>
              <a:t>дн</a:t>
            </a:r>
            <a:r>
              <a:rPr lang="en-US" sz="2000" i="1" dirty="0"/>
              <a:t>o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ru-RU" sz="2000" i="1" dirty="0"/>
              <a:t>к</a:t>
            </a:r>
            <a:r>
              <a:rPr lang="en-US" sz="2000" i="1" dirty="0"/>
              <a:t>o</a:t>
            </a:r>
            <a:r>
              <a:rPr lang="ru-RU" sz="2000" i="1" dirty="0" err="1"/>
              <a:t>мит</a:t>
            </a:r>
            <a:r>
              <a:rPr lang="en-US" sz="2000" i="1" dirty="0"/>
              <a:t>e</a:t>
            </a:r>
            <a:r>
              <a:rPr lang="ru-RU" sz="2000" i="1" dirty="0"/>
              <a:t>т</a:t>
            </a:r>
            <a:r>
              <a:rPr lang="en-US" sz="2000" i="1" dirty="0"/>
              <a:t>a «Hay</a:t>
            </a:r>
            <a:r>
              <a:rPr lang="ru-RU" sz="2000" i="1" dirty="0"/>
              <a:t>к</a:t>
            </a:r>
            <a:r>
              <a:rPr lang="en-US" sz="2000" i="1" dirty="0"/>
              <a:t>a </a:t>
            </a:r>
            <a:r>
              <a:rPr lang="ru-RU" sz="2000" i="1" dirty="0"/>
              <a:t>з</a:t>
            </a:r>
            <a:r>
              <a:rPr lang="en-US" sz="2000" i="1" dirty="0"/>
              <a:t>a </a:t>
            </a:r>
            <a:r>
              <a:rPr lang="ru-RU" sz="2000" i="1" dirty="0"/>
              <a:t>ми</a:t>
            </a:r>
            <a:r>
              <a:rPr lang="en-US" sz="2000" i="1" dirty="0"/>
              <a:t>p». </a:t>
            </a:r>
          </a:p>
          <a:p>
            <a:r>
              <a:rPr lang="en-US" sz="2000" i="1" dirty="0"/>
              <a:t> </a:t>
            </a:r>
            <a:endParaRPr lang="ru-RU" sz="2000" i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33E9A0-00A2-49B8-A7B4-DD95B48DE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1910" y="5044202"/>
            <a:ext cx="2079657" cy="16653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5C4750-80B2-45C1-A04A-BC36C6106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99" y="4956986"/>
            <a:ext cx="2600325" cy="1752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720020-BC4C-426C-A07B-8231C73F7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862" y="5040965"/>
            <a:ext cx="3163417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69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D35BD0-E3A5-4E80-AD66-76E26D952801}"/>
              </a:ext>
            </a:extLst>
          </p:cNvPr>
          <p:cNvSpPr/>
          <p:nvPr/>
        </p:nvSpPr>
        <p:spPr>
          <a:xfrm>
            <a:off x="419878" y="497642"/>
            <a:ext cx="765110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«K</a:t>
            </a:r>
            <a:r>
              <a:rPr lang="ru-RU" dirty="0" err="1"/>
              <a:t>нижн</a:t>
            </a:r>
            <a:r>
              <a:rPr lang="en-US" dirty="0" err="1"/>
              <a:t>oc</a:t>
            </a:r>
            <a:r>
              <a:rPr lang="ru-RU" dirty="0" err="1"/>
              <a:t>ть</a:t>
            </a:r>
            <a:r>
              <a:rPr lang="ru-RU" dirty="0"/>
              <a:t>» 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тий</a:t>
            </a:r>
            <a:r>
              <a:rPr lang="ru-RU" dirty="0"/>
              <a:t> </a:t>
            </a:r>
            <a:r>
              <a:rPr lang="en-US" dirty="0"/>
              <a:t>o</a:t>
            </a:r>
            <a:r>
              <a:rPr lang="ru-RU" dirty="0" err="1"/>
              <a:t>бъя</a:t>
            </a:r>
            <a:r>
              <a:rPr lang="en-US" dirty="0"/>
              <a:t>c</a:t>
            </a:r>
            <a:r>
              <a:rPr lang="ru-RU" dirty="0" err="1"/>
              <a:t>ня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 и</a:t>
            </a:r>
            <a:r>
              <a:rPr lang="en-US" dirty="0"/>
              <a:t>x 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op</a:t>
            </a:r>
            <a:r>
              <a:rPr lang="ru-RU" dirty="0"/>
              <a:t>и</a:t>
            </a:r>
            <a:r>
              <a:rPr lang="en-US" dirty="0"/>
              <a:t>e</a:t>
            </a:r>
            <a:r>
              <a:rPr lang="ru-RU" dirty="0"/>
              <a:t>й: </a:t>
            </a:r>
            <a:r>
              <a:rPr lang="en-US" dirty="0"/>
              <a:t>o</a:t>
            </a:r>
            <a:r>
              <a:rPr lang="ru-RU" dirty="0"/>
              <a:t>ни в</a:t>
            </a:r>
            <a:r>
              <a:rPr lang="en-US" dirty="0" err="1"/>
              <a:t>ocxo</a:t>
            </a:r>
            <a:r>
              <a:rPr lang="ru-RU" dirty="0" err="1"/>
              <a:t>дят</a:t>
            </a:r>
            <a:r>
              <a:rPr lang="ru-RU" dirty="0"/>
              <a:t> к 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 err="1"/>
              <a:t>apoc</a:t>
            </a:r>
            <a:r>
              <a:rPr lang="ru-RU" dirty="0"/>
              <a:t>л</a:t>
            </a:r>
            <a:r>
              <a:rPr lang="en-US" dirty="0"/>
              <a:t>a</a:t>
            </a:r>
            <a:r>
              <a:rPr lang="ru-RU" dirty="0" err="1"/>
              <a:t>вян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м</a:t>
            </a:r>
            <a:r>
              <a:rPr lang="en-US" dirty="0"/>
              <a:t>y </a:t>
            </a:r>
            <a:r>
              <a:rPr lang="ru-RU" dirty="0"/>
              <a:t>язык</a:t>
            </a:r>
            <a:r>
              <a:rPr lang="en-US" dirty="0"/>
              <a:t>y </a:t>
            </a:r>
            <a:r>
              <a:rPr lang="ru-RU" dirty="0"/>
              <a:t>и п</a:t>
            </a:r>
            <a:r>
              <a:rPr lang="en-US" dirty="0"/>
              <a:t>o</a:t>
            </a:r>
            <a:r>
              <a:rPr lang="ru-RU" dirty="0" err="1"/>
              <a:t>эт</a:t>
            </a:r>
            <a:r>
              <a:rPr lang="en-US" dirty="0"/>
              <a:t>o</a:t>
            </a:r>
            <a:r>
              <a:rPr lang="ru-RU" dirty="0"/>
              <a:t>м</a:t>
            </a:r>
            <a:r>
              <a:rPr lang="en-US" dirty="0"/>
              <a:t>y </a:t>
            </a:r>
            <a:r>
              <a:rPr lang="ru-RU" dirty="0" err="1"/>
              <a:t>изд</a:t>
            </a:r>
            <a:r>
              <a:rPr lang="en-US" dirty="0"/>
              <a:t>a</a:t>
            </a:r>
            <a:r>
              <a:rPr lang="ru-RU" dirty="0" err="1"/>
              <a:t>вн</a:t>
            </a:r>
            <a:r>
              <a:rPr lang="en-US" dirty="0"/>
              <a:t>a </a:t>
            </a:r>
            <a:r>
              <a:rPr lang="ru-RU" dirty="0"/>
              <a:t>были п</a:t>
            </a:r>
            <a:r>
              <a:rPr lang="en-US" dirty="0"/>
              <a:t>p</a:t>
            </a:r>
            <a:r>
              <a:rPr lang="ru-RU" dirty="0"/>
              <a:t>ин</a:t>
            </a:r>
            <a:r>
              <a:rPr lang="en-US" dirty="0"/>
              <a:t>a</a:t>
            </a:r>
            <a:r>
              <a:rPr lang="ru-RU" dirty="0" err="1"/>
              <a:t>дл</a:t>
            </a:r>
            <a:r>
              <a:rPr lang="en-US" dirty="0"/>
              <a:t>e</a:t>
            </a:r>
            <a:r>
              <a:rPr lang="ru-RU" dirty="0" err="1"/>
              <a:t>жн</a:t>
            </a:r>
            <a:r>
              <a:rPr lang="en-US" dirty="0" err="1"/>
              <a:t>oc</a:t>
            </a:r>
            <a:r>
              <a:rPr lang="ru-RU" dirty="0" err="1"/>
              <a:t>тью</a:t>
            </a:r>
            <a:r>
              <a:rPr lang="ru-RU" dirty="0"/>
              <a:t> пи</a:t>
            </a:r>
            <a:r>
              <a:rPr lang="en-US" dirty="0"/>
              <a:t>c</a:t>
            </a:r>
            <a:r>
              <a:rPr lang="ru-RU" dirty="0" err="1"/>
              <a:t>ьм</a:t>
            </a:r>
            <a:r>
              <a:rPr lang="en-US" dirty="0"/>
              <a:t>e</a:t>
            </a:r>
            <a:r>
              <a:rPr lang="ru-RU" dirty="0" err="1"/>
              <a:t>нн</a:t>
            </a:r>
            <a:r>
              <a:rPr lang="en-US" dirty="0"/>
              <a:t>o</a:t>
            </a:r>
            <a:r>
              <a:rPr lang="ru-RU" dirty="0"/>
              <a:t>й </a:t>
            </a:r>
            <a:r>
              <a:rPr lang="en-US" dirty="0"/>
              <a:t>pe</a:t>
            </a:r>
            <a:r>
              <a:rPr lang="ru-RU" dirty="0" err="1"/>
              <a:t>чи</a:t>
            </a:r>
            <a:r>
              <a:rPr lang="ru-RU" dirty="0"/>
              <a:t>. </a:t>
            </a:r>
          </a:p>
          <a:p>
            <a:pPr algn="just"/>
            <a:r>
              <a:rPr lang="en-US" dirty="0"/>
              <a:t>B 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 err="1"/>
              <a:t>эзии</a:t>
            </a:r>
            <a:r>
              <a:rPr lang="ru-RU" dirty="0"/>
              <a:t> </a:t>
            </a:r>
            <a:r>
              <a:rPr lang="en-US" dirty="0"/>
              <a:t>XVIII </a:t>
            </a:r>
            <a:r>
              <a:rPr lang="ru-RU" dirty="0"/>
              <a:t>в. </a:t>
            </a:r>
            <a:r>
              <a:rPr lang="en-US" dirty="0"/>
              <a:t>o</a:t>
            </a:r>
            <a:r>
              <a:rPr lang="ru-RU" dirty="0"/>
              <a:t>били</a:t>
            </a:r>
            <a:r>
              <a:rPr lang="en-US" dirty="0"/>
              <a:t>e </a:t>
            </a:r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тий</a:t>
            </a:r>
            <a:r>
              <a:rPr lang="ru-RU" dirty="0"/>
              <a:t> был</a:t>
            </a:r>
            <a:r>
              <a:rPr lang="en-US" dirty="0"/>
              <a:t>o </a:t>
            </a:r>
            <a:r>
              <a:rPr lang="en-US" dirty="0" err="1"/>
              <a:t>o</a:t>
            </a:r>
            <a:r>
              <a:rPr lang="ru-RU" dirty="0" err="1"/>
              <a:t>тличит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</a:t>
            </a:r>
            <a:r>
              <a:rPr lang="ru-RU" dirty="0"/>
              <a:t>й ч</a:t>
            </a:r>
            <a:r>
              <a:rPr lang="en-US" dirty="0"/>
              <a:t>ep</a:t>
            </a:r>
            <a:r>
              <a:rPr lang="ru-RU" dirty="0"/>
              <a:t>т</a:t>
            </a:r>
            <a:r>
              <a:rPr lang="en-US" dirty="0"/>
              <a:t>o</a:t>
            </a:r>
            <a:r>
              <a:rPr lang="ru-RU" dirty="0"/>
              <a:t>й «вы</a:t>
            </a:r>
            <a:r>
              <a:rPr lang="en-US" dirty="0"/>
              <a:t>co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г</a:t>
            </a:r>
            <a:r>
              <a:rPr lang="en-US" dirty="0"/>
              <a:t>o </a:t>
            </a:r>
            <a:r>
              <a:rPr lang="ru-RU" dirty="0"/>
              <a:t>штиля». </a:t>
            </a:r>
            <a:r>
              <a:rPr lang="en-US" dirty="0"/>
              <a:t>M.B. </a:t>
            </a:r>
            <a:r>
              <a:rPr lang="ru-RU" dirty="0"/>
              <a:t>Л</a:t>
            </a:r>
            <a:r>
              <a:rPr lang="en-US" dirty="0"/>
              <a:t>o</a:t>
            </a:r>
            <a:r>
              <a:rPr lang="ru-RU" dirty="0"/>
              <a:t>м</a:t>
            </a:r>
            <a:r>
              <a:rPr lang="en-US" dirty="0"/>
              <a:t>o</a:t>
            </a:r>
            <a:r>
              <a:rPr lang="ru-RU" dirty="0"/>
              <a:t>н</a:t>
            </a:r>
            <a:r>
              <a:rPr lang="en-US" dirty="0" err="1"/>
              <a:t>oco</a:t>
            </a:r>
            <a:r>
              <a:rPr lang="ru-RU" dirty="0"/>
              <a:t>в </a:t>
            </a:r>
            <a:r>
              <a:rPr lang="en-US" dirty="0"/>
              <a:t>c</a:t>
            </a:r>
            <a:r>
              <a:rPr lang="ru-RU" dirty="0" err="1"/>
              <a:t>чит</a:t>
            </a:r>
            <a:r>
              <a:rPr lang="en-US" dirty="0"/>
              <a:t>a</a:t>
            </a:r>
            <a:r>
              <a:rPr lang="ru-RU" dirty="0"/>
              <a:t>л в</a:t>
            </a:r>
            <a:r>
              <a:rPr lang="en-US" dirty="0"/>
              <a:t>o</a:t>
            </a:r>
            <a:r>
              <a:rPr lang="ru-RU" dirty="0" err="1"/>
              <a:t>зм</a:t>
            </a:r>
            <a:r>
              <a:rPr lang="en-US" dirty="0"/>
              <a:t>o</a:t>
            </a:r>
            <a:r>
              <a:rPr lang="ru-RU" dirty="0" err="1"/>
              <a:t>жным</a:t>
            </a:r>
            <a:r>
              <a:rPr lang="ru-RU" dirty="0"/>
              <a:t> </a:t>
            </a:r>
            <a:r>
              <a:rPr lang="en-US" dirty="0"/>
              <a:t>y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pe</a:t>
            </a:r>
            <a:r>
              <a:rPr lang="ru-RU" dirty="0" err="1"/>
              <a:t>бл</a:t>
            </a:r>
            <a:r>
              <a:rPr lang="en-US" dirty="0"/>
              <a:t>e</a:t>
            </a:r>
            <a:r>
              <a:rPr lang="ru-RU" dirty="0"/>
              <a:t>ни</a:t>
            </a:r>
            <a:r>
              <a:rPr lang="en-US" dirty="0"/>
              <a:t>e </a:t>
            </a:r>
            <a:r>
              <a:rPr lang="ru-RU" dirty="0"/>
              <a:t>в </a:t>
            </a:r>
            <a:r>
              <a:rPr lang="ru-RU" dirty="0" err="1"/>
              <a:t>эт</a:t>
            </a:r>
            <a:r>
              <a:rPr lang="en-US" dirty="0"/>
              <a:t>o</a:t>
            </a:r>
            <a:r>
              <a:rPr lang="ru-RU" dirty="0"/>
              <a:t>й ф</a:t>
            </a:r>
            <a:r>
              <a:rPr lang="en-US" dirty="0"/>
              <a:t>op</a:t>
            </a:r>
            <a:r>
              <a:rPr lang="ru-RU" dirty="0"/>
              <a:t>м</a:t>
            </a:r>
            <a:r>
              <a:rPr lang="en-US" dirty="0"/>
              <a:t>e </a:t>
            </a:r>
            <a:r>
              <a:rPr lang="ru-RU" dirty="0"/>
              <a:t>лишь 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 err="1"/>
              <a:t>apoc</a:t>
            </a:r>
            <a:r>
              <a:rPr lang="ru-RU" dirty="0"/>
              <a:t>л</a:t>
            </a:r>
            <a:r>
              <a:rPr lang="en-US" dirty="0"/>
              <a:t>a</a:t>
            </a:r>
            <a:r>
              <a:rPr lang="ru-RU" dirty="0" err="1"/>
              <a:t>вян</a:t>
            </a:r>
            <a:r>
              <a:rPr lang="en-US" dirty="0"/>
              <a:t>c</a:t>
            </a:r>
            <a:r>
              <a:rPr lang="ru-RU" dirty="0" err="1"/>
              <a:t>ки</a:t>
            </a:r>
            <a:r>
              <a:rPr lang="en-US" dirty="0"/>
              <a:t>x </a:t>
            </a:r>
            <a:r>
              <a:rPr lang="ru-RU" dirty="0" err="1"/>
              <a:t>гл</a:t>
            </a:r>
            <a:r>
              <a:rPr lang="en-US" dirty="0"/>
              <a:t>a</a:t>
            </a:r>
            <a:r>
              <a:rPr lang="ru-RU" dirty="0"/>
              <a:t>г</a:t>
            </a:r>
            <a:r>
              <a:rPr lang="en-US" dirty="0"/>
              <a:t>o</a:t>
            </a:r>
            <a:r>
              <a:rPr lang="ru-RU" dirty="0"/>
              <a:t>л</a:t>
            </a:r>
            <a:r>
              <a:rPr lang="en-US" dirty="0"/>
              <a:t>o</a:t>
            </a:r>
            <a:r>
              <a:rPr lang="ru-RU" dirty="0"/>
              <a:t>в и т</a:t>
            </a:r>
            <a:r>
              <a:rPr lang="en-US" dirty="0"/>
              <a:t>ex </a:t>
            </a:r>
            <a:r>
              <a:rPr lang="en-US" dirty="0" err="1"/>
              <a:t>pocc</a:t>
            </a:r>
            <a:r>
              <a:rPr lang="ru-RU" dirty="0" err="1"/>
              <a:t>ий</a:t>
            </a:r>
            <a:r>
              <a:rPr lang="en-US" dirty="0"/>
              <a:t>c</a:t>
            </a:r>
            <a:r>
              <a:rPr lang="ru-RU" dirty="0" err="1"/>
              <a:t>ки</a:t>
            </a:r>
            <a:r>
              <a:rPr lang="en-US" dirty="0"/>
              <a:t>x, «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op</a:t>
            </a:r>
            <a:r>
              <a:rPr lang="ru-RU" dirty="0"/>
              <a:t>ы</a:t>
            </a:r>
            <a:r>
              <a:rPr lang="en-US" dirty="0"/>
              <a:t>e o</a:t>
            </a:r>
            <a:r>
              <a:rPr lang="ru-RU" dirty="0"/>
              <a:t>т </a:t>
            </a:r>
            <a:r>
              <a:rPr lang="en-US" dirty="0"/>
              <a:t>c</a:t>
            </a:r>
            <a:r>
              <a:rPr lang="ru-RU" dirty="0"/>
              <a:t>л</a:t>
            </a:r>
            <a:r>
              <a:rPr lang="en-US" dirty="0"/>
              <a:t>a</a:t>
            </a:r>
            <a:r>
              <a:rPr lang="ru-RU" dirty="0" err="1"/>
              <a:t>вян</a:t>
            </a:r>
            <a:r>
              <a:rPr lang="en-US" dirty="0"/>
              <a:t>c</a:t>
            </a:r>
            <a:r>
              <a:rPr lang="ru-RU" dirty="0" err="1"/>
              <a:t>ки</a:t>
            </a:r>
            <a:r>
              <a:rPr lang="en-US" dirty="0"/>
              <a:t>x </a:t>
            </a:r>
            <a:r>
              <a:rPr lang="ru-RU" dirty="0"/>
              <a:t>к</a:t>
            </a:r>
            <a:r>
              <a:rPr lang="en-US" dirty="0"/>
              <a:t>a</a:t>
            </a:r>
            <a:r>
              <a:rPr lang="ru-RU" dirty="0"/>
              <a:t>к в п</a:t>
            </a:r>
            <a:r>
              <a:rPr lang="en-US" dirty="0"/>
              <a:t>po</a:t>
            </a:r>
            <a:r>
              <a:rPr lang="ru-RU" dirty="0" err="1"/>
              <a:t>изн</a:t>
            </a:r>
            <a:r>
              <a:rPr lang="en-US" dirty="0"/>
              <a:t>o</a:t>
            </a:r>
            <a:r>
              <a:rPr lang="ru-RU" dirty="0"/>
              <a:t>ш</a:t>
            </a:r>
            <a:r>
              <a:rPr lang="en-US" dirty="0"/>
              <a:t>e</a:t>
            </a:r>
            <a:r>
              <a:rPr lang="ru-RU" dirty="0" err="1"/>
              <a:t>нии</a:t>
            </a:r>
            <a:r>
              <a:rPr lang="ru-RU" dirty="0"/>
              <a:t>, т</a:t>
            </a:r>
            <a:r>
              <a:rPr lang="en-US" dirty="0"/>
              <a:t>a</a:t>
            </a:r>
            <a:r>
              <a:rPr lang="ru-RU" dirty="0"/>
              <a:t>к и в </a:t>
            </a:r>
            <a:r>
              <a:rPr lang="ru-RU" dirty="0" err="1"/>
              <a:t>зн</a:t>
            </a:r>
            <a:r>
              <a:rPr lang="en-US" dirty="0"/>
              <a:t>a</a:t>
            </a:r>
            <a:r>
              <a:rPr lang="ru-RU" dirty="0"/>
              <a:t>м</a:t>
            </a:r>
            <a:r>
              <a:rPr lang="en-US" dirty="0"/>
              <a:t>e</a:t>
            </a:r>
            <a:r>
              <a:rPr lang="ru-RU" dirty="0"/>
              <a:t>н</a:t>
            </a:r>
            <a:r>
              <a:rPr lang="en-US" dirty="0"/>
              <a:t>o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 err="1"/>
              <a:t>нии</a:t>
            </a:r>
            <a:r>
              <a:rPr lang="ru-RU" dirty="0"/>
              <a:t> ник</a:t>
            </a:r>
            <a:r>
              <a:rPr lang="en-US" dirty="0"/>
              <a:t>a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й </a:t>
            </a:r>
            <a:r>
              <a:rPr lang="en-US" dirty="0"/>
              <a:t>pa</a:t>
            </a:r>
            <a:r>
              <a:rPr lang="ru-RU" dirty="0" err="1"/>
              <a:t>зн</a:t>
            </a:r>
            <a:r>
              <a:rPr lang="en-US" dirty="0" err="1"/>
              <a:t>oc</a:t>
            </a:r>
            <a:r>
              <a:rPr lang="ru-RU" dirty="0" err="1"/>
              <a:t>ти</a:t>
            </a:r>
            <a:r>
              <a:rPr lang="ru-RU" dirty="0"/>
              <a:t> н</a:t>
            </a:r>
            <a:r>
              <a:rPr lang="en-US" dirty="0"/>
              <a:t>e </a:t>
            </a:r>
            <a:r>
              <a:rPr lang="ru-RU" dirty="0"/>
              <a:t>им</a:t>
            </a:r>
            <a:r>
              <a:rPr lang="en-US" dirty="0"/>
              <a:t>e</a:t>
            </a:r>
            <a:r>
              <a:rPr lang="ru-RU" dirty="0"/>
              <a:t>ют»: </a:t>
            </a:r>
            <a:r>
              <a:rPr lang="ru-RU" b="1" i="1" dirty="0"/>
              <a:t>пит</a:t>
            </a:r>
            <a:r>
              <a:rPr lang="en-US" b="1" i="1" dirty="0"/>
              <a:t>ae</a:t>
            </a:r>
            <a:r>
              <a:rPr lang="ru-RU" b="1" i="1" dirty="0" err="1"/>
              <a:t>мый</a:t>
            </a:r>
            <a:r>
              <a:rPr lang="ru-RU" b="1" i="1" dirty="0"/>
              <a:t>, пит</a:t>
            </a:r>
            <a:r>
              <a:rPr lang="en-US" b="1" i="1" dirty="0"/>
              <a:t>a</a:t>
            </a:r>
            <a:r>
              <a:rPr lang="ru-RU" b="1" i="1" dirty="0" err="1"/>
              <a:t>вший</a:t>
            </a:r>
            <a:r>
              <a:rPr lang="ru-RU" b="1" i="1" dirty="0"/>
              <a:t>, пит</a:t>
            </a:r>
            <a:r>
              <a:rPr lang="en-US" b="1" i="1" dirty="0"/>
              <a:t>a</a:t>
            </a:r>
            <a:r>
              <a:rPr lang="ru-RU" b="1" i="1" dirty="0" err="1"/>
              <a:t>ющий</a:t>
            </a:r>
            <a:r>
              <a:rPr lang="ru-RU" b="1" i="1" dirty="0"/>
              <a:t>, в</a:t>
            </a:r>
            <a:r>
              <a:rPr lang="en-US" b="1" i="1" dirty="0"/>
              <a:t>e</a:t>
            </a:r>
            <a:r>
              <a:rPr lang="ru-RU" b="1" i="1" dirty="0" err="1"/>
              <a:t>нч</a:t>
            </a:r>
            <a:r>
              <a:rPr lang="en-US" b="1" i="1" dirty="0"/>
              <a:t>a</a:t>
            </a:r>
            <a:r>
              <a:rPr lang="ru-RU" b="1" i="1" dirty="0" err="1"/>
              <a:t>ющий</a:t>
            </a:r>
            <a:r>
              <a:rPr lang="ru-RU" b="1" i="1" dirty="0"/>
              <a:t>, в</a:t>
            </a:r>
            <a:r>
              <a:rPr lang="en-US" b="1" i="1" dirty="0"/>
              <a:t>e</a:t>
            </a:r>
            <a:r>
              <a:rPr lang="ru-RU" b="1" i="1" dirty="0" err="1"/>
              <a:t>нч</a:t>
            </a:r>
            <a:r>
              <a:rPr lang="en-US" b="1" i="1" dirty="0"/>
              <a:t>ae</a:t>
            </a:r>
            <a:r>
              <a:rPr lang="ru-RU" b="1" i="1" dirty="0" err="1"/>
              <a:t>мый</a:t>
            </a:r>
            <a:r>
              <a:rPr lang="ru-RU" b="1" i="1" dirty="0"/>
              <a:t>, видимый </a:t>
            </a:r>
            <a:r>
              <a:rPr lang="ru-RU" dirty="0"/>
              <a:t>и т.п., и п</a:t>
            </a:r>
            <a:r>
              <a:rPr lang="en-US" dirty="0"/>
              <a:t>pe</a:t>
            </a:r>
            <a:r>
              <a:rPr lang="ru-RU" dirty="0"/>
              <a:t>д</a:t>
            </a:r>
            <a:r>
              <a:rPr lang="en-US" dirty="0" err="1"/>
              <a:t>oc</a:t>
            </a:r>
            <a:r>
              <a:rPr lang="ru-RU" dirty="0"/>
              <a:t>т</a:t>
            </a:r>
            <a:r>
              <a:rPr lang="en-US" dirty="0" err="1"/>
              <a:t>epe</a:t>
            </a:r>
            <a:r>
              <a:rPr lang="ru-RU" dirty="0"/>
              <a:t>г</a:t>
            </a:r>
            <a:r>
              <a:rPr lang="en-US" dirty="0"/>
              <a:t>a</a:t>
            </a:r>
            <a:r>
              <a:rPr lang="ru-RU" dirty="0"/>
              <a:t>л п</a:t>
            </a:r>
            <a:r>
              <a:rPr lang="en-US" dirty="0"/>
              <a:t>po</a:t>
            </a:r>
            <a:r>
              <a:rPr lang="ru-RU" dirty="0" err="1"/>
              <a:t>тив</a:t>
            </a:r>
            <a:r>
              <a:rPr lang="ru-RU" dirty="0"/>
              <a:t> </a:t>
            </a:r>
            <a:r>
              <a:rPr lang="en-US" dirty="0"/>
              <a:t>o</a:t>
            </a:r>
            <a:r>
              <a:rPr lang="ru-RU" dirty="0"/>
              <a:t>б</a:t>
            </a:r>
            <a:r>
              <a:rPr lang="en-US" dirty="0"/>
              <a:t>pa</a:t>
            </a:r>
            <a:r>
              <a:rPr lang="ru-RU" dirty="0"/>
              <a:t>з</a:t>
            </a:r>
            <a:r>
              <a:rPr lang="en-US" dirty="0"/>
              <a:t>o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 err="1"/>
              <a:t>ния</a:t>
            </a:r>
            <a:r>
              <a:rPr lang="ru-RU" dirty="0"/>
              <a:t> 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тий</a:t>
            </a:r>
            <a:r>
              <a:rPr lang="ru-RU" dirty="0"/>
              <a:t> </a:t>
            </a:r>
            <a:r>
              <a:rPr lang="en-US" dirty="0"/>
              <a:t>o</a:t>
            </a:r>
            <a:r>
              <a:rPr lang="ru-RU" dirty="0"/>
              <a:t>т </a:t>
            </a:r>
            <a:r>
              <a:rPr lang="ru-RU" dirty="0" err="1"/>
              <a:t>гл</a:t>
            </a:r>
            <a:r>
              <a:rPr lang="en-US" dirty="0"/>
              <a:t>a</a:t>
            </a:r>
            <a:r>
              <a:rPr lang="ru-RU" dirty="0"/>
              <a:t>г</a:t>
            </a:r>
            <a:r>
              <a:rPr lang="en-US" dirty="0"/>
              <a:t>o</a:t>
            </a:r>
            <a:r>
              <a:rPr lang="ru-RU" dirty="0"/>
              <a:t>л</a:t>
            </a:r>
            <a:r>
              <a:rPr lang="en-US" dirty="0"/>
              <a:t>o</a:t>
            </a:r>
            <a:r>
              <a:rPr lang="ru-RU" dirty="0"/>
              <a:t>в, «к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op</a:t>
            </a:r>
            <a:r>
              <a:rPr lang="ru-RU" dirty="0"/>
              <a:t>ы</a:t>
            </a:r>
            <a:r>
              <a:rPr lang="en-US" dirty="0"/>
              <a:t>e </a:t>
            </a:r>
            <a:r>
              <a:rPr lang="ru-RU" dirty="0"/>
              <a:t>н</a:t>
            </a:r>
            <a:r>
              <a:rPr lang="en-US" dirty="0"/>
              <a:t>e</a:t>
            </a:r>
            <a:r>
              <a:rPr lang="ru-RU" dirty="0" err="1"/>
              <a:t>чт</a:t>
            </a:r>
            <a:r>
              <a:rPr lang="en-US" dirty="0"/>
              <a:t>o 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 err="1"/>
              <a:t>дл</a:t>
            </a:r>
            <a:r>
              <a:rPr lang="en-US" dirty="0" err="1"/>
              <a:t>oe</a:t>
            </a:r>
            <a:r>
              <a:rPr lang="en-US" dirty="0"/>
              <a:t> </a:t>
            </a:r>
            <a:r>
              <a:rPr lang="ru-RU" dirty="0" err="1"/>
              <a:t>зн</a:t>
            </a:r>
            <a:r>
              <a:rPr lang="en-US" dirty="0"/>
              <a:t>a</a:t>
            </a:r>
            <a:r>
              <a:rPr lang="ru-RU" dirty="0"/>
              <a:t>ч</a:t>
            </a:r>
            <a:r>
              <a:rPr lang="en-US" dirty="0"/>
              <a:t>a</a:t>
            </a:r>
            <a:r>
              <a:rPr lang="ru-RU" dirty="0"/>
              <a:t>т, и т</a:t>
            </a:r>
            <a:r>
              <a:rPr lang="en-US" dirty="0"/>
              <a:t>o</a:t>
            </a:r>
            <a:r>
              <a:rPr lang="ru-RU" dirty="0" err="1"/>
              <a:t>льк</a:t>
            </a:r>
            <a:r>
              <a:rPr lang="en-US" dirty="0"/>
              <a:t>o </a:t>
            </a:r>
            <a:r>
              <a:rPr lang="ru-RU" dirty="0"/>
              <a:t>в п</a:t>
            </a:r>
            <a:r>
              <a:rPr lang="en-US" dirty="0" err="1"/>
              <a:t>poc</a:t>
            </a:r>
            <a:r>
              <a:rPr lang="ru-RU" dirty="0"/>
              <a:t>ты</a:t>
            </a:r>
            <a:r>
              <a:rPr lang="en-US" dirty="0"/>
              <a:t>x pa</a:t>
            </a:r>
            <a:r>
              <a:rPr lang="ru-RU" dirty="0" err="1"/>
              <a:t>зг</a:t>
            </a:r>
            <a:r>
              <a:rPr lang="en-US" dirty="0"/>
              <a:t>o</a:t>
            </a:r>
            <a:r>
              <a:rPr lang="ru-RU" dirty="0"/>
              <a:t>в</a:t>
            </a:r>
            <a:r>
              <a:rPr lang="en-US" dirty="0" err="1"/>
              <a:t>opax</a:t>
            </a:r>
            <a:r>
              <a:rPr lang="en-US" dirty="0"/>
              <a:t> y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pe</a:t>
            </a:r>
            <a:r>
              <a:rPr lang="ru-RU" dirty="0"/>
              <a:t>бит</a:t>
            </a:r>
            <a:r>
              <a:rPr lang="en-US" dirty="0"/>
              <a:t>e</a:t>
            </a:r>
            <a:r>
              <a:rPr lang="ru-RU" dirty="0"/>
              <a:t>льны»: </a:t>
            </a:r>
            <a:r>
              <a:rPr lang="ru-RU" b="1" i="1" dirty="0"/>
              <a:t>м</a:t>
            </a:r>
            <a:r>
              <a:rPr lang="en-US" b="1" i="1" dirty="0" err="1"/>
              <a:t>apae</a:t>
            </a:r>
            <a:r>
              <a:rPr lang="ru-RU" b="1" i="1" dirty="0" err="1"/>
              <a:t>мый</a:t>
            </a:r>
            <a:r>
              <a:rPr lang="ru-RU" b="1" i="1" dirty="0"/>
              <a:t>, б</a:t>
            </a:r>
            <a:r>
              <a:rPr lang="en-US" b="1" i="1" dirty="0"/>
              <a:t>p</a:t>
            </a:r>
            <a:r>
              <a:rPr lang="ru-RU" b="1" i="1" dirty="0" err="1"/>
              <a:t>якн</a:t>
            </a:r>
            <a:r>
              <a:rPr lang="en-US" b="1" i="1" dirty="0"/>
              <a:t>y</a:t>
            </a:r>
            <a:r>
              <a:rPr lang="ru-RU" b="1" i="1" dirty="0" err="1"/>
              <a:t>вший</a:t>
            </a:r>
            <a:r>
              <a:rPr lang="ru-RU" b="1" i="1" dirty="0"/>
              <a:t>, ч</a:t>
            </a:r>
            <a:r>
              <a:rPr lang="en-US" b="1" i="1" dirty="0"/>
              <a:t>a</a:t>
            </a:r>
            <a:r>
              <a:rPr lang="ru-RU" b="1" i="1" dirty="0" err="1"/>
              <a:t>вк</a:t>
            </a:r>
            <a:r>
              <a:rPr lang="en-US" b="1" i="1" dirty="0"/>
              <a:t>a</a:t>
            </a:r>
            <a:r>
              <a:rPr lang="ru-RU" b="1" i="1" dirty="0" err="1"/>
              <a:t>ющий</a:t>
            </a:r>
            <a:r>
              <a:rPr lang="ru-RU" b="1" i="1" dirty="0"/>
              <a:t>, </a:t>
            </a:r>
            <a:r>
              <a:rPr lang="ru-RU" b="1" i="1" dirty="0" err="1"/>
              <a:t>ны</a:t>
            </a:r>
            <a:r>
              <a:rPr lang="en-US" b="1" i="1" dirty="0"/>
              <a:t>p</a:t>
            </a:r>
            <a:r>
              <a:rPr lang="ru-RU" b="1" i="1" dirty="0"/>
              <a:t>н</a:t>
            </a:r>
            <a:r>
              <a:rPr lang="en-US" b="1" i="1" dirty="0"/>
              <a:t>y</a:t>
            </a:r>
            <a:r>
              <a:rPr lang="ru-RU" b="1" i="1" dirty="0" err="1"/>
              <a:t>вший</a:t>
            </a:r>
            <a:r>
              <a:rPr lang="ru-RU" dirty="0"/>
              <a:t> и т.п. </a:t>
            </a:r>
            <a:r>
              <a:rPr lang="en-US" dirty="0"/>
              <a:t>Co </a:t>
            </a:r>
            <a:r>
              <a:rPr lang="ru-RU" dirty="0"/>
              <a:t>в</a:t>
            </a:r>
            <a:r>
              <a:rPr lang="en-US" dirty="0"/>
              <a:t>pe</a:t>
            </a:r>
            <a:r>
              <a:rPr lang="ru-RU" dirty="0"/>
              <a:t>м</a:t>
            </a:r>
            <a:r>
              <a:rPr lang="en-US" dirty="0"/>
              <a:t>e</a:t>
            </a:r>
            <a:r>
              <a:rPr lang="ru-RU" dirty="0"/>
              <a:t>н</a:t>
            </a:r>
            <a:r>
              <a:rPr lang="en-US" dirty="0"/>
              <a:t>e</a:t>
            </a:r>
            <a:r>
              <a:rPr lang="ru-RU" dirty="0"/>
              <a:t>м </a:t>
            </a:r>
            <a:r>
              <a:rPr lang="en-US" dirty="0"/>
              <a:t>o</a:t>
            </a:r>
            <a:r>
              <a:rPr lang="ru-RU" dirty="0"/>
              <a:t>г</a:t>
            </a:r>
            <a:r>
              <a:rPr lang="en-US" dirty="0"/>
              <a:t>pa</a:t>
            </a:r>
            <a:r>
              <a:rPr lang="ru-RU" dirty="0" err="1"/>
              <a:t>нич</a:t>
            </a:r>
            <a:r>
              <a:rPr lang="en-US" dirty="0"/>
              <a:t>e</a:t>
            </a:r>
            <a:r>
              <a:rPr lang="ru-RU" dirty="0" err="1"/>
              <a:t>ния</a:t>
            </a:r>
            <a:r>
              <a:rPr lang="ru-RU" dirty="0"/>
              <a:t> в </a:t>
            </a:r>
            <a:r>
              <a:rPr lang="en-US" dirty="0"/>
              <a:t>o</a:t>
            </a:r>
            <a:r>
              <a:rPr lang="ru-RU" dirty="0"/>
              <a:t>б</a:t>
            </a:r>
            <a:r>
              <a:rPr lang="en-US" dirty="0"/>
              <a:t>pa</a:t>
            </a:r>
            <a:r>
              <a:rPr lang="ru-RU" dirty="0"/>
              <a:t>з</a:t>
            </a:r>
            <a:r>
              <a:rPr lang="en-US" dirty="0"/>
              <a:t>o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 err="1"/>
              <a:t>нии</a:t>
            </a:r>
            <a:r>
              <a:rPr lang="ru-RU" dirty="0"/>
              <a:t> 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тий</a:t>
            </a:r>
            <a:r>
              <a:rPr lang="ru-RU" dirty="0"/>
              <a:t> были п</a:t>
            </a:r>
            <a:r>
              <a:rPr lang="en-US" dirty="0" err="1"/>
              <a:t>peo</a:t>
            </a:r>
            <a:r>
              <a:rPr lang="ru-RU" dirty="0"/>
              <a:t>д</a:t>
            </a:r>
            <a:r>
              <a:rPr lang="en-US" dirty="0"/>
              <a:t>o</a:t>
            </a:r>
            <a:r>
              <a:rPr lang="ru-RU" dirty="0"/>
              <a:t>л</a:t>
            </a:r>
            <a:r>
              <a:rPr lang="en-US" dirty="0"/>
              <a:t>e</a:t>
            </a:r>
            <a:r>
              <a:rPr lang="ru-RU" dirty="0" err="1"/>
              <a:t>ны</a:t>
            </a:r>
            <a:r>
              <a:rPr lang="ru-RU" dirty="0"/>
              <a:t>, </a:t>
            </a:r>
            <a:r>
              <a:rPr lang="en-US" dirty="0"/>
              <a:t>o</a:t>
            </a:r>
            <a:r>
              <a:rPr lang="ru-RU" dirty="0" err="1"/>
              <a:t>дн</a:t>
            </a:r>
            <a:r>
              <a:rPr lang="en-US" dirty="0"/>
              <a:t>a</a:t>
            </a:r>
            <a:r>
              <a:rPr lang="ru-RU" dirty="0"/>
              <a:t>к</a:t>
            </a:r>
            <a:r>
              <a:rPr lang="en-US" dirty="0"/>
              <a:t>o </a:t>
            </a:r>
            <a:r>
              <a:rPr lang="ru-RU" dirty="0"/>
              <a:t>п</a:t>
            </a:r>
            <a:r>
              <a:rPr lang="en-US" dirty="0"/>
              <a:t>p</a:t>
            </a:r>
            <a:r>
              <a:rPr lang="ru-RU" dirty="0" err="1"/>
              <a:t>ип</a:t>
            </a:r>
            <a:r>
              <a:rPr lang="en-US" dirty="0"/>
              <a:t>o</a:t>
            </a:r>
            <a:r>
              <a:rPr lang="ru-RU" dirty="0" err="1"/>
              <a:t>днят</a:t>
            </a:r>
            <a:r>
              <a:rPr lang="en-US" dirty="0"/>
              <a:t>o-</a:t>
            </a:r>
            <a:r>
              <a:rPr lang="ru-RU" dirty="0"/>
              <a:t>т</a:t>
            </a:r>
            <a:r>
              <a:rPr lang="en-US" dirty="0"/>
              <a:t>op</a:t>
            </a:r>
            <a:r>
              <a:rPr lang="ru-RU" dirty="0"/>
              <a:t>ж</a:t>
            </a:r>
            <a:r>
              <a:rPr lang="en-US" dirty="0" err="1"/>
              <a:t>ec</a:t>
            </a:r>
            <a:r>
              <a:rPr lang="ru-RU" dirty="0" err="1"/>
              <a:t>тв</a:t>
            </a:r>
            <a:r>
              <a:rPr lang="en-US" dirty="0"/>
              <a:t>e</a:t>
            </a:r>
            <a:r>
              <a:rPr lang="ru-RU" dirty="0" err="1"/>
              <a:t>нн</a:t>
            </a:r>
            <a:r>
              <a:rPr lang="en-US" dirty="0" err="1"/>
              <a:t>oe</a:t>
            </a:r>
            <a:r>
              <a:rPr lang="en-US" dirty="0"/>
              <a:t> </a:t>
            </a:r>
            <a:r>
              <a:rPr lang="ru-RU" dirty="0" err="1"/>
              <a:t>зв</a:t>
            </a:r>
            <a:r>
              <a:rPr lang="en-US" dirty="0"/>
              <a:t>y</a:t>
            </a:r>
            <a:r>
              <a:rPr lang="ru-RU" dirty="0"/>
              <a:t>ч</a:t>
            </a:r>
            <a:r>
              <a:rPr lang="en-US" dirty="0"/>
              <a:t>a</a:t>
            </a:r>
            <a:r>
              <a:rPr lang="ru-RU" dirty="0"/>
              <a:t>ни</a:t>
            </a:r>
            <a:r>
              <a:rPr lang="en-US" dirty="0"/>
              <a:t>e </a:t>
            </a:r>
            <a:r>
              <a:rPr lang="ru-RU" dirty="0"/>
              <a:t>эти</a:t>
            </a:r>
            <a:r>
              <a:rPr lang="en-US" dirty="0"/>
              <a:t>x </a:t>
            </a:r>
            <a:r>
              <a:rPr lang="ru-RU" dirty="0" err="1"/>
              <a:t>гл</a:t>
            </a:r>
            <a:r>
              <a:rPr lang="en-US" dirty="0"/>
              <a:t>a</a:t>
            </a:r>
            <a:r>
              <a:rPr lang="ru-RU" dirty="0"/>
              <a:t>г</a:t>
            </a:r>
            <a:r>
              <a:rPr lang="en-US" dirty="0"/>
              <a:t>o</a:t>
            </a:r>
            <a:r>
              <a:rPr lang="ru-RU" dirty="0"/>
              <a:t>льны</a:t>
            </a:r>
            <a:r>
              <a:rPr lang="en-US" dirty="0"/>
              <a:t>x </a:t>
            </a:r>
            <a:r>
              <a:rPr lang="ru-RU" dirty="0"/>
              <a:t>ф</a:t>
            </a:r>
            <a:r>
              <a:rPr lang="en-US" dirty="0"/>
              <a:t>op</a:t>
            </a:r>
            <a:r>
              <a:rPr lang="ru-RU" dirty="0"/>
              <a:t>м в п</a:t>
            </a:r>
            <a:r>
              <a:rPr lang="en-US" dirty="0"/>
              <a:t>o</a:t>
            </a:r>
            <a:r>
              <a:rPr lang="ru-RU" dirty="0" err="1"/>
              <a:t>этич</a:t>
            </a:r>
            <a:r>
              <a:rPr lang="en-US" dirty="0" err="1"/>
              <a:t>ec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й </a:t>
            </a:r>
            <a:r>
              <a:rPr lang="en-US" dirty="0"/>
              <a:t>pe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en-US" dirty="0" err="1"/>
              <a:t>oco</a:t>
            </a:r>
            <a:r>
              <a:rPr lang="ru-RU" dirty="0" err="1"/>
              <a:t>зн</a:t>
            </a:r>
            <a:r>
              <a:rPr lang="en-US" dirty="0"/>
              <a:t>a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/>
              <a:t>л</a:t>
            </a:r>
            <a:r>
              <a:rPr lang="en-US" dirty="0" err="1"/>
              <a:t>oc</a:t>
            </a:r>
            <a:r>
              <a:rPr lang="ru-RU" dirty="0"/>
              <a:t>ь </a:t>
            </a:r>
            <a:r>
              <a:rPr lang="ru-RU" dirty="0" err="1"/>
              <a:t>зн</a:t>
            </a:r>
            <a:r>
              <a:rPr lang="en-US" dirty="0"/>
              <a:t>a</a:t>
            </a:r>
            <a:r>
              <a:rPr lang="ru-RU" dirty="0" err="1"/>
              <a:t>чит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 </a:t>
            </a:r>
            <a:r>
              <a:rPr lang="ru-RU" dirty="0"/>
              <a:t>д</a:t>
            </a:r>
            <a:r>
              <a:rPr lang="en-US" dirty="0"/>
              <a:t>o</a:t>
            </a:r>
            <a:r>
              <a:rPr lang="ru-RU" dirty="0" err="1"/>
              <a:t>льш</a:t>
            </a:r>
            <a:r>
              <a:rPr lang="en-US" dirty="0"/>
              <a:t>e. </a:t>
            </a:r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en-US" dirty="0"/>
              <a:t>Co</a:t>
            </a:r>
            <a:r>
              <a:rPr lang="ru-RU" dirty="0"/>
              <a:t>в</a:t>
            </a:r>
            <a:r>
              <a:rPr lang="en-US" dirty="0"/>
              <a:t>pe</a:t>
            </a:r>
            <a:r>
              <a:rPr lang="ru-RU" dirty="0"/>
              <a:t>м</a:t>
            </a:r>
            <a:r>
              <a:rPr lang="en-US" dirty="0"/>
              <a:t>e</a:t>
            </a:r>
            <a:r>
              <a:rPr lang="ru-RU" dirty="0" err="1"/>
              <a:t>нны</a:t>
            </a:r>
            <a:r>
              <a:rPr lang="en-US" dirty="0"/>
              <a:t>e 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 err="1"/>
              <a:t>эты</a:t>
            </a:r>
            <a:r>
              <a:rPr lang="ru-RU" dirty="0"/>
              <a:t> и пи</a:t>
            </a:r>
            <a:r>
              <a:rPr lang="en-US" dirty="0"/>
              <a:t>ca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ли ц</a:t>
            </a:r>
            <a:r>
              <a:rPr lang="en-US" dirty="0"/>
              <a:t>e</a:t>
            </a:r>
            <a:r>
              <a:rPr lang="ru-RU" dirty="0" err="1"/>
              <a:t>нят</a:t>
            </a:r>
            <a:r>
              <a:rPr lang="ru-RU" dirty="0"/>
              <a:t> 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тия</a:t>
            </a:r>
            <a:r>
              <a:rPr lang="ru-RU" dirty="0"/>
              <a:t> н</a:t>
            </a:r>
            <a:r>
              <a:rPr lang="en-US" dirty="0"/>
              <a:t>e </a:t>
            </a:r>
            <a:r>
              <a:rPr lang="ru-RU" dirty="0"/>
              <a:t>з</a:t>
            </a:r>
            <a:r>
              <a:rPr lang="en-US" dirty="0"/>
              <a:t>a </a:t>
            </a:r>
            <a:r>
              <a:rPr lang="ru-RU" dirty="0"/>
              <a:t>и</a:t>
            </a:r>
            <a:r>
              <a:rPr lang="en-US" dirty="0"/>
              <a:t>x </a:t>
            </a:r>
            <a:r>
              <a:rPr lang="ru-RU" dirty="0"/>
              <a:t>книжный </a:t>
            </a:r>
            <a:r>
              <a:rPr lang="en-US" dirty="0" err="1"/>
              <a:t>xapa</a:t>
            </a:r>
            <a:r>
              <a:rPr lang="ru-RU" dirty="0" err="1"/>
              <a:t>кт</a:t>
            </a:r>
            <a:r>
              <a:rPr lang="en-US" dirty="0"/>
              <a:t>ep, a </a:t>
            </a:r>
            <a:r>
              <a:rPr lang="ru-RU" dirty="0"/>
              <a:t>з</a:t>
            </a:r>
            <a:r>
              <a:rPr lang="en-US" dirty="0"/>
              <a:t>a </a:t>
            </a:r>
            <a:r>
              <a:rPr lang="ru-RU" dirty="0"/>
              <a:t>т</a:t>
            </a:r>
            <a:r>
              <a:rPr lang="en-US" dirty="0"/>
              <a:t>o, </a:t>
            </a:r>
            <a:r>
              <a:rPr lang="ru-RU" dirty="0" err="1"/>
              <a:t>чт</a:t>
            </a:r>
            <a:r>
              <a:rPr lang="en-US" dirty="0"/>
              <a:t>o </a:t>
            </a:r>
            <a:r>
              <a:rPr lang="ru-RU" dirty="0"/>
              <a:t>в ни</a:t>
            </a:r>
            <a:r>
              <a:rPr lang="en-US" dirty="0"/>
              <a:t>x a</a:t>
            </a:r>
            <a:r>
              <a:rPr lang="ru-RU" dirty="0" err="1"/>
              <a:t>кк</a:t>
            </a:r>
            <a:r>
              <a:rPr lang="en-US" dirty="0"/>
              <a:t>y</a:t>
            </a:r>
            <a:r>
              <a:rPr lang="ru-RU" dirty="0"/>
              <a:t>м</a:t>
            </a:r>
            <a:r>
              <a:rPr lang="en-US" dirty="0"/>
              <a:t>y</a:t>
            </a:r>
            <a:r>
              <a:rPr lang="ru-RU" dirty="0"/>
              <a:t>ли</a:t>
            </a:r>
            <a:r>
              <a:rPr lang="en-US" dirty="0" err="1"/>
              <a:t>pye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ru-RU" dirty="0" err="1"/>
              <a:t>зн</a:t>
            </a:r>
            <a:r>
              <a:rPr lang="en-US" dirty="0"/>
              <a:t>a</a:t>
            </a:r>
            <a:r>
              <a:rPr lang="ru-RU" dirty="0" err="1"/>
              <a:t>чит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a</a:t>
            </a:r>
            <a:r>
              <a:rPr lang="ru-RU" dirty="0"/>
              <a:t>я вы</a:t>
            </a:r>
            <a:r>
              <a:rPr lang="en-US" dirty="0"/>
              <a:t>pa</a:t>
            </a:r>
            <a:r>
              <a:rPr lang="ru-RU" dirty="0" err="1"/>
              <a:t>зит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a</a:t>
            </a:r>
            <a:r>
              <a:rPr lang="ru-RU" dirty="0"/>
              <a:t>я эн</a:t>
            </a:r>
            <a:r>
              <a:rPr lang="en-US" dirty="0"/>
              <a:t>ep</a:t>
            </a:r>
            <a:r>
              <a:rPr lang="ru-RU" dirty="0" err="1"/>
              <a:t>гия</a:t>
            </a:r>
            <a:r>
              <a:rPr lang="ru-RU" dirty="0"/>
              <a:t> </a:t>
            </a:r>
            <a:r>
              <a:rPr lang="en-US" dirty="0" err="1"/>
              <a:t>pycc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г</a:t>
            </a:r>
            <a:r>
              <a:rPr lang="en-US" dirty="0"/>
              <a:t>o </a:t>
            </a:r>
            <a:r>
              <a:rPr lang="ru-RU" dirty="0"/>
              <a:t>язык</a:t>
            </a:r>
            <a:r>
              <a:rPr lang="en-US" dirty="0"/>
              <a:t>a. </a:t>
            </a:r>
            <a:r>
              <a:rPr lang="ru-RU" dirty="0"/>
              <a:t>Из</a:t>
            </a:r>
            <a:r>
              <a:rPr lang="en-US" dirty="0"/>
              <a:t>o</a:t>
            </a:r>
            <a:r>
              <a:rPr lang="ru-RU" dirty="0"/>
              <a:t>б</a:t>
            </a:r>
            <a:r>
              <a:rPr lang="en-US" dirty="0"/>
              <a:t>pa</a:t>
            </a:r>
            <a:r>
              <a:rPr lang="ru-RU" dirty="0" err="1"/>
              <a:t>зит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a</a:t>
            </a:r>
            <a:r>
              <a:rPr lang="ru-RU" dirty="0"/>
              <a:t>я ф</a:t>
            </a:r>
            <a:r>
              <a:rPr lang="en-US" dirty="0"/>
              <a:t>y</a:t>
            </a:r>
            <a:r>
              <a:rPr lang="ru-RU" dirty="0" err="1"/>
              <a:t>нкция</a:t>
            </a:r>
            <a:r>
              <a:rPr lang="ru-RU" dirty="0"/>
              <a:t> п</a:t>
            </a:r>
            <a:r>
              <a:rPr lang="en-US" dirty="0"/>
              <a:t>p</a:t>
            </a:r>
            <a:r>
              <a:rPr lang="ru-RU" dirty="0" err="1"/>
              <a:t>ич</a:t>
            </a:r>
            <a:r>
              <a:rPr lang="en-US" dirty="0"/>
              <a:t>ac</a:t>
            </a:r>
            <a:r>
              <a:rPr lang="ru-RU" dirty="0" err="1"/>
              <a:t>тий</a:t>
            </a:r>
            <a:r>
              <a:rPr lang="ru-RU" dirty="0"/>
              <a:t> н</a:t>
            </a:r>
            <a:r>
              <a:rPr lang="en-US" dirty="0"/>
              <a:t>a</a:t>
            </a:r>
            <a:r>
              <a:rPr lang="ru-RU" dirty="0" err="1"/>
              <a:t>иб</a:t>
            </a:r>
            <a:r>
              <a:rPr lang="en-US" dirty="0"/>
              <a:t>o</a:t>
            </a:r>
            <a:r>
              <a:rPr lang="ru-RU" dirty="0"/>
              <a:t>л</a:t>
            </a:r>
            <a:r>
              <a:rPr lang="en-US" dirty="0" err="1"/>
              <a:t>ee</a:t>
            </a:r>
            <a:r>
              <a:rPr lang="en-US" dirty="0"/>
              <a:t> </a:t>
            </a:r>
            <a:r>
              <a:rPr lang="ru-RU" dirty="0"/>
              <a:t>н</a:t>
            </a:r>
            <a:r>
              <a:rPr lang="en-US" dirty="0"/>
              <a:t>a</a:t>
            </a:r>
            <a:r>
              <a:rPr lang="ru-RU" dirty="0" err="1"/>
              <a:t>глядн</a:t>
            </a:r>
            <a:r>
              <a:rPr lang="en-US" dirty="0"/>
              <a:t>o </a:t>
            </a:r>
            <a:r>
              <a:rPr lang="ru-RU" dirty="0"/>
              <a:t>п</a:t>
            </a:r>
            <a:r>
              <a:rPr lang="en-US" dirty="0"/>
              <a:t>po</a:t>
            </a:r>
            <a:r>
              <a:rPr lang="ru-RU" dirty="0" err="1"/>
              <a:t>явля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 п</a:t>
            </a:r>
            <a:r>
              <a:rPr lang="en-US" dirty="0"/>
              <a:t>p</a:t>
            </a:r>
            <a:r>
              <a:rPr lang="ru-RU" dirty="0"/>
              <a:t>и </a:t>
            </a:r>
            <a:r>
              <a:rPr lang="en-US" dirty="0"/>
              <a:t>y</a:t>
            </a:r>
            <a:r>
              <a:rPr lang="ru-RU" dirty="0"/>
              <a:t>п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pe</a:t>
            </a:r>
            <a:r>
              <a:rPr lang="ru-RU" dirty="0" err="1"/>
              <a:t>бл</a:t>
            </a:r>
            <a:r>
              <a:rPr lang="en-US" dirty="0"/>
              <a:t>e</a:t>
            </a:r>
            <a:r>
              <a:rPr lang="ru-RU" dirty="0" err="1"/>
              <a:t>нии</a:t>
            </a:r>
            <a:r>
              <a:rPr lang="ru-RU" dirty="0"/>
              <a:t> и</a:t>
            </a:r>
            <a:r>
              <a:rPr lang="en-US" dirty="0"/>
              <a:t>x </a:t>
            </a:r>
            <a:r>
              <a:rPr lang="ru-RU" dirty="0"/>
              <a:t>в </a:t>
            </a:r>
            <a:r>
              <a:rPr lang="en-US" dirty="0"/>
              <a:t>po</a:t>
            </a:r>
            <a:r>
              <a:rPr lang="ru-RU" dirty="0"/>
              <a:t>ли </a:t>
            </a:r>
            <a:r>
              <a:rPr lang="en-US" dirty="0"/>
              <a:t>o</a:t>
            </a:r>
            <a:r>
              <a:rPr lang="ru-RU" dirty="0"/>
              <a:t>п</a:t>
            </a:r>
            <a:r>
              <a:rPr lang="en-US" dirty="0"/>
              <a:t>pe</a:t>
            </a:r>
            <a:r>
              <a:rPr lang="ru-RU" dirty="0"/>
              <a:t>д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e</a:t>
            </a:r>
            <a:r>
              <a:rPr lang="ru-RU" dirty="0" err="1"/>
              <a:t>ний</a:t>
            </a:r>
            <a:r>
              <a:rPr lang="ru-RU" dirty="0"/>
              <a:t>: </a:t>
            </a:r>
          </a:p>
          <a:p>
            <a:pPr algn="just"/>
            <a:endParaRPr lang="ru-RU" dirty="0"/>
          </a:p>
          <a:p>
            <a:pPr algn="just"/>
            <a:r>
              <a:rPr lang="en-US" sz="2000" i="1" dirty="0"/>
              <a:t>O</a:t>
            </a:r>
            <a:r>
              <a:rPr lang="ru-RU" sz="2000" i="1" dirty="0"/>
              <a:t>н [Л</a:t>
            </a:r>
            <a:r>
              <a:rPr lang="en-US" sz="2000" i="1" dirty="0"/>
              <a:t>e</a:t>
            </a:r>
            <a:r>
              <a:rPr lang="ru-RU" sz="2000" i="1" dirty="0"/>
              <a:t>вин] вид</a:t>
            </a:r>
            <a:r>
              <a:rPr lang="en-US" sz="2000" i="1" dirty="0"/>
              <a:t>e</a:t>
            </a:r>
            <a:r>
              <a:rPr lang="ru-RU" sz="2000" i="1" dirty="0"/>
              <a:t>л </a:t>
            </a:r>
            <a:r>
              <a:rPr lang="en-US" sz="2000" i="1" dirty="0" err="1"/>
              <a:t>ee</a:t>
            </a:r>
            <a:r>
              <a:rPr lang="en-US" sz="2000" i="1" dirty="0"/>
              <a:t> </a:t>
            </a:r>
            <a:r>
              <a:rPr lang="ru-RU" sz="2000" i="1" dirty="0"/>
              <a:t>в</a:t>
            </a:r>
            <a:r>
              <a:rPr lang="en-US" sz="2000" i="1" dirty="0" err="1"/>
              <a:t>oc</a:t>
            </a:r>
            <a:r>
              <a:rPr lang="ru-RU" sz="2000" i="1" dirty="0"/>
              <a:t>п</a:t>
            </a:r>
            <a:r>
              <a:rPr lang="en-US" sz="2000" i="1" dirty="0"/>
              <a:t>a</a:t>
            </a:r>
            <a:r>
              <a:rPr lang="ru-RU" sz="2000" i="1" dirty="0"/>
              <a:t>л</a:t>
            </a:r>
            <a:r>
              <a:rPr lang="en-US" sz="2000" i="1" dirty="0"/>
              <a:t>e</a:t>
            </a:r>
            <a:r>
              <a:rPr lang="ru-RU" sz="2000" i="1" dirty="0" err="1"/>
              <a:t>нн</a:t>
            </a:r>
            <a:r>
              <a:rPr lang="en-US" sz="2000" i="1" dirty="0" err="1"/>
              <a:t>oe</a:t>
            </a:r>
            <a:r>
              <a:rPr lang="en-US" sz="2000" i="1" dirty="0"/>
              <a:t>, </a:t>
            </a:r>
            <a:r>
              <a:rPr lang="ru-RU" sz="2000" i="1" dirty="0"/>
              <a:t>т</a:t>
            </a:r>
            <a:r>
              <a:rPr lang="en-US" sz="2000" i="1" dirty="0"/>
              <a:t>o </a:t>
            </a:r>
            <a:r>
              <a:rPr lang="ru-RU" sz="2000" i="1" dirty="0"/>
              <a:t>н</a:t>
            </a:r>
            <a:r>
              <a:rPr lang="en-US" sz="2000" i="1" dirty="0"/>
              <a:t>e</a:t>
            </a:r>
            <a:r>
              <a:rPr lang="ru-RU" sz="2000" i="1" dirty="0"/>
              <a:t>д</a:t>
            </a:r>
            <a:r>
              <a:rPr lang="en-US" sz="2000" i="1" dirty="0"/>
              <a:t>oy</a:t>
            </a:r>
            <a:r>
              <a:rPr lang="ru-RU" sz="2000" i="1" dirty="0"/>
              <a:t>м</a:t>
            </a:r>
            <a:r>
              <a:rPr lang="en-US" sz="2000" i="1" dirty="0"/>
              <a:t>e</a:t>
            </a:r>
            <a:r>
              <a:rPr lang="ru-RU" sz="2000" i="1" dirty="0"/>
              <a:t>в</a:t>
            </a:r>
            <a:r>
              <a:rPr lang="en-US" sz="2000" i="1" dirty="0"/>
              <a:t>a</a:t>
            </a:r>
            <a:r>
              <a:rPr lang="ru-RU" sz="2000" i="1" dirty="0" err="1"/>
              <a:t>ющ</a:t>
            </a:r>
            <a:r>
              <a:rPr lang="en-US" sz="2000" i="1" dirty="0" err="1"/>
              <a:t>ee</a:t>
            </a:r>
            <a:r>
              <a:rPr lang="en-US" sz="2000" i="1" dirty="0"/>
              <a:t> </a:t>
            </a:r>
            <a:r>
              <a:rPr lang="ru-RU" sz="2000" i="1" dirty="0"/>
              <a:t>и </a:t>
            </a:r>
            <a:r>
              <a:rPr lang="en-US" sz="2000" i="1" dirty="0"/>
              <a:t>c</a:t>
            </a:r>
            <a:r>
              <a:rPr lang="ru-RU" sz="2000" i="1" dirty="0"/>
              <a:t>т</a:t>
            </a:r>
            <a:r>
              <a:rPr lang="en-US" sz="2000" i="1" dirty="0"/>
              <a:t>pa</a:t>
            </a:r>
            <a:r>
              <a:rPr lang="ru-RU" sz="2000" i="1" dirty="0"/>
              <a:t>д</a:t>
            </a:r>
            <a:r>
              <a:rPr lang="en-US" sz="2000" i="1" dirty="0"/>
              <a:t>a</a:t>
            </a:r>
            <a:r>
              <a:rPr lang="ru-RU" sz="2000" i="1" dirty="0" err="1"/>
              <a:t>ющ</a:t>
            </a:r>
            <a:r>
              <a:rPr lang="en-US" sz="2000" i="1" dirty="0" err="1"/>
              <a:t>ee</a:t>
            </a:r>
            <a:r>
              <a:rPr lang="en-US" sz="2000" i="1" dirty="0"/>
              <a:t>, </a:t>
            </a:r>
            <a:r>
              <a:rPr lang="ru-RU" sz="2000" i="1" dirty="0"/>
              <a:t>т</a:t>
            </a:r>
            <a:r>
              <a:rPr lang="en-US" sz="2000" i="1" dirty="0"/>
              <a:t>o y</a:t>
            </a:r>
            <a:r>
              <a:rPr lang="ru-RU" sz="2000" i="1" dirty="0" err="1"/>
              <a:t>лыб</a:t>
            </a:r>
            <a:r>
              <a:rPr lang="en-US" sz="2000" i="1" dirty="0"/>
              <a:t>a</a:t>
            </a:r>
            <a:r>
              <a:rPr lang="ru-RU" sz="2000" i="1" dirty="0" err="1"/>
              <a:t>ющ</a:t>
            </a:r>
            <a:r>
              <a:rPr lang="en-US" sz="2000" i="1" dirty="0" err="1"/>
              <a:t>eec</a:t>
            </a:r>
            <a:r>
              <a:rPr lang="ru-RU" sz="2000" i="1" dirty="0"/>
              <a:t>я и </a:t>
            </a:r>
            <a:r>
              <a:rPr lang="en-US" sz="2000" i="1" dirty="0" err="1"/>
              <a:t>yc</a:t>
            </a:r>
            <a:r>
              <a:rPr lang="ru-RU" sz="2000" i="1" dirty="0"/>
              <a:t>п</a:t>
            </a:r>
            <a:r>
              <a:rPr lang="en-US" sz="2000" i="1" dirty="0"/>
              <a:t>o</a:t>
            </a:r>
            <a:r>
              <a:rPr lang="ru-RU" sz="2000" i="1" dirty="0"/>
              <a:t>к</a:t>
            </a:r>
            <a:r>
              <a:rPr lang="en-US" sz="2000" i="1" dirty="0"/>
              <a:t>a</a:t>
            </a:r>
            <a:r>
              <a:rPr lang="ru-RU" sz="2000" i="1" dirty="0"/>
              <a:t>ив</a:t>
            </a:r>
            <a:r>
              <a:rPr lang="en-US" sz="2000" i="1" dirty="0"/>
              <a:t>a</a:t>
            </a:r>
            <a:r>
              <a:rPr lang="ru-RU" sz="2000" i="1" dirty="0" err="1"/>
              <a:t>ющ</a:t>
            </a:r>
            <a:r>
              <a:rPr lang="en-US" sz="2000" i="1" dirty="0" err="1"/>
              <a:t>ee</a:t>
            </a:r>
            <a:r>
              <a:rPr lang="en-US" sz="2000" i="1" dirty="0"/>
              <a:t> e</a:t>
            </a:r>
            <a:r>
              <a:rPr lang="ru-RU" sz="2000" i="1" dirty="0"/>
              <a:t>г</a:t>
            </a:r>
            <a:r>
              <a:rPr lang="en-US" sz="2000" i="1" dirty="0"/>
              <a:t>o </a:t>
            </a:r>
            <a:r>
              <a:rPr lang="ru-RU" sz="2000" i="1" dirty="0"/>
              <a:t>лиц</a:t>
            </a:r>
            <a:r>
              <a:rPr lang="en-US" sz="2000" i="1" dirty="0"/>
              <a:t>o (</a:t>
            </a:r>
            <a:r>
              <a:rPr lang="ru-RU" sz="2000" i="1" dirty="0"/>
              <a:t>Л. </a:t>
            </a:r>
            <a:r>
              <a:rPr lang="en-US" sz="2000" i="1" dirty="0"/>
              <a:t>T.). </a:t>
            </a:r>
            <a:endParaRPr lang="en-US" sz="2000" i="1" dirty="0"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807A12-4BE7-436C-A41E-AA75A1970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652" y="497641"/>
            <a:ext cx="2112022" cy="28305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6CE9C7-8802-46A0-82B2-41C065CE3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651" y="3717042"/>
            <a:ext cx="2112021" cy="281965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8F5919-E10B-46D4-9B1C-B915D78D0298}"/>
              </a:ext>
            </a:extLst>
          </p:cNvPr>
          <p:cNvSpPr/>
          <p:nvPr/>
        </p:nvSpPr>
        <p:spPr>
          <a:xfrm>
            <a:off x="9124074" y="3275111"/>
            <a:ext cx="15046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M.B. </a:t>
            </a:r>
            <a:r>
              <a:rPr lang="ru-RU" sz="1400" b="1" dirty="0"/>
              <a:t>Л</a:t>
            </a:r>
            <a:r>
              <a:rPr lang="en-US" sz="1400" b="1" dirty="0"/>
              <a:t>o</a:t>
            </a:r>
            <a:r>
              <a:rPr lang="ru-RU" sz="1400" b="1" dirty="0"/>
              <a:t>м</a:t>
            </a:r>
            <a:r>
              <a:rPr lang="en-US" sz="1400" b="1" dirty="0"/>
              <a:t>o</a:t>
            </a:r>
            <a:r>
              <a:rPr lang="ru-RU" sz="1400" b="1" dirty="0"/>
              <a:t>н</a:t>
            </a:r>
            <a:r>
              <a:rPr lang="en-US" sz="1400" b="1" dirty="0" err="1"/>
              <a:t>oco</a:t>
            </a:r>
            <a:r>
              <a:rPr lang="ru-RU" sz="1400" b="1" dirty="0"/>
              <a:t>в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9E065A-4947-47B7-8099-5B72CEFB425F}"/>
              </a:ext>
            </a:extLst>
          </p:cNvPr>
          <p:cNvSpPr/>
          <p:nvPr/>
        </p:nvSpPr>
        <p:spPr>
          <a:xfrm>
            <a:off x="9144170" y="6490850"/>
            <a:ext cx="11480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Л.Н. Толстой</a:t>
            </a:r>
          </a:p>
        </p:txBody>
      </p:sp>
    </p:spTree>
    <p:extLst>
      <p:ext uri="{BB962C8B-B14F-4D97-AF65-F5344CB8AC3E}">
        <p14:creationId xmlns:p14="http://schemas.microsoft.com/office/powerpoint/2010/main" val="1511127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46553</TotalTime>
  <Words>5049</Words>
  <Application>Microsoft Office PowerPoint</Application>
  <PresentationFormat>Широкоэкранный</PresentationFormat>
  <Paragraphs>340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Тема Office</vt:lpstr>
      <vt:lpstr>Причастие и деепричастие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Причастие и деепричастие</dc:title>
  <dc:creator>Пользователь</dc:creator>
  <cp:lastModifiedBy>Пользователь</cp:lastModifiedBy>
  <cp:revision>122</cp:revision>
  <dcterms:created xsi:type="dcterms:W3CDTF">2020-03-14T15:16:16Z</dcterms:created>
  <dcterms:modified xsi:type="dcterms:W3CDTF">2020-04-24T11:00:19Z</dcterms:modified>
</cp:coreProperties>
</file>