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70" r:id="rId5"/>
    <p:sldId id="271" r:id="rId6"/>
    <p:sldId id="272" r:id="rId7"/>
    <p:sldId id="267" r:id="rId8"/>
    <p:sldId id="273" r:id="rId9"/>
    <p:sldId id="274" r:id="rId10"/>
    <p:sldId id="288" r:id="rId11"/>
    <p:sldId id="275" r:id="rId12"/>
    <p:sldId id="276" r:id="rId13"/>
    <p:sldId id="277" r:id="rId14"/>
    <p:sldId id="278" r:id="rId15"/>
    <p:sldId id="286" r:id="rId16"/>
    <p:sldId id="279" r:id="rId17"/>
    <p:sldId id="262" r:id="rId18"/>
    <p:sldId id="280" r:id="rId19"/>
    <p:sldId id="281" r:id="rId20"/>
    <p:sldId id="287" r:id="rId21"/>
    <p:sldId id="282" r:id="rId22"/>
    <p:sldId id="264" r:id="rId23"/>
    <p:sldId id="265" r:id="rId24"/>
    <p:sldId id="266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358641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Урок русского языка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Класс: </a:t>
            </a:r>
            <a:r>
              <a:rPr lang="ru-RU" b="1" dirty="0" smtClean="0">
                <a:solidFill>
                  <a:srgbClr val="002060"/>
                </a:solidFill>
              </a:rPr>
              <a:t>1 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Классный руководитель: </a:t>
            </a:r>
            <a:r>
              <a:rPr lang="ru-RU" b="1" dirty="0" smtClean="0">
                <a:solidFill>
                  <a:srgbClr val="002060"/>
                </a:solidFill>
              </a:rPr>
              <a:t>Егорова Юлия Сергеевна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9" y="1108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</a:t>
            </a:r>
            <a:r>
              <a:rPr lang="ru-RU" sz="3600" b="1" i="1" dirty="0" smtClean="0"/>
              <a:t>Ручки на месте? </a:t>
            </a:r>
            <a:r>
              <a:rPr lang="ru-RU" sz="3600" dirty="0" smtClean="0"/>
              <a:t>(На месте)</a:t>
            </a:r>
          </a:p>
          <a:p>
            <a:pPr marL="0" indent="0">
              <a:buNone/>
            </a:pPr>
            <a:r>
              <a:rPr lang="ru-RU" sz="3600" dirty="0" smtClean="0"/>
              <a:t>- </a:t>
            </a:r>
            <a:r>
              <a:rPr lang="ru-RU" sz="3600" b="1" i="1" dirty="0" smtClean="0"/>
              <a:t>Ножки на месте? </a:t>
            </a:r>
            <a:r>
              <a:rPr lang="ru-RU" sz="3600" dirty="0" smtClean="0"/>
              <a:t>(На месте)</a:t>
            </a:r>
          </a:p>
          <a:p>
            <a:pPr marL="0" indent="0">
              <a:buNone/>
            </a:pPr>
            <a:r>
              <a:rPr lang="ru-RU" sz="3600" dirty="0" smtClean="0"/>
              <a:t>- </a:t>
            </a:r>
            <a:r>
              <a:rPr lang="ru-RU" sz="3600" b="1" i="1" dirty="0" smtClean="0"/>
              <a:t>Локти у края? </a:t>
            </a:r>
            <a:r>
              <a:rPr lang="ru-RU" sz="3600" dirty="0" smtClean="0"/>
              <a:t>(У края)</a:t>
            </a:r>
          </a:p>
          <a:p>
            <a:pPr marL="0" indent="0">
              <a:buNone/>
            </a:pPr>
            <a:r>
              <a:rPr lang="ru-RU" sz="3600" dirty="0" smtClean="0"/>
              <a:t>- </a:t>
            </a:r>
            <a:r>
              <a:rPr lang="ru-RU" sz="3600" b="1" i="1" dirty="0" smtClean="0"/>
              <a:t>Спинка прямая? </a:t>
            </a:r>
            <a:r>
              <a:rPr lang="ru-RU" sz="3600" dirty="0" smtClean="0"/>
              <a:t>(Прямая)</a:t>
            </a:r>
          </a:p>
        </p:txBody>
      </p:sp>
    </p:spTree>
    <p:extLst>
      <p:ext uri="{BB962C8B-B14F-4D97-AF65-F5344CB8AC3E}">
        <p14:creationId xmlns:p14="http://schemas.microsoft.com/office/powerpoint/2010/main" val="25234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7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Запись на доске</a:t>
            </a:r>
            <a:r>
              <a:rPr lang="ru-RU" sz="3200" b="1" i="1" dirty="0" smtClean="0">
                <a:solidFill>
                  <a:srgbClr val="002060"/>
                </a:solidFill>
              </a:rPr>
              <a:t>: </a:t>
            </a:r>
            <a:r>
              <a:rPr lang="ru-RU" sz="3200" i="1" dirty="0" err="1" smtClean="0">
                <a:solidFill>
                  <a:srgbClr val="002060"/>
                </a:solidFill>
              </a:rPr>
              <a:t>Щщ</a:t>
            </a:r>
            <a:r>
              <a:rPr lang="ru-RU" sz="3200" i="1" dirty="0" smtClean="0">
                <a:solidFill>
                  <a:srgbClr val="002060"/>
                </a:solidFill>
              </a:rPr>
              <a:t>     нок      </a:t>
            </a:r>
            <a:r>
              <a:rPr lang="ru-RU" sz="3200" i="1" dirty="0" err="1" smtClean="0">
                <a:solidFill>
                  <a:srgbClr val="002060"/>
                </a:solidFill>
              </a:rPr>
              <a:t>ще</a:t>
            </a:r>
            <a:r>
              <a:rPr lang="ru-RU" sz="3200" i="1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i="1" dirty="0" smtClean="0"/>
              <a:t>Обратите </a:t>
            </a:r>
            <a:r>
              <a:rPr lang="ru-RU" b="1" i="1" dirty="0"/>
              <a:t>внимание на слоги, которые мы записали. Какое слово спряталось в слогах?</a:t>
            </a:r>
            <a:r>
              <a:rPr lang="ru-RU" b="1" dirty="0"/>
              <a:t> </a:t>
            </a:r>
            <a:r>
              <a:rPr lang="ru-RU" dirty="0"/>
              <a:t>(Щенок</a:t>
            </a:r>
            <a:r>
              <a:rPr lang="ru-RU" dirty="0" smtClean="0"/>
              <a:t>).</a:t>
            </a:r>
          </a:p>
          <a:p>
            <a:pPr>
              <a:buFontTx/>
              <a:buChar char="-"/>
            </a:pPr>
            <a:r>
              <a:rPr lang="ru-RU" b="1" i="1" dirty="0" smtClean="0"/>
              <a:t>Совершенно верно! Это щенок</a:t>
            </a:r>
            <a:r>
              <a:rPr lang="ru-RU" b="1" dirty="0" smtClean="0"/>
              <a:t>. </a:t>
            </a:r>
            <a:r>
              <a:rPr lang="ru-RU" dirty="0" smtClean="0"/>
              <a:t>(Демонстрация картинки щенка на доске).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Как назовем щенка? </a:t>
            </a:r>
            <a:r>
              <a:rPr lang="ru-RU" dirty="0" smtClean="0"/>
              <a:t>(Дружок)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273630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4</a:t>
            </a:r>
            <a:r>
              <a:rPr lang="ru-RU" b="1" dirty="0">
                <a:solidFill>
                  <a:srgbClr val="002060"/>
                </a:solidFill>
              </a:rPr>
              <a:t>. Составление </a:t>
            </a:r>
            <a:r>
              <a:rPr lang="ru-RU" b="1" dirty="0" smtClean="0">
                <a:solidFill>
                  <a:srgbClr val="002060"/>
                </a:solidFill>
              </a:rPr>
              <a:t>предложения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Цель</a:t>
            </a:r>
            <a:r>
              <a:rPr lang="ru-RU" dirty="0" smtClean="0">
                <a:solidFill>
                  <a:srgbClr val="002060"/>
                </a:solidFill>
              </a:rPr>
              <a:t>: правильно выражать свои мысли, уметь красиво говорить. </a:t>
            </a:r>
          </a:p>
          <a:p>
            <a:pPr>
              <a:buFontTx/>
              <a:buChar char="-"/>
            </a:pPr>
            <a:r>
              <a:rPr lang="ru-RU" b="1" i="1" dirty="0" smtClean="0"/>
              <a:t>Ребята</a:t>
            </a:r>
            <a:r>
              <a:rPr lang="ru-RU" b="1" i="1" dirty="0"/>
              <a:t>, предлагаю составить предложение о щенке. </a:t>
            </a:r>
            <a:r>
              <a:rPr lang="ru-RU" dirty="0" smtClean="0"/>
              <a:t>(Дети составляют предложение).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b="1" i="1" dirty="0">
                <a:solidFill>
                  <a:srgbClr val="C00000"/>
                </a:solidFill>
              </a:rPr>
              <a:t>Маленький щенок гулял во дворе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b="1" i="1" dirty="0" smtClean="0"/>
              <a:t>Скажите, для чего мы составляли предложение? </a:t>
            </a:r>
            <a:r>
              <a:rPr lang="ru-RU" dirty="0" smtClean="0"/>
              <a:t>(Чтобы научится выражать свои мысли, грамотно говорить).</a:t>
            </a:r>
          </a:p>
          <a:p>
            <a:pPr>
              <a:buFontTx/>
              <a:buChar char="-"/>
            </a:pPr>
            <a:endParaRPr lang="ru-RU" b="1" i="1" dirty="0" smtClean="0"/>
          </a:p>
          <a:p>
            <a:pPr>
              <a:buFontTx/>
              <a:buChar char="-"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8796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- </a:t>
            </a:r>
            <a:r>
              <a:rPr lang="ru-RU" b="1" i="1" dirty="0" smtClean="0"/>
              <a:t>А </a:t>
            </a:r>
            <a:r>
              <a:rPr lang="ru-RU" b="1" i="1" dirty="0"/>
              <a:t>сейчас, предлагаю проанализировать слово щенок</a:t>
            </a:r>
            <a:r>
              <a:rPr lang="ru-RU" b="1" dirty="0"/>
              <a:t>. </a:t>
            </a:r>
            <a:r>
              <a:rPr lang="ru-RU" dirty="0"/>
              <a:t>(Один ученик у доски, остальные в тетради).</a:t>
            </a:r>
          </a:p>
          <a:p>
            <a:pPr marL="0" indent="0" algn="ctr">
              <a:buNone/>
            </a:pPr>
            <a:r>
              <a:rPr lang="ru-RU" b="1" i="1" dirty="0" err="1">
                <a:solidFill>
                  <a:srgbClr val="C00000"/>
                </a:solidFill>
              </a:rPr>
              <a:t>Ще</a:t>
            </a:r>
            <a:r>
              <a:rPr lang="ru-RU" b="1" i="1" dirty="0">
                <a:solidFill>
                  <a:srgbClr val="C00000"/>
                </a:solidFill>
              </a:rPr>
              <a:t>-но</a:t>
            </a:r>
            <a:r>
              <a:rPr lang="ru-RU" b="1" i="1" baseline="30000" dirty="0">
                <a:solidFill>
                  <a:srgbClr val="C00000"/>
                </a:solidFill>
              </a:rPr>
              <a:t>/</a:t>
            </a:r>
            <a:r>
              <a:rPr lang="ru-RU" b="1" i="1" dirty="0">
                <a:solidFill>
                  <a:srgbClr val="C00000"/>
                </a:solidFill>
              </a:rPr>
              <a:t>к – 5 букв, 5 звуков, 2-ой слог ударный.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C00000"/>
                </a:solidFill>
              </a:rPr>
              <a:t>Вывод</a:t>
            </a:r>
            <a:r>
              <a:rPr lang="ru-RU" b="1" u="sng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/>
              <a:t>А сейчас я предлагаю, пользуясь правилами оценивания, разукрасить первый домик в карточке. Образец вы можете видеть на доске.</a:t>
            </a:r>
            <a:endParaRPr lang="ru-RU" b="1" i="1" dirty="0"/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19329"/>
            <a:ext cx="25922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III</a:t>
            </a:r>
            <a:r>
              <a:rPr lang="ru-RU" b="1" dirty="0">
                <a:solidFill>
                  <a:srgbClr val="002060"/>
                </a:solidFill>
              </a:rPr>
              <a:t>. Целеполагание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53012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dirty="0"/>
              <a:t>- </a:t>
            </a:r>
            <a:r>
              <a:rPr lang="ru-RU" sz="5100" b="1" i="1" dirty="0"/>
              <a:t>Ребята, а у кого есть щенок? Скажите одним словом, какой он?</a:t>
            </a:r>
            <a:r>
              <a:rPr lang="ru-RU" sz="5100" b="1" dirty="0"/>
              <a:t> </a:t>
            </a:r>
            <a:r>
              <a:rPr lang="ru-RU" sz="5100" dirty="0"/>
              <a:t> (Добрый, ласковый, маленький, послушный).</a:t>
            </a:r>
          </a:p>
          <a:p>
            <a:pPr marL="0" indent="0">
              <a:buNone/>
            </a:pPr>
            <a:r>
              <a:rPr lang="ru-RU" sz="5100" dirty="0"/>
              <a:t>- </a:t>
            </a:r>
            <a:r>
              <a:rPr lang="ru-RU" sz="5100" b="1" i="1" dirty="0"/>
              <a:t>На какие вопросы отвечают эти слова? </a:t>
            </a:r>
            <a:r>
              <a:rPr lang="ru-RU" sz="5100" dirty="0"/>
              <a:t>(Какой?).</a:t>
            </a:r>
          </a:p>
          <a:p>
            <a:pPr marL="0" indent="0">
              <a:buNone/>
            </a:pPr>
            <a:r>
              <a:rPr lang="ru-RU" sz="5100" dirty="0"/>
              <a:t>- </a:t>
            </a:r>
            <a:r>
              <a:rPr lang="ru-RU" sz="5100" b="1" i="1" dirty="0" smtClean="0"/>
              <a:t>Как вы думаете о чем сегодня на уроке мы будем говорить?</a:t>
            </a:r>
            <a:r>
              <a:rPr lang="ru-RU" sz="5100" dirty="0"/>
              <a:t> (Мы будем говорить о словах,  которые отвечают на вопросы </a:t>
            </a:r>
            <a:r>
              <a:rPr lang="ru-RU" sz="5100" dirty="0" smtClean="0"/>
              <a:t>Какой</a:t>
            </a:r>
            <a:r>
              <a:rPr lang="ru-RU" sz="5100" dirty="0"/>
              <a:t>? Какая? Какое?).</a:t>
            </a:r>
          </a:p>
          <a:p>
            <a:pPr marL="0" indent="0">
              <a:buNone/>
            </a:pPr>
            <a:r>
              <a:rPr lang="ru-RU" sz="5100" i="1" dirty="0" smtClean="0"/>
              <a:t>- </a:t>
            </a:r>
            <a:r>
              <a:rPr lang="ru-RU" sz="5100" b="1" i="1" dirty="0" smtClean="0"/>
              <a:t>К </a:t>
            </a:r>
            <a:r>
              <a:rPr lang="ru-RU" sz="5100" b="1" i="1" dirty="0"/>
              <a:t>чему мы будем стремиться на занятии?</a:t>
            </a:r>
            <a:r>
              <a:rPr lang="ru-RU" sz="5100" i="1" dirty="0"/>
              <a:t> </a:t>
            </a:r>
            <a:r>
              <a:rPr lang="ru-RU" sz="5100" dirty="0"/>
              <a:t>(Будем учиться находить их в тексте, задавать правильно вопросы, использовать в речи</a:t>
            </a:r>
            <a:r>
              <a:rPr lang="ru-RU" sz="5100" dirty="0" smtClean="0"/>
              <a:t>).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002060"/>
                </a:solidFill>
              </a:rPr>
              <a:t> </a:t>
            </a:r>
            <a:r>
              <a:rPr lang="ru-RU" sz="51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3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Физминутка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 участием </a:t>
            </a:r>
            <a:r>
              <a:rPr lang="ru-RU" b="1" dirty="0" smtClean="0">
                <a:solidFill>
                  <a:srgbClr val="002060"/>
                </a:solidFill>
              </a:rPr>
              <a:t>щенка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5108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905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IV. Работа по новой теме </a:t>
            </a:r>
            <a:r>
              <a:rPr lang="ru-RU" sz="4000" b="1" dirty="0" smtClean="0">
                <a:solidFill>
                  <a:srgbClr val="002060"/>
                </a:solidFill>
              </a:rPr>
              <a:t>урока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Объяснение </a:t>
            </a:r>
            <a:r>
              <a:rPr lang="ru-RU" b="1" dirty="0">
                <a:solidFill>
                  <a:srgbClr val="002060"/>
                </a:solidFill>
              </a:rPr>
              <a:t>нового </a:t>
            </a:r>
            <a:r>
              <a:rPr lang="ru-RU" b="1" dirty="0" smtClean="0">
                <a:solidFill>
                  <a:srgbClr val="002060"/>
                </a:solidFill>
              </a:rPr>
              <a:t>материала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i="1" dirty="0"/>
              <a:t> </a:t>
            </a:r>
            <a:r>
              <a:rPr lang="ru-RU" b="1" i="1" dirty="0"/>
              <a:t>В гости с пустыми руками не принято ходить и Дружок принес вам корзину. Что в ней?</a:t>
            </a:r>
          </a:p>
          <a:p>
            <a:pPr marL="0" indent="0">
              <a:buNone/>
            </a:pPr>
            <a:r>
              <a:rPr lang="ru-RU" b="1" i="1" dirty="0"/>
              <a:t>- </a:t>
            </a:r>
            <a:r>
              <a:rPr lang="ru-RU" b="1" i="1" dirty="0" smtClean="0"/>
              <a:t>Давайте, я буду показывать вам</a:t>
            </a:r>
            <a:r>
              <a:rPr lang="ru-RU" b="1" i="1" dirty="0" smtClean="0"/>
              <a:t> </a:t>
            </a:r>
            <a:r>
              <a:rPr lang="ru-RU" b="1" i="1" dirty="0"/>
              <a:t>по одному </a:t>
            </a:r>
            <a:r>
              <a:rPr lang="ru-RU" b="1" i="1" dirty="0" smtClean="0"/>
              <a:t>фрукту, а вы его опишите, т.е. скажете какое </a:t>
            </a:r>
            <a:r>
              <a:rPr lang="ru-RU" b="1" i="1" smtClean="0"/>
              <a:t>оно.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93" y="4869160"/>
            <a:ext cx="2187759" cy="1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9" y="-2434"/>
            <a:ext cx="4126497" cy="44068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41577"/>
            <a:ext cx="3456384" cy="3707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6632"/>
            <a:ext cx="356472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3" y="1521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b="1" i="1" dirty="0"/>
              <a:t>Прочитайте стихотворение, найдите слова, которые описывают яблоко</a:t>
            </a:r>
            <a:r>
              <a:rPr lang="ru-RU" b="1" i="1" dirty="0" smtClean="0"/>
              <a:t>.</a:t>
            </a:r>
            <a:endParaRPr lang="ru-RU" b="1" i="1" dirty="0"/>
          </a:p>
          <a:p>
            <a:pPr marL="0" indent="0" algn="ctr">
              <a:buNone/>
            </a:pPr>
            <a:r>
              <a:rPr lang="ru-RU" sz="3500" dirty="0">
                <a:solidFill>
                  <a:srgbClr val="C00000"/>
                </a:solidFill>
              </a:rPr>
              <a:t>Яблоко спелое, красное, сладкое,</a:t>
            </a:r>
          </a:p>
          <a:p>
            <a:pPr marL="0" indent="0" algn="ctr">
              <a:buNone/>
            </a:pPr>
            <a:r>
              <a:rPr lang="ru-RU" sz="3500" dirty="0">
                <a:solidFill>
                  <a:srgbClr val="C00000"/>
                </a:solidFill>
              </a:rPr>
              <a:t>Яблоко хрусткое, с кожицей гладкою.</a:t>
            </a:r>
          </a:p>
          <a:p>
            <a:pPr marL="0" indent="0" algn="ctr">
              <a:buNone/>
            </a:pPr>
            <a:r>
              <a:rPr lang="ru-RU" sz="3500" dirty="0">
                <a:solidFill>
                  <a:srgbClr val="C00000"/>
                </a:solidFill>
              </a:rPr>
              <a:t>Яблоко я пополам разломлю,</a:t>
            </a:r>
          </a:p>
          <a:p>
            <a:pPr marL="0" indent="0" algn="ctr">
              <a:buNone/>
            </a:pPr>
            <a:r>
              <a:rPr lang="ru-RU" sz="3500" dirty="0">
                <a:solidFill>
                  <a:srgbClr val="C00000"/>
                </a:solidFill>
              </a:rPr>
              <a:t>Яблоко с другом своим разделю.</a:t>
            </a:r>
          </a:p>
          <a:p>
            <a:pPr marL="0" indent="0">
              <a:buNone/>
            </a:pPr>
            <a:r>
              <a:rPr lang="ru-RU" dirty="0"/>
              <a:t>- </a:t>
            </a:r>
            <a:r>
              <a:rPr lang="ru-RU" b="1" i="1" dirty="0"/>
              <a:t>Яблоко какое? </a:t>
            </a:r>
            <a:r>
              <a:rPr lang="ru-RU" dirty="0" smtClean="0"/>
              <a:t>(</a:t>
            </a:r>
            <a:r>
              <a:rPr lang="ru-RU" dirty="0"/>
              <a:t>С</a:t>
            </a:r>
            <a:r>
              <a:rPr lang="ru-RU" dirty="0" smtClean="0"/>
              <a:t>пелое</a:t>
            </a:r>
            <a:r>
              <a:rPr lang="ru-RU" dirty="0"/>
              <a:t>, красное, сладкое, гладкое, </a:t>
            </a:r>
            <a:r>
              <a:rPr lang="ru-RU" dirty="0" smtClean="0"/>
              <a:t>хрусткое).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96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75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- Что </a:t>
            </a:r>
            <a:r>
              <a:rPr lang="ru-RU" b="1" i="1" dirty="0"/>
              <a:t>нам помогли эти слова сделать? </a:t>
            </a:r>
            <a:r>
              <a:rPr lang="ru-RU" dirty="0"/>
              <a:t>(Описать яблоко).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Для </a:t>
            </a:r>
            <a:r>
              <a:rPr lang="ru-RU" b="1" i="1" dirty="0"/>
              <a:t>чего нужно есть фрукты?</a:t>
            </a:r>
            <a:r>
              <a:rPr lang="ru-RU" dirty="0"/>
              <a:t> (Чтобы быть </a:t>
            </a:r>
            <a:r>
              <a:rPr lang="ru-RU" dirty="0" smtClean="0"/>
              <a:t>здоровыми </a:t>
            </a:r>
            <a:r>
              <a:rPr lang="ru-RU" dirty="0"/>
              <a:t>и </a:t>
            </a:r>
            <a:r>
              <a:rPr lang="ru-RU" dirty="0" smtClean="0"/>
              <a:t>крепкими).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i="1" dirty="0"/>
              <a:t>Совершенно верно, молодцы!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121152" cy="23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8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492896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b="1" u="sng" dirty="0" smtClean="0">
                <a:solidFill>
                  <a:srgbClr val="002060"/>
                </a:solidFill>
                <a:latin typeface="+mn-lt"/>
              </a:rPr>
              <a:t>Тема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 Слова, отвечающие на вопросы «Какой?», «Какая?», «Какое?».</a:t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r>
              <a:rPr lang="ru-RU" sz="4000" b="1" u="sng" dirty="0" smtClean="0">
                <a:solidFill>
                  <a:srgbClr val="002060"/>
                </a:solidFill>
                <a:latin typeface="+mn-lt"/>
              </a:rPr>
              <a:t>Цель</a:t>
            </a:r>
            <a:r>
              <a:rPr lang="ru-RU" sz="4000" b="1" u="sng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познакомить учащихся со словами, отвечающими на вопросы «Какой?», «Какая?», «Какое?».</a:t>
            </a:r>
            <a:br>
              <a:rPr lang="ru-RU" sz="4000" dirty="0">
                <a:solidFill>
                  <a:srgbClr val="002060"/>
                </a:solidFill>
                <a:latin typeface="+mn-lt"/>
              </a:rPr>
            </a:b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9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/>
            </a:r>
            <a:br>
              <a:rPr lang="ru-RU" b="1" u="sng" dirty="0" smtClean="0">
                <a:solidFill>
                  <a:srgbClr val="C00000"/>
                </a:solidFill>
              </a:rPr>
            </a:br>
            <a:r>
              <a:rPr lang="ru-RU" b="1" u="sng" dirty="0" smtClean="0">
                <a:solidFill>
                  <a:srgbClr val="C00000"/>
                </a:solidFill>
              </a:rPr>
              <a:t>Вывод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- </a:t>
            </a:r>
            <a:r>
              <a:rPr lang="ru-RU" b="1" i="1" dirty="0"/>
              <a:t>Итак, вы описали яблоко, сказали какое оно. По-другому описание можно назвать признаками. Если яблоко – это предмет, то описание яблока – это признак предмета.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i="1" dirty="0"/>
              <a:t>Ребята, вернемся к нашим домикам. </a:t>
            </a:r>
            <a:r>
              <a:rPr lang="ru-RU" dirty="0"/>
              <a:t>(Дети раскрашивают следующий домик в зависимости от того, как поняли и выполнили задания).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19329"/>
            <a:ext cx="259228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5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u="sng" dirty="0">
                <a:solidFill>
                  <a:srgbClr val="002060"/>
                </a:solidFill>
              </a:rPr>
              <a:t>Познавательная </a:t>
            </a:r>
            <a:r>
              <a:rPr lang="ru-RU" b="1" u="sng" dirty="0" smtClean="0">
                <a:solidFill>
                  <a:srgbClr val="002060"/>
                </a:solidFill>
              </a:rPr>
              <a:t>физкультминутка</a:t>
            </a:r>
            <a:r>
              <a:rPr lang="ru-RU" b="1" u="sng" dirty="0">
                <a:solidFill>
                  <a:srgbClr val="002060"/>
                </a:solidFill>
              </a:rPr>
              <a:t/>
            </a:r>
            <a:br>
              <a:rPr lang="ru-RU" b="1" u="sng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Предмет</a:t>
            </a:r>
            <a:r>
              <a:rPr lang="ru-RU" dirty="0">
                <a:solidFill>
                  <a:srgbClr val="002060"/>
                </a:solidFill>
              </a:rPr>
              <a:t> – присесть, </a:t>
            </a:r>
            <a:r>
              <a:rPr lang="ru-RU" b="1" dirty="0">
                <a:solidFill>
                  <a:srgbClr val="002060"/>
                </a:solidFill>
              </a:rPr>
              <a:t>действие предмета </a:t>
            </a:r>
            <a:r>
              <a:rPr lang="ru-RU" dirty="0">
                <a:solidFill>
                  <a:srgbClr val="002060"/>
                </a:solidFill>
              </a:rPr>
              <a:t>– шагать на месте, </a:t>
            </a:r>
            <a:r>
              <a:rPr lang="ru-RU" b="1" dirty="0">
                <a:solidFill>
                  <a:srgbClr val="002060"/>
                </a:solidFill>
              </a:rPr>
              <a:t>признак предмета </a:t>
            </a:r>
            <a:r>
              <a:rPr lang="ru-RU" dirty="0">
                <a:solidFill>
                  <a:srgbClr val="002060"/>
                </a:solidFill>
              </a:rPr>
              <a:t>– махи руками над головой.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1218"/>
            <a:ext cx="5364088" cy="29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VI. Закрепление изученного материала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Дидактическая </a:t>
            </a:r>
            <a:r>
              <a:rPr lang="ru-RU" b="1" dirty="0">
                <a:solidFill>
                  <a:srgbClr val="002060"/>
                </a:solidFill>
              </a:rPr>
              <a:t>игра « Угадай кто это?»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Бурый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мохматый</a:t>
            </a:r>
            <a:r>
              <a:rPr lang="ru-RU" b="1" dirty="0">
                <a:solidFill>
                  <a:srgbClr val="002060"/>
                </a:solidFill>
              </a:rPr>
              <a:t>, косолапый   …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(медведь)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Серый</a:t>
            </a:r>
            <a:r>
              <a:rPr lang="ru-RU" b="1" dirty="0">
                <a:solidFill>
                  <a:srgbClr val="002060"/>
                </a:solidFill>
              </a:rPr>
              <a:t>, хищный, злой   …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волк)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Косой</a:t>
            </a:r>
            <a:r>
              <a:rPr lang="ru-RU" b="1" dirty="0">
                <a:solidFill>
                  <a:srgbClr val="002060"/>
                </a:solidFill>
              </a:rPr>
              <a:t>, быстрый, трусливый   …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(заяц)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Рыжая</a:t>
            </a:r>
            <a:r>
              <a:rPr lang="ru-RU" b="1" dirty="0">
                <a:solidFill>
                  <a:srgbClr val="002060"/>
                </a:solidFill>
              </a:rPr>
              <a:t>, хитрая, ловкая   …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(лиса)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Вывод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ребята, что помогают делать эти слова? (Описывать зверей, называть их признаки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8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</a:t>
            </a:r>
            <a:r>
              <a:rPr lang="ru-RU" sz="3600" b="1" dirty="0">
                <a:solidFill>
                  <a:srgbClr val="002060"/>
                </a:solidFill>
              </a:rPr>
              <a:t>. Парная работа по </a:t>
            </a:r>
            <a:r>
              <a:rPr lang="ru-RU" sz="3600" b="1" dirty="0" smtClean="0">
                <a:solidFill>
                  <a:srgbClr val="002060"/>
                </a:solidFill>
              </a:rPr>
              <a:t>карточкам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3068960" cy="324036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Чудесный </a:t>
            </a:r>
            <a:r>
              <a:rPr lang="ru-RU" b="1" dirty="0">
                <a:solidFill>
                  <a:srgbClr val="FF0000"/>
                </a:solidFill>
              </a:rPr>
              <a:t>город,  длинная река,  красивый парк,  весёлые люди,  новый дом,  солнечный день,  </a:t>
            </a:r>
            <a:r>
              <a:rPr lang="ru-RU" b="1" dirty="0" smtClean="0">
                <a:solidFill>
                  <a:srgbClr val="FF0000"/>
                </a:solidFill>
              </a:rPr>
              <a:t>чистые </a:t>
            </a:r>
            <a:r>
              <a:rPr lang="ru-RU" b="1" dirty="0">
                <a:solidFill>
                  <a:srgbClr val="FF0000"/>
                </a:solidFill>
              </a:rPr>
              <a:t>дороги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В</a:t>
            </a:r>
            <a:r>
              <a:rPr lang="ru-RU" b="1" u="sng" dirty="0" smtClean="0">
                <a:solidFill>
                  <a:srgbClr val="002060"/>
                </a:solidFill>
              </a:rPr>
              <a:t>ывод: 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94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r>
              <a:rPr lang="ru-RU" sz="3600" b="1" dirty="0">
                <a:solidFill>
                  <a:srgbClr val="002060"/>
                </a:solidFill>
              </a:rPr>
              <a:t>. Самостоятельная работа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C00000"/>
                </a:solidFill>
              </a:rPr>
              <a:t>Памятник, красивый,  бежать, поводок, киви, строить, злая, кушать, вкусный.</a:t>
            </a:r>
            <a:endParaRPr lang="ru-RU" sz="35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Самопроверка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2060"/>
                </a:solidFill>
              </a:rPr>
              <a:t>Вывод: </a:t>
            </a:r>
            <a:r>
              <a:rPr lang="ru-RU" sz="3500" dirty="0" smtClean="0">
                <a:solidFill>
                  <a:srgbClr val="002060"/>
                </a:solidFill>
              </a:rPr>
              <a:t>разукрасьте домик по следующим критериям: </a:t>
            </a:r>
          </a:p>
          <a:p>
            <a:pPr marL="0" lvl="0" indent="0">
              <a:buNone/>
            </a:pPr>
            <a:r>
              <a:rPr lang="ru-RU" sz="3500" u="sng" dirty="0" smtClean="0">
                <a:solidFill>
                  <a:srgbClr val="002060"/>
                </a:solidFill>
              </a:rPr>
              <a:t>3 правильных слова </a:t>
            </a:r>
            <a:r>
              <a:rPr lang="ru-RU" sz="3500" dirty="0" smtClean="0">
                <a:solidFill>
                  <a:srgbClr val="002060"/>
                </a:solidFill>
              </a:rPr>
              <a:t>– разукрасить полностью;</a:t>
            </a:r>
          </a:p>
          <a:p>
            <a:pPr marL="0" lvl="0" indent="0">
              <a:buNone/>
            </a:pPr>
            <a:r>
              <a:rPr lang="ru-RU" sz="3500" u="sng" dirty="0" smtClean="0">
                <a:solidFill>
                  <a:srgbClr val="002060"/>
                </a:solidFill>
              </a:rPr>
              <a:t>1-2 правильных слова </a:t>
            </a:r>
            <a:r>
              <a:rPr lang="ru-RU" sz="3500" dirty="0" smtClean="0">
                <a:solidFill>
                  <a:srgbClr val="002060"/>
                </a:solidFill>
              </a:rPr>
              <a:t>– разукрасить наполовину;</a:t>
            </a:r>
          </a:p>
          <a:p>
            <a:pPr marL="0" lvl="0" indent="0">
              <a:buNone/>
            </a:pPr>
            <a:r>
              <a:rPr lang="ru-RU" sz="3500" u="sng" dirty="0" smtClean="0">
                <a:solidFill>
                  <a:srgbClr val="002060"/>
                </a:solidFill>
              </a:rPr>
              <a:t>0 правильных слов </a:t>
            </a:r>
            <a:r>
              <a:rPr lang="ru-RU" sz="3500" dirty="0" smtClean="0">
                <a:solidFill>
                  <a:srgbClr val="002060"/>
                </a:solidFill>
              </a:rPr>
              <a:t>– не разукрашивать.</a:t>
            </a:r>
          </a:p>
          <a:p>
            <a:pPr marL="0" indent="0">
              <a:buNone/>
            </a:pPr>
            <a:endParaRPr lang="ru-RU" sz="35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VII. 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i="1" dirty="0" smtClean="0"/>
              <a:t>Какими </a:t>
            </a:r>
            <a:r>
              <a:rPr lang="ru-RU" b="1" i="1" dirty="0"/>
              <a:t>словами-признаками можно описать наш урок? </a:t>
            </a:r>
            <a:r>
              <a:rPr lang="ru-RU" dirty="0"/>
              <a:t>(Интересный, познавательный, игровой, увлекательный и т.д.)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9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VII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r>
              <a:rPr lang="ru-RU" b="1" dirty="0">
                <a:solidFill>
                  <a:srgbClr val="002060"/>
                </a:solidFill>
              </a:rPr>
              <a:t> Итог урока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i="1" dirty="0"/>
              <a:t>С какой группой слов работали на уроке? </a:t>
            </a:r>
            <a:r>
              <a:rPr lang="ru-RU" dirty="0"/>
              <a:t>(</a:t>
            </a:r>
            <a:r>
              <a:rPr lang="ru-RU" dirty="0" smtClean="0"/>
              <a:t>С группой </a:t>
            </a:r>
            <a:r>
              <a:rPr lang="ru-RU" dirty="0"/>
              <a:t>слов, отвечающих на вопросы  Какой? Какая? Какое?)</a:t>
            </a:r>
          </a:p>
          <a:p>
            <a:pPr marL="0" indent="0">
              <a:buNone/>
            </a:pPr>
            <a:r>
              <a:rPr lang="ru-RU" b="1" i="1" dirty="0"/>
              <a:t>- Что обозначают эти слова? </a:t>
            </a:r>
            <a:r>
              <a:rPr lang="ru-RU" dirty="0"/>
              <a:t>(Признак предмета).</a:t>
            </a:r>
          </a:p>
          <a:p>
            <a:pPr marL="0" indent="0">
              <a:buNone/>
            </a:pPr>
            <a:r>
              <a:rPr lang="ru-RU" b="1" i="1" dirty="0"/>
              <a:t>- Посмотрите на город, в котором живет Дружок. Нравится он вам? У кого все дома раскрашены? У кого есть не закрашенные дома? Теперь мы знаем над чем нам надо работать на следующем уроке.</a:t>
            </a:r>
          </a:p>
          <a:p>
            <a:pPr marL="0" indent="0">
              <a:buNone/>
            </a:pPr>
            <a:r>
              <a:rPr lang="ru-RU" b="1" i="1" dirty="0"/>
              <a:t>- Предлагаю создать длинную улицу из ваших домиков и посмотреть, какой замечательный город получился.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77472"/>
          </a:xfrm>
        </p:spPr>
      </p:pic>
    </p:spTree>
    <p:extLst>
      <p:ext uri="{BB962C8B-B14F-4D97-AF65-F5344CB8AC3E}">
        <p14:creationId xmlns:p14="http://schemas.microsoft.com/office/powerpoint/2010/main" val="8675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9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6265" y="620688"/>
            <a:ext cx="842493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Задачи: </a:t>
            </a:r>
            <a:endParaRPr lang="ru-RU" sz="3600" dirty="0">
              <a:solidFill>
                <a:srgbClr val="002060"/>
              </a:solidFill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</a:rPr>
              <a:t>познавательные</a:t>
            </a:r>
            <a:r>
              <a:rPr lang="ru-RU" sz="2800" b="1" u="sng" dirty="0">
                <a:solidFill>
                  <a:srgbClr val="C00000"/>
                </a:solidFill>
              </a:rPr>
              <a:t>: </a:t>
            </a:r>
            <a:endParaRPr lang="ru-RU" sz="28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ввести понятие о словах, отвечающих на вопросы «Какой?», «Какая?», «Какое?».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личностные: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любовь ко всему живому, природе, любовь друг к другу;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коммуникативные: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умение слушать учителя;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умение работать в паре;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умение слушать указания учителя.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регулятивные:</a:t>
            </a:r>
            <a:endParaRPr lang="ru-RU" sz="2800" b="1" dirty="0">
              <a:solidFill>
                <a:srgbClr val="C00000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уметь оценивать себя на уроке;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уметь сравнивать себя по эталону;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уметь оценивать свою работу.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Тип урока:</a:t>
            </a:r>
            <a:r>
              <a:rPr lang="ru-RU" sz="2400" b="1" dirty="0">
                <a:solidFill>
                  <a:schemeClr val="tx2"/>
                </a:solidFill>
              </a:rPr>
              <a:t> </a:t>
            </a:r>
            <a:r>
              <a:rPr lang="ru-RU" sz="2400" b="1" dirty="0">
                <a:solidFill>
                  <a:srgbClr val="002060"/>
                </a:solidFill>
              </a:rPr>
              <a:t>открытие новых знаний.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I. </a:t>
            </a:r>
            <a:r>
              <a:rPr lang="ru-RU" sz="3600" b="1" dirty="0" smtClean="0">
                <a:solidFill>
                  <a:srgbClr val="002060"/>
                </a:solidFill>
              </a:rPr>
              <a:t>Мотивация </a:t>
            </a:r>
            <a:r>
              <a:rPr lang="ru-RU" sz="3600" b="1" dirty="0">
                <a:solidFill>
                  <a:srgbClr val="002060"/>
                </a:solidFill>
              </a:rPr>
              <a:t>к учебной </a:t>
            </a:r>
            <a:r>
              <a:rPr lang="ru-RU" sz="3600" b="1" dirty="0" smtClean="0">
                <a:solidFill>
                  <a:srgbClr val="002060"/>
                </a:solidFill>
              </a:rPr>
              <a:t>деятельности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u="sng" dirty="0">
                <a:solidFill>
                  <a:srgbClr val="002060"/>
                </a:solidFill>
              </a:rPr>
              <a:t>Цель: </a:t>
            </a:r>
            <a:r>
              <a:rPr lang="ru-RU" sz="3500" dirty="0">
                <a:solidFill>
                  <a:srgbClr val="002060"/>
                </a:solidFill>
              </a:rPr>
              <a:t>эмоциональный настрой учащихся на </a:t>
            </a:r>
            <a:r>
              <a:rPr lang="ru-RU" sz="3500" dirty="0" smtClean="0">
                <a:solidFill>
                  <a:srgbClr val="002060"/>
                </a:solidFill>
              </a:rPr>
              <a:t>урок.</a:t>
            </a:r>
            <a:r>
              <a:rPr lang="en-US" sz="3500" dirty="0" smtClean="0">
                <a:solidFill>
                  <a:srgbClr val="002060"/>
                </a:solidFill>
              </a:rPr>
              <a:t>           </a:t>
            </a:r>
          </a:p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</a:rPr>
              <a:t>Встало </a:t>
            </a:r>
            <a:r>
              <a:rPr lang="ru-RU" sz="3500" i="1" dirty="0">
                <a:solidFill>
                  <a:srgbClr val="C00000"/>
                </a:solidFill>
              </a:rPr>
              <a:t>солнышко давно,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rgbClr val="C00000"/>
                </a:solidFill>
              </a:rPr>
              <a:t>Заглянуло к нам в окно,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rgbClr val="C00000"/>
                </a:solidFill>
              </a:rPr>
              <a:t>Торопись скорее в класс,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rgbClr val="C00000"/>
                </a:solidFill>
              </a:rPr>
              <a:t>Интересно здесь у нас!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rgbClr val="C00000"/>
                </a:solidFill>
              </a:rPr>
              <a:t>Улыбнулись друг другу,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rgbClr val="C00000"/>
                </a:solidFill>
              </a:rPr>
              <a:t>Пожелали добра,</a:t>
            </a:r>
          </a:p>
          <a:p>
            <a:pPr marL="0" indent="0" algn="ctr">
              <a:buNone/>
            </a:pPr>
            <a:r>
              <a:rPr lang="ru-RU" sz="3500" i="1" dirty="0">
                <a:solidFill>
                  <a:srgbClr val="C00000"/>
                </a:solidFill>
              </a:rPr>
              <a:t>А мы с вами урок начинаем, пора!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II. </a:t>
            </a:r>
            <a:r>
              <a:rPr lang="ru-RU" sz="3600" b="1" dirty="0" smtClean="0">
                <a:solidFill>
                  <a:srgbClr val="002060"/>
                </a:solidFill>
              </a:rPr>
              <a:t>Актуализация </a:t>
            </a:r>
            <a:r>
              <a:rPr lang="ru-RU" sz="3600" b="1" dirty="0">
                <a:solidFill>
                  <a:srgbClr val="002060"/>
                </a:solidFill>
              </a:rPr>
              <a:t>знаний 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800" b="1" u="sng" dirty="0" smtClean="0">
                <a:solidFill>
                  <a:srgbClr val="002060"/>
                </a:solidFill>
              </a:rPr>
              <a:t>Цель:</a:t>
            </a:r>
            <a:r>
              <a:rPr lang="ru-RU" sz="3800" dirty="0" smtClean="0">
                <a:solidFill>
                  <a:srgbClr val="002060"/>
                </a:solidFill>
              </a:rPr>
              <a:t> психологический настрой учащихся на урок. </a:t>
            </a:r>
          </a:p>
          <a:p>
            <a:pPr marL="0" indent="0">
              <a:buNone/>
            </a:pPr>
            <a:r>
              <a:rPr lang="ru-RU" sz="3800" dirty="0">
                <a:solidFill>
                  <a:srgbClr val="002060"/>
                </a:solidFill>
              </a:rPr>
              <a:t>Звучит песня И. Попова </a:t>
            </a:r>
            <a:r>
              <a:rPr lang="ru-RU" sz="3800" dirty="0">
                <a:solidFill>
                  <a:srgbClr val="C00000"/>
                </a:solidFill>
              </a:rPr>
              <a:t>«Когда мои друзья со мной!».</a:t>
            </a:r>
          </a:p>
          <a:p>
            <a:pPr marL="0" indent="0">
              <a:buNone/>
            </a:pPr>
            <a:r>
              <a:rPr lang="ru-RU" sz="3800" i="1" dirty="0">
                <a:solidFill>
                  <a:srgbClr val="002060"/>
                </a:solidFill>
              </a:rPr>
              <a:t>- </a:t>
            </a:r>
            <a:r>
              <a:rPr lang="ru-RU" sz="3800" b="1" i="1" dirty="0"/>
              <a:t>Ребята, о чем эта песня? (О дружбе, о друзьях).</a:t>
            </a:r>
          </a:p>
          <a:p>
            <a:pPr marL="0" indent="0">
              <a:buNone/>
            </a:pPr>
            <a:r>
              <a:rPr lang="ru-RU" sz="3800" b="1" i="1" dirty="0"/>
              <a:t>- Есть ли у вас друзья? Кто?</a:t>
            </a:r>
          </a:p>
          <a:p>
            <a:pPr marL="0" indent="0">
              <a:buNone/>
            </a:pPr>
            <a:r>
              <a:rPr lang="ru-RU" sz="3800" b="1" i="1" dirty="0"/>
              <a:t>- Кто такой друг</a:t>
            </a:r>
            <a:r>
              <a:rPr lang="ru-RU" sz="3800" b="1" i="1" dirty="0" smtClean="0"/>
              <a:t>? </a:t>
            </a:r>
            <a:endParaRPr lang="ru-RU" sz="3800" b="1" i="1" dirty="0"/>
          </a:p>
          <a:p>
            <a:pPr marL="0" indent="0">
              <a:buNone/>
            </a:pPr>
            <a:r>
              <a:rPr lang="ru-RU" sz="3800" b="1" i="1" dirty="0"/>
              <a:t>- Только ли человек может быть другом?</a:t>
            </a:r>
          </a:p>
          <a:p>
            <a:endParaRPr lang="ru-RU" sz="3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/>
              <a:t>Отгадайте </a:t>
            </a:r>
            <a:r>
              <a:rPr lang="ru-RU" b="1" i="1" dirty="0"/>
              <a:t>загадку.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Живет под крылечком, а хвост колечком. </a:t>
            </a:r>
            <a:r>
              <a:rPr lang="ru-RU" b="1" dirty="0">
                <a:solidFill>
                  <a:schemeClr val="tx2"/>
                </a:solidFill>
              </a:rPr>
              <a:t> 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/>
              <a:t>Кто </a:t>
            </a:r>
            <a:r>
              <a:rPr lang="ru-RU" b="1" i="1" dirty="0"/>
              <a:t>это? </a:t>
            </a:r>
            <a:r>
              <a:rPr lang="ru-RU" dirty="0"/>
              <a:t>(Собака).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Как </a:t>
            </a:r>
            <a:r>
              <a:rPr lang="ru-RU" b="1" i="1" dirty="0"/>
              <a:t>можно назвать маленькую собаку? </a:t>
            </a:r>
            <a:r>
              <a:rPr lang="ru-RU" dirty="0"/>
              <a:t>(Щенок). </a:t>
            </a:r>
          </a:p>
          <a:p>
            <a:pPr marL="0" indent="0">
              <a:buNone/>
            </a:pPr>
            <a:r>
              <a:rPr lang="ru-RU" dirty="0"/>
              <a:t>На доске картина щенка.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52839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Система оценивания на уроке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b="1" i="1" dirty="0" smtClean="0"/>
              <a:t>Сегодня на уроке нам предстоит оценивать себя и свою работу. Для этого я предлагаю после каждого задания разукрасить 1 домик по следующим правилам.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77072"/>
            <a:ext cx="378904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Правила оценивания на уроке: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850" y="1700808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Все понятно </a:t>
            </a:r>
            <a:r>
              <a:rPr lang="ru-RU" dirty="0" smtClean="0">
                <a:solidFill>
                  <a:srgbClr val="002060"/>
                </a:solidFill>
              </a:rPr>
              <a:t>– разукрасить домик </a:t>
            </a:r>
            <a:r>
              <a:rPr lang="ru-RU" b="1" dirty="0" smtClean="0">
                <a:solidFill>
                  <a:srgbClr val="C00000"/>
                </a:solidFill>
              </a:rPr>
              <a:t>полностью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Были затруднения</a:t>
            </a:r>
            <a:r>
              <a:rPr lang="ru-RU" dirty="0" smtClean="0">
                <a:solidFill>
                  <a:srgbClr val="002060"/>
                </a:solidFill>
              </a:rPr>
              <a:t> – разукрасить </a:t>
            </a:r>
            <a:r>
              <a:rPr lang="ru-RU" b="1" dirty="0" smtClean="0">
                <a:solidFill>
                  <a:srgbClr val="C00000"/>
                </a:solidFill>
              </a:rPr>
              <a:t>только крышу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Ничего не понял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не разукрашивать </a:t>
            </a:r>
            <a:r>
              <a:rPr lang="ru-RU" dirty="0" smtClean="0">
                <a:solidFill>
                  <a:srgbClr val="002060"/>
                </a:solidFill>
              </a:rPr>
              <a:t>домик.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4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9" y="1108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244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</a:rPr>
              <a:t>2. Подготовительные упражнения для </a:t>
            </a:r>
            <a:r>
              <a:rPr lang="ru-RU" sz="3200" b="1" dirty="0" smtClean="0">
                <a:solidFill>
                  <a:srgbClr val="002060"/>
                </a:solidFill>
              </a:rPr>
              <a:t>рук </a:t>
            </a:r>
            <a:r>
              <a:rPr lang="ru-RU" sz="3200" b="1" dirty="0">
                <a:solidFill>
                  <a:srgbClr val="002060"/>
                </a:solidFill>
              </a:rPr>
              <a:t>(массаж пальцев</a:t>
            </a:r>
            <a:r>
              <a:rPr lang="ru-RU" sz="3200" b="1" dirty="0" smtClean="0">
                <a:solidFill>
                  <a:srgbClr val="002060"/>
                </a:solidFill>
              </a:rPr>
              <a:t>)</a:t>
            </a: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sz="4600" dirty="0"/>
              <a:t>- </a:t>
            </a:r>
            <a:r>
              <a:rPr lang="ru-RU" sz="4600" b="1" i="1" dirty="0"/>
              <a:t>Чтобы хорошо писать нужно </a:t>
            </a:r>
            <a:r>
              <a:rPr lang="ru-RU" sz="4600" b="1" i="1" dirty="0" smtClean="0"/>
              <a:t>пальчики размять</a:t>
            </a:r>
            <a:r>
              <a:rPr lang="ru-RU" sz="4600" b="1" dirty="0" smtClean="0"/>
              <a:t>.</a:t>
            </a:r>
          </a:p>
          <a:p>
            <a:pPr marL="0" indent="0">
              <a:buNone/>
            </a:pPr>
            <a:r>
              <a:rPr lang="ru-RU" sz="4600" b="1" dirty="0" smtClean="0">
                <a:solidFill>
                  <a:srgbClr val="002060"/>
                </a:solidFill>
              </a:rPr>
              <a:t>Пальчиковая разминка «Этот пальчик дедушка…»</a:t>
            </a:r>
            <a:r>
              <a:rPr lang="ru-RU" sz="4600" b="1" dirty="0">
                <a:solidFill>
                  <a:srgbClr val="002060"/>
                </a:solidFill>
              </a:rPr>
              <a:t/>
            </a:r>
            <a:br>
              <a:rPr lang="ru-RU" sz="4600" b="1" dirty="0">
                <a:solidFill>
                  <a:srgbClr val="002060"/>
                </a:solidFill>
              </a:rPr>
            </a:br>
            <a:r>
              <a:rPr lang="ru-RU" sz="4600" b="1" dirty="0" smtClean="0">
                <a:solidFill>
                  <a:srgbClr val="002060"/>
                </a:solidFill>
              </a:rPr>
              <a:t>3</a:t>
            </a:r>
            <a:r>
              <a:rPr lang="ru-RU" sz="4600" b="1" dirty="0">
                <a:solidFill>
                  <a:srgbClr val="002060"/>
                </a:solidFill>
              </a:rPr>
              <a:t>. Минутка </a:t>
            </a:r>
            <a:r>
              <a:rPr lang="ru-RU" sz="4600" b="1" dirty="0" smtClean="0">
                <a:solidFill>
                  <a:srgbClr val="002060"/>
                </a:solidFill>
              </a:rPr>
              <a:t>чистописания</a:t>
            </a:r>
          </a:p>
          <a:p>
            <a:pPr marL="0" indent="0">
              <a:buNone/>
            </a:pPr>
            <a:r>
              <a:rPr lang="ru-RU" sz="4600" b="1" u="sng" dirty="0" smtClean="0">
                <a:solidFill>
                  <a:srgbClr val="002060"/>
                </a:solidFill>
              </a:rPr>
              <a:t>Цель</a:t>
            </a:r>
            <a:r>
              <a:rPr lang="ru-RU" sz="4600" b="1" dirty="0" smtClean="0">
                <a:solidFill>
                  <a:srgbClr val="002060"/>
                </a:solidFill>
              </a:rPr>
              <a:t>: </a:t>
            </a:r>
            <a:r>
              <a:rPr lang="ru-RU" sz="4600" dirty="0" smtClean="0">
                <a:solidFill>
                  <a:srgbClr val="002060"/>
                </a:solidFill>
              </a:rPr>
              <a:t>показ у доски, сравнить с эталоном.</a:t>
            </a:r>
            <a:endParaRPr lang="ru-RU" sz="4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600" i="1" dirty="0"/>
              <a:t>- </a:t>
            </a:r>
            <a:r>
              <a:rPr lang="ru-RU" sz="4600" b="1" i="1" dirty="0"/>
              <a:t>Откройте тетради и напишите по образцу, постарайтесь выполнить работу красиво и аккуратно.</a:t>
            </a:r>
          </a:p>
          <a:p>
            <a:pPr marL="0" indent="0">
              <a:buNone/>
            </a:pPr>
            <a:r>
              <a:rPr lang="ru-RU" sz="4600" b="1" i="1" dirty="0"/>
              <a:t>- Перед тем, как вы начнёте писать, вспомним, как нужно сидеть при </a:t>
            </a:r>
            <a:r>
              <a:rPr lang="ru-RU" sz="4600" b="1" i="1" dirty="0" smtClean="0"/>
              <a:t>письме.</a:t>
            </a:r>
            <a:endParaRPr lang="ru-RU" sz="4600" b="1" i="1" dirty="0"/>
          </a:p>
        </p:txBody>
      </p:sp>
    </p:spTree>
    <p:extLst>
      <p:ext uri="{BB962C8B-B14F-4D97-AF65-F5344CB8AC3E}">
        <p14:creationId xmlns:p14="http://schemas.microsoft.com/office/powerpoint/2010/main" val="26199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837</Words>
  <Application>Microsoft Office PowerPoint</Application>
  <PresentationFormat>Экран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русского языка Класс: 1 Е Классный руководитель: Егорова Юлия Сергеевна </vt:lpstr>
      <vt:lpstr>Тема: Слова, отвечающие на вопросы «Какой?», «Какая?», «Какое?». Цель: познакомить учащихся со словами, отвечающими на вопросы «Какой?», «Какая?», «Какое?». </vt:lpstr>
      <vt:lpstr>Презентация PowerPoint</vt:lpstr>
      <vt:lpstr>I. Мотивация к учебной деятельности </vt:lpstr>
      <vt:lpstr>II. Актуализация знаний  </vt:lpstr>
      <vt:lpstr>Презентация PowerPoint</vt:lpstr>
      <vt:lpstr> Система оценивания на уроке </vt:lpstr>
      <vt:lpstr>Правила оценивания на уроке:</vt:lpstr>
      <vt:lpstr>2. Подготовительные упражнения для рук (массаж пальцев) </vt:lpstr>
      <vt:lpstr>Презентация PowerPoint</vt:lpstr>
      <vt:lpstr>Запись на доске: Щщ     нок      ще  </vt:lpstr>
      <vt:lpstr> 4. Составление предложения </vt:lpstr>
      <vt:lpstr>Презентация PowerPoint</vt:lpstr>
      <vt:lpstr> III. Целеполагание </vt:lpstr>
      <vt:lpstr> Физминутка с участием щенка </vt:lpstr>
      <vt:lpstr>IV. Работа по новой теме урока</vt:lpstr>
      <vt:lpstr>Презентация PowerPoint</vt:lpstr>
      <vt:lpstr>Презентация PowerPoint</vt:lpstr>
      <vt:lpstr>Презентация PowerPoint</vt:lpstr>
      <vt:lpstr> Вывод:  </vt:lpstr>
      <vt:lpstr>Познавательная физкультминутка </vt:lpstr>
      <vt:lpstr>VI. Закрепление изученного материала.</vt:lpstr>
      <vt:lpstr> 2. Парная работа по карточкам  </vt:lpstr>
      <vt:lpstr>  3. Самостоятельная работа </vt:lpstr>
      <vt:lpstr>VII. Рефлексия</vt:lpstr>
      <vt:lpstr> VII. Итог урока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 Слова, отвечающие на вопросы «Какой?», «Какая?», «Какое?». Цель: познакомить учащихся со словами, отвечающими на вопросы «Какой?», «Какая?», «Какое?». </dc:title>
  <dc:creator>ЕГОРОВЫ</dc:creator>
  <cp:lastModifiedBy>ЕГОРОВЫ</cp:lastModifiedBy>
  <cp:revision>42</cp:revision>
  <dcterms:created xsi:type="dcterms:W3CDTF">2020-04-29T04:29:30Z</dcterms:created>
  <dcterms:modified xsi:type="dcterms:W3CDTF">2020-04-30T07:35:05Z</dcterms:modified>
</cp:coreProperties>
</file>