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9" r:id="rId4"/>
    <p:sldId id="260" r:id="rId5"/>
    <p:sldId id="261" r:id="rId6"/>
    <p:sldId id="262" r:id="rId7"/>
    <p:sldId id="263" r:id="rId8"/>
    <p:sldId id="265" r:id="rId9"/>
    <p:sldId id="269" r:id="rId10"/>
    <p:sldId id="267" r:id="rId11"/>
    <p:sldId id="274" r:id="rId12"/>
    <p:sldId id="273" r:id="rId13"/>
    <p:sldId id="275" r:id="rId14"/>
    <p:sldId id="276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70" autoAdjust="0"/>
  </p:normalViewPr>
  <p:slideViewPr>
    <p:cSldViewPr>
      <p:cViewPr varScale="1">
        <p:scale>
          <a:sx n="112" d="100"/>
          <a:sy n="112" d="100"/>
        </p:scale>
        <p:origin x="-7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CBC6-446D-4DA6-8ECA-31EB8EEB6835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778091-C221-40DF-84A7-62ACF7E5288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CBC6-446D-4DA6-8ECA-31EB8EEB6835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8091-C221-40DF-84A7-62ACF7E52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CBC6-446D-4DA6-8ECA-31EB8EEB6835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8091-C221-40DF-84A7-62ACF7E52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13CBC6-446D-4DA6-8ECA-31EB8EEB6835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C778091-C221-40DF-84A7-62ACF7E5288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CBC6-446D-4DA6-8ECA-31EB8EEB6835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8091-C221-40DF-84A7-62ACF7E5288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CBC6-446D-4DA6-8ECA-31EB8EEB6835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8091-C221-40DF-84A7-62ACF7E5288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8091-C221-40DF-84A7-62ACF7E528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CBC6-446D-4DA6-8ECA-31EB8EEB6835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CBC6-446D-4DA6-8ECA-31EB8EEB6835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8091-C221-40DF-84A7-62ACF7E5288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CBC6-446D-4DA6-8ECA-31EB8EEB6835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8091-C221-40DF-84A7-62ACF7E52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13CBC6-446D-4DA6-8ECA-31EB8EEB6835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778091-C221-40DF-84A7-62ACF7E528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CBC6-446D-4DA6-8ECA-31EB8EEB6835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778091-C221-40DF-84A7-62ACF7E528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A13CBC6-446D-4DA6-8ECA-31EB8EEB6835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C778091-C221-40DF-84A7-62ACF7E5288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889436"/>
          </a:xfrm>
        </p:spPr>
        <p:txBody>
          <a:bodyPr/>
          <a:lstStyle/>
          <a:p>
            <a:r>
              <a:rPr lang="ru-RU" dirty="0" smtClean="0"/>
              <a:t>МОУ </a:t>
            </a:r>
            <a:r>
              <a:rPr lang="ru-RU" dirty="0" err="1" smtClean="0"/>
              <a:t>Полетаевская</a:t>
            </a:r>
            <a:r>
              <a:rPr lang="ru-RU" dirty="0" smtClean="0"/>
              <a:t> СОШ</a:t>
            </a:r>
          </a:p>
          <a:p>
            <a:r>
              <a:rPr lang="ru-RU" dirty="0" smtClean="0"/>
              <a:t>п. Полетаево, Сосновский р-н Челябинской области</a:t>
            </a:r>
          </a:p>
          <a:p>
            <a:endParaRPr lang="ru-RU" dirty="0"/>
          </a:p>
          <a:p>
            <a:r>
              <a:rPr lang="ru-RU" dirty="0" smtClean="0"/>
              <a:t>учитель музыки </a:t>
            </a:r>
            <a:r>
              <a:rPr lang="ru-RU" dirty="0" err="1" smtClean="0"/>
              <a:t>Хузина</a:t>
            </a:r>
            <a:r>
              <a:rPr lang="ru-RU" dirty="0" smtClean="0"/>
              <a:t> Тамара Александровна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«Радуйся, Мария. Богородице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Дево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, радуйся!»</a:t>
            </a:r>
            <a:r>
              <a:rPr lang="ru-RU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200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3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263238"/>
                </a:solidFill>
                <a:effectLst/>
                <a:latin typeface="Roboto"/>
              </a:rPr>
              <a:t>«</a:t>
            </a:r>
            <a:r>
              <a:rPr lang="ru-RU" dirty="0" smtClean="0">
                <a:solidFill>
                  <a:srgbClr val="263238"/>
                </a:solidFill>
                <a:effectLst/>
                <a:latin typeface="Roboto"/>
              </a:rPr>
              <a:t>Сикстинская Мадонна»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148133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Calibri"/>
              </a:rPr>
              <a:t>«Сикстинская Мадонна» Рафаэля. Художник нам рисует Деву Марию, бережно несущую людям самое дорогое, что у нее есть на свете - сына. Ее глаза светятся любовью и нежностью. И вместе с тем они тревожны. Ей уготована особая миссия на земле - быть Божьей Матерью и она это хорошо понимает. </a:t>
            </a:r>
            <a:endParaRPr lang="ru-RU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Богоматерь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идет по облакам навстречу своей страшной судьбе, зная, что для счастья людей должна отдать смерти самое дорогое, что у нее есть - Сына.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645682" cy="4572000"/>
          </a:xfrm>
        </p:spPr>
      </p:pic>
    </p:spTree>
    <p:extLst>
      <p:ext uri="{BB962C8B-B14F-4D97-AF65-F5344CB8AC3E}">
        <p14:creationId xmlns:p14="http://schemas.microsoft.com/office/powerpoint/2010/main" val="40093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40152" y="1916832"/>
            <a:ext cx="3034680" cy="417916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"/>
                <a:ea typeface="Calibri"/>
              </a:rPr>
              <a:t>В православных </a:t>
            </a:r>
            <a:r>
              <a:rPr lang="ru-RU" sz="2800" dirty="0">
                <a:solidFill>
                  <a:srgbClr val="000000"/>
                </a:solidFill>
                <a:latin typeface="Arial"/>
                <a:ea typeface="Calibri"/>
              </a:rPr>
              <a:t>храмах признается только один музыкальный инструмент - человеческий </a:t>
            </a:r>
            <a:r>
              <a:rPr lang="ru-RU" sz="2800" dirty="0" smtClean="0">
                <a:solidFill>
                  <a:srgbClr val="000000"/>
                </a:solidFill>
                <a:latin typeface="Arial"/>
                <a:ea typeface="Calibri"/>
              </a:rPr>
              <a:t>голос.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 в православных храмах.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9" y="1916832"/>
            <a:ext cx="5579706" cy="36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12160" y="1268760"/>
            <a:ext cx="2674640" cy="5328592"/>
          </a:xfrm>
        </p:spPr>
        <p:txBody>
          <a:bodyPr/>
          <a:lstStyle/>
          <a:p>
            <a:pPr lvl="0">
              <a:buClr>
                <a:srgbClr val="F3A447"/>
              </a:buClr>
            </a:pPr>
            <a:endParaRPr lang="ru-RU" dirty="0">
              <a:solidFill>
                <a:prstClr val="white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</a:rPr>
              <a:t>Скажите</a:t>
            </a: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</a:rPr>
              <a:t>, какой музыкальный инструмент можно услышать в католическом храме? 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5474208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6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57192" y="1484784"/>
            <a:ext cx="3719264" cy="4572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</a:rPr>
              <a:t>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Католические западноевропейские храмы.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700790" cy="51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64088" y="1628800"/>
            <a:ext cx="3322712" cy="44672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</a:rPr>
              <a:t>В этой молитве Дева Мария предстает нам в образе заступницы святой, к которой обращаются страждущие люди.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Музыкальная </a:t>
            </a:r>
            <a:r>
              <a:rPr lang="ru-RU" sz="2800" dirty="0">
                <a:solidFill>
                  <a:srgbClr val="000000"/>
                </a:solidFill>
                <a:effectLst/>
                <a:latin typeface="Arial"/>
                <a:ea typeface="Calibri"/>
              </a:rPr>
              <a:t>молитва « Аве Мария»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Ф</a:t>
            </a:r>
            <a:r>
              <a:rPr lang="ru-RU" sz="2800" dirty="0">
                <a:solidFill>
                  <a:srgbClr val="000000"/>
                </a:solidFill>
                <a:effectLst/>
                <a:latin typeface="Arial"/>
                <a:ea typeface="Calibri"/>
              </a:rPr>
              <a:t>. Шуберта.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4413504" cy="381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7280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0"/>
              </a:spcAft>
              <a:buNone/>
            </a:pPr>
            <a:endParaRPr lang="ru-RU" sz="1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</a:rPr>
              <a:t>На этом уроке мы прикоснулись к тайнам двух музыкальных молитв Шуберта и Рахманинова. Эта музыка – особая: светлая, тихая и очень возвышенная. Мы говорим, святая музыка потому, что она будит в нас самые высокие чувства. Ведь образ Божьей Матери – это пример великой любви ко всему человечеству. В каждом из нас тоже есть очень много хорошего: и доброта и понимание и милосердие. И именно такая музыка помогает нам стать лучше и подумать: а достаточно ли мы любим и уважаем близких людей, родителей, друзей и учителей. Задумайтесь над этим.</a:t>
            </a:r>
            <a:endParaRPr lang="ru-RU" sz="1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 algn="ctr">
              <a:spcBef>
                <a:spcPts val="600"/>
              </a:spcBef>
            </a:pPr>
            <a:r>
              <a:rPr lang="ru-RU" sz="2400" b="1" spc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Times New Roman"/>
                <a:cs typeface="+mn-cs"/>
              </a:rPr>
              <a:t> </a:t>
            </a:r>
            <a:r>
              <a:rPr lang="ru-RU" sz="4400" b="1" spc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Times New Roman"/>
                <a:cs typeface="+mn-cs"/>
              </a:rPr>
              <a:t>Итог урока.</a:t>
            </a:r>
            <a:r>
              <a:rPr lang="ru-RU" sz="4400" spc="0" dirty="0">
                <a:ln>
                  <a:noFill/>
                </a:ln>
                <a:solidFill>
                  <a:prstClr val="white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4400" spc="0" dirty="0">
                <a:ln>
                  <a:noFill/>
                </a:ln>
                <a:solidFill>
                  <a:prstClr val="white"/>
                </a:solidFill>
                <a:effectLst/>
                <a:latin typeface="Times New Roman"/>
                <a:ea typeface="Times New Roman"/>
                <a:cs typeface="+mn-cs"/>
              </a:rPr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56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С.С. </a:t>
            </a:r>
            <a:r>
              <a:rPr lang="ru-RU" sz="4400" dirty="0">
                <a:solidFill>
                  <a:srgbClr val="000000"/>
                </a:solidFill>
                <a:effectLst/>
                <a:latin typeface="Arial"/>
                <a:ea typeface="Calibri"/>
              </a:rPr>
              <a:t>Рахманинов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11419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</a:rPr>
              <a:t>- </a:t>
            </a: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</a:rPr>
              <a:t>Как вы думаете, где можно услышать эту музыку? </a:t>
            </a:r>
            <a:endParaRPr lang="ru-RU" sz="28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</a:rPr>
              <a:t>- </a:t>
            </a: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</a:rPr>
              <a:t>Кто исполняет это музыкальное произведение? </a:t>
            </a:r>
            <a:endParaRPr lang="ru-RU" sz="1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</a:rPr>
              <a:t>- Есть ли музыкальное сопровождение? </a:t>
            </a:r>
            <a:endParaRPr lang="ru-RU" sz="1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</a:rPr>
              <a:t>- Как называется такое исполнение хора, без сопровождения</a:t>
            </a: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</a:rPr>
              <a:t>- Как называются слова в этом произведении – стихи или молитва? </a:t>
            </a:r>
            <a:endParaRPr lang="ru-RU" sz="1800" dirty="0">
              <a:latin typeface="Times New Roman"/>
              <a:ea typeface="Times New Roman"/>
            </a:endParaRPr>
          </a:p>
          <a:p>
            <a:r>
              <a:rPr lang="ru-RU" sz="2800" dirty="0">
                <a:solidFill>
                  <a:srgbClr val="000000"/>
                </a:solidFill>
                <a:latin typeface="Arial"/>
                <a:ea typeface="Calibri"/>
              </a:rPr>
              <a:t>- К кому она обращена?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effectLst/>
                <a:latin typeface="Calibri"/>
                <a:ea typeface="Calibri"/>
              </a:rPr>
              <a:t>М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олитва </a:t>
            </a:r>
            <a:r>
              <a:rPr lang="ru-RU" sz="2800" dirty="0">
                <a:solidFill>
                  <a:srgbClr val="000000"/>
                </a:solidFill>
                <a:effectLst/>
                <a:latin typeface="Calibri"/>
                <a:ea typeface="Calibri"/>
              </a:rPr>
              <a:t>Рахманинова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«Богородице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libri"/>
                <a:ea typeface="Calibri"/>
              </a:rPr>
              <a:t>Дево</a:t>
            </a:r>
            <a:r>
              <a:rPr lang="ru-RU" sz="2800" dirty="0">
                <a:solidFill>
                  <a:srgbClr val="000000"/>
                </a:solidFill>
                <a:effectLst/>
                <a:latin typeface="Calibri"/>
                <a:ea typeface="Calibri"/>
              </a:rPr>
              <a:t>, радуйся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6655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1524000"/>
            <a:ext cx="4114800" cy="4572000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>
                <a:solidFill>
                  <a:srgbClr val="000000"/>
                </a:solidFill>
                <a:latin typeface="Arial"/>
                <a:ea typeface="Calibri"/>
              </a:rPr>
              <a:t>Дева Мария появилась на свет более двух тысяч лет назад чудесным образом. Ее родители </a:t>
            </a:r>
            <a:r>
              <a:rPr lang="ru-RU" sz="2800" dirty="0" err="1">
                <a:solidFill>
                  <a:srgbClr val="000000"/>
                </a:solidFill>
                <a:latin typeface="Arial"/>
                <a:ea typeface="Calibri"/>
              </a:rPr>
              <a:t>Иоаким</a:t>
            </a:r>
            <a:r>
              <a:rPr lang="ru-RU" sz="2800" dirty="0">
                <a:solidFill>
                  <a:srgbClr val="000000"/>
                </a:solidFill>
                <a:latin typeface="Arial"/>
                <a:ea typeface="Calibri"/>
              </a:rPr>
              <a:t> и Анна были добры и милосердны, но у них не было детей. Горячо молясь и прося милости и прощения, они испросили у Бога даровать им дитя и поклялись, что с трех лет отдадут ребенка в храм на воспитание. Господь даровал им Марию, когда они были уже старыми, потеряв всякую надежду. При рождении Марии Анне возвестили, что ею - Марией - дастся спасение всему миру.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solidFill>
                  <a:srgbClr val="000000"/>
                </a:solidFill>
                <a:effectLst/>
                <a:latin typeface="Arial"/>
                <a:ea typeface="Calibri"/>
              </a:rPr>
              <a:t>Богородица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6" y="1539445"/>
            <a:ext cx="4533634" cy="44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1524000"/>
            <a:ext cx="4114800" cy="4572000"/>
          </a:xfrm>
        </p:spPr>
        <p:txBody>
          <a:bodyPr/>
          <a:lstStyle/>
          <a:p>
            <a:r>
              <a:rPr lang="ru-RU" sz="2800" dirty="0">
                <a:solidFill>
                  <a:srgbClr val="000000"/>
                </a:solidFill>
                <a:latin typeface="Arial"/>
                <a:ea typeface="Calibri"/>
              </a:rPr>
              <a:t>. Когда девочке исполнилось три года, родители привели ее в храм, и как только она вошла в храм, он озарился божественным светом, как будто предрекая ей особую судьбу.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Богородица.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57205"/>
            <a:ext cx="4102608" cy="50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1524000"/>
            <a:ext cx="4114800" cy="45720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</a:rPr>
              <a:t>Спустя много лет Архангел Гавриил принес Марии благую весть о том, что </a:t>
            </a:r>
            <a:r>
              <a:rPr lang="ru-RU" sz="2800" dirty="0" err="1">
                <a:solidFill>
                  <a:srgbClr val="000000"/>
                </a:solidFill>
                <a:latin typeface="Arial"/>
                <a:ea typeface="Times New Roman"/>
              </a:rPr>
              <a:t>избранна</a:t>
            </a: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</a:rPr>
              <a:t> она между женами, и от нее воплотиться Сын Божий. Ангел сказал ей такие слова: «Радуйся, Мария, Господь с тобою благословенна ты в женах и Благословен плод чрева твоего, яко Спаса родила ты всех душ наших!»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Богородица. 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4389120" cy="52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1524000"/>
            <a:ext cx="4114800" cy="45720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</a:rPr>
              <a:t>Господь выбрал Марию за ее чистоту и непорочность, за короткий нрав, долготерпение и святость. Это произошло более двух тысяч лет назад, примерно седьмого апреля. С этого времени православные верующие празднуют светлый праздник Благовещение Пресвятой Богородицы.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Благовещение.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4175760" cy="510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1524000"/>
            <a:ext cx="4114800" cy="45720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</a:rPr>
              <a:t>Мы </a:t>
            </a: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</a:rPr>
              <a:t>видим изображение Божьей Матери с младенцем Иисусом художника Васнецова. Эту большую икону можно увидеть в алтарной части Владимирского собора в Киеве. Сколько любви, кротости, нравственной чистоты в образе Божьей Матери. С какой нежностью, бережностью она обнимает младенца и небесный свет озаряет ее лик.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Образ девы Марии в живописи.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8" y="1340768"/>
            <a:ext cx="4252686" cy="53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1524000"/>
            <a:ext cx="4114800" cy="45720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Georgia"/>
              </a:rPr>
              <a:t>Когда кто-то говорит о Мадонне Рафаэля, воображение сразу рисует нежный одухотворенный образ, который будто светится изнутри. За всю свою жизнь </a:t>
            </a:r>
            <a:r>
              <a:rPr lang="ru-RU" sz="2000" b="1" dirty="0">
                <a:solidFill>
                  <a:srgbClr val="000000"/>
                </a:solidFill>
                <a:latin typeface="Georgia"/>
              </a:rPr>
              <a:t>Рафаэль Санти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 написал несколько десятков картин с изображениями Девы Марии. И все они разнообразны и хороши по-своему.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pc="0" dirty="0">
                <a:ln>
                  <a:noFill/>
                </a:ln>
                <a:solidFill>
                  <a:srgbClr val="000000"/>
                </a:solidFill>
                <a:effectLst/>
                <a:latin typeface="Georgia"/>
                <a:ea typeface="+mn-ea"/>
                <a:cs typeface="+mn-cs"/>
              </a:rPr>
              <a:t>Рафаэль Санти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389120" cy="507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116</TotalTime>
  <Words>605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«Радуйся, Мария. Богородице Дево, радуйся!» </vt:lpstr>
      <vt:lpstr>С.С. Рахманинов </vt:lpstr>
      <vt:lpstr>Молитва Рахманинова «Богородице Дево, радуйся»</vt:lpstr>
      <vt:lpstr>Богородица</vt:lpstr>
      <vt:lpstr>Богородица.</vt:lpstr>
      <vt:lpstr>Богородица. </vt:lpstr>
      <vt:lpstr>Благовещение.</vt:lpstr>
      <vt:lpstr>Образ девы Марии в живописи.</vt:lpstr>
      <vt:lpstr>Рафаэль Санти</vt:lpstr>
      <vt:lpstr>«Сикстинская Мадонна»</vt:lpstr>
      <vt:lpstr>Музыка в православных храмах.</vt:lpstr>
      <vt:lpstr>Презентация PowerPoint</vt:lpstr>
      <vt:lpstr>Католические западноевропейские храмы.</vt:lpstr>
      <vt:lpstr>Музыкальная молитва « Аве Мария» Ф. Шуберта.</vt:lpstr>
      <vt:lpstr> Итог урока.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Богородице Дево, радуйся!»</dc:title>
  <dc:creator>Тома</dc:creator>
  <cp:lastModifiedBy>Тома</cp:lastModifiedBy>
  <cp:revision>33</cp:revision>
  <dcterms:created xsi:type="dcterms:W3CDTF">2018-11-05T15:21:07Z</dcterms:created>
  <dcterms:modified xsi:type="dcterms:W3CDTF">2020-01-07T16:27:39Z</dcterms:modified>
</cp:coreProperties>
</file>