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70" r:id="rId5"/>
    <p:sldId id="260" r:id="rId6"/>
    <p:sldId id="261" r:id="rId7"/>
    <p:sldId id="262" r:id="rId8"/>
    <p:sldId id="263" r:id="rId9"/>
    <p:sldId id="264" r:id="rId10"/>
    <p:sldId id="265" r:id="rId11"/>
    <p:sldId id="271" r:id="rId12"/>
    <p:sldId id="266" r:id="rId13"/>
    <p:sldId id="273" r:id="rId14"/>
    <p:sldId id="274" r:id="rId15"/>
    <p:sldId id="275" r:id="rId16"/>
    <p:sldId id="276" r:id="rId17"/>
    <p:sldId id="277" r:id="rId18"/>
    <p:sldId id="278" r:id="rId19"/>
    <p:sldId id="279" r:id="rId20"/>
    <p:sldId id="280" r:id="rId2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5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ru-RU"/>
              <a:t>Результаты опроса</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ru-RU"/>
        </a:p>
      </c:txPr>
    </c:title>
    <c:autoTitleDeleted val="0"/>
    <c:plotArea>
      <c:layout/>
      <c:barChart>
        <c:barDir val="col"/>
        <c:grouping val="stacked"/>
        <c:varyColors val="0"/>
        <c:ser>
          <c:idx val="0"/>
          <c:order val="0"/>
          <c:tx>
            <c:v>Ученики</c:v>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ru-RU"/>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Лист1!$A$2:$H$2</c:f>
              <c:strCache>
                <c:ptCount val="8"/>
                <c:pt idx="0">
                  <c:v>1 Да</c:v>
                </c:pt>
                <c:pt idx="1">
                  <c:v>1 Нет</c:v>
                </c:pt>
                <c:pt idx="2">
                  <c:v>2 Да</c:v>
                </c:pt>
                <c:pt idx="3">
                  <c:v>2 Нет</c:v>
                </c:pt>
                <c:pt idx="4">
                  <c:v>3 Да</c:v>
                </c:pt>
                <c:pt idx="5">
                  <c:v>3 Нет</c:v>
                </c:pt>
                <c:pt idx="6">
                  <c:v>4 Да</c:v>
                </c:pt>
                <c:pt idx="7">
                  <c:v>4 Нет</c:v>
                </c:pt>
              </c:strCache>
            </c:strRef>
          </c:cat>
          <c:val>
            <c:numRef>
              <c:f>Лист1!$A$3:$H$3</c:f>
              <c:numCache>
                <c:formatCode>General</c:formatCode>
                <c:ptCount val="8"/>
                <c:pt idx="0">
                  <c:v>30</c:v>
                </c:pt>
                <c:pt idx="1">
                  <c:v>12</c:v>
                </c:pt>
                <c:pt idx="2">
                  <c:v>6</c:v>
                </c:pt>
                <c:pt idx="3">
                  <c:v>36</c:v>
                </c:pt>
                <c:pt idx="4">
                  <c:v>3</c:v>
                </c:pt>
                <c:pt idx="5">
                  <c:v>39</c:v>
                </c:pt>
                <c:pt idx="6">
                  <c:v>5</c:v>
                </c:pt>
                <c:pt idx="7">
                  <c:v>47</c:v>
                </c:pt>
              </c:numCache>
            </c:numRef>
          </c:val>
          <c:extLst xmlns:c16r2="http://schemas.microsoft.com/office/drawing/2015/06/chart">
            <c:ext xmlns:c16="http://schemas.microsoft.com/office/drawing/2014/chart" uri="{C3380CC4-5D6E-409C-BE32-E72D297353CC}">
              <c16:uniqueId val="{00000000-495D-4834-9B87-83BF925FA54D}"/>
            </c:ext>
          </c:extLst>
        </c:ser>
        <c:ser>
          <c:idx val="1"/>
          <c:order val="1"/>
          <c:tx>
            <c:v>Родители</c:v>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ru-RU"/>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Лист1!$A$2:$H$2</c:f>
              <c:strCache>
                <c:ptCount val="8"/>
                <c:pt idx="0">
                  <c:v>1 Да</c:v>
                </c:pt>
                <c:pt idx="1">
                  <c:v>1 Нет</c:v>
                </c:pt>
                <c:pt idx="2">
                  <c:v>2 Да</c:v>
                </c:pt>
                <c:pt idx="3">
                  <c:v>2 Нет</c:v>
                </c:pt>
                <c:pt idx="4">
                  <c:v>3 Да</c:v>
                </c:pt>
                <c:pt idx="5">
                  <c:v>3 Нет</c:v>
                </c:pt>
                <c:pt idx="6">
                  <c:v>4 Да</c:v>
                </c:pt>
                <c:pt idx="7">
                  <c:v>4 Нет</c:v>
                </c:pt>
              </c:strCache>
            </c:strRef>
          </c:cat>
          <c:val>
            <c:numRef>
              <c:f>Лист1!$A$4:$H$4</c:f>
              <c:numCache>
                <c:formatCode>General</c:formatCode>
                <c:ptCount val="8"/>
                <c:pt idx="0">
                  <c:v>30</c:v>
                </c:pt>
                <c:pt idx="1">
                  <c:v>3</c:v>
                </c:pt>
                <c:pt idx="2">
                  <c:v>10</c:v>
                </c:pt>
                <c:pt idx="3">
                  <c:v>23</c:v>
                </c:pt>
                <c:pt idx="4">
                  <c:v>3</c:v>
                </c:pt>
                <c:pt idx="5">
                  <c:v>30</c:v>
                </c:pt>
                <c:pt idx="6">
                  <c:v>7</c:v>
                </c:pt>
                <c:pt idx="7">
                  <c:v>26</c:v>
                </c:pt>
              </c:numCache>
            </c:numRef>
          </c:val>
          <c:extLst xmlns:c16r2="http://schemas.microsoft.com/office/drawing/2015/06/chart">
            <c:ext xmlns:c16="http://schemas.microsoft.com/office/drawing/2014/chart" uri="{C3380CC4-5D6E-409C-BE32-E72D297353CC}">
              <c16:uniqueId val="{00000001-495D-4834-9B87-83BF925FA54D}"/>
            </c:ext>
          </c:extLst>
        </c:ser>
        <c:dLbls>
          <c:dLblPos val="ctr"/>
          <c:showLegendKey val="0"/>
          <c:showVal val="1"/>
          <c:showCatName val="0"/>
          <c:showSerName val="0"/>
          <c:showPercent val="0"/>
          <c:showBubbleSize val="0"/>
        </c:dLbls>
        <c:gapWidth val="150"/>
        <c:overlap val="100"/>
        <c:axId val="217258880"/>
        <c:axId val="217259440"/>
      </c:barChart>
      <c:catAx>
        <c:axId val="2172588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217259440"/>
        <c:crosses val="autoZero"/>
        <c:auto val="1"/>
        <c:lblAlgn val="ctr"/>
        <c:lblOffset val="100"/>
        <c:noMultiLvlLbl val="0"/>
      </c:catAx>
      <c:valAx>
        <c:axId val="2172594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217258880"/>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chart>
  <c:spPr>
    <a:noFill/>
    <a:ln>
      <a:noFill/>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2CC6FED-4C7A-4CB3-B03D-B67D68752829}" type="datetimeFigureOut">
              <a:rPr lang="ru-RU" smtClean="0"/>
              <a:t>28.03.2024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0E601AF-B264-4A59-AD94-70A0EA87EE7F}" type="slidenum">
              <a:rPr lang="ru-RU" smtClean="0"/>
              <a:t>‹#›</a:t>
            </a:fld>
            <a:endParaRPr lang="ru-RU"/>
          </a:p>
        </p:txBody>
      </p:sp>
    </p:spTree>
    <p:extLst>
      <p:ext uri="{BB962C8B-B14F-4D97-AF65-F5344CB8AC3E}">
        <p14:creationId xmlns:p14="http://schemas.microsoft.com/office/powerpoint/2010/main" val="38516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2CC6FED-4C7A-4CB3-B03D-B67D68752829}" type="datetimeFigureOut">
              <a:rPr lang="ru-RU" smtClean="0"/>
              <a:t>28.03.2024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0E601AF-B264-4A59-AD94-70A0EA87EE7F}" type="slidenum">
              <a:rPr lang="ru-RU" smtClean="0"/>
              <a:t>‹#›</a:t>
            </a:fld>
            <a:endParaRPr lang="ru-RU"/>
          </a:p>
        </p:txBody>
      </p:sp>
    </p:spTree>
    <p:extLst>
      <p:ext uri="{BB962C8B-B14F-4D97-AF65-F5344CB8AC3E}">
        <p14:creationId xmlns:p14="http://schemas.microsoft.com/office/powerpoint/2010/main" val="35101847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2CC6FED-4C7A-4CB3-B03D-B67D68752829}" type="datetimeFigureOut">
              <a:rPr lang="ru-RU" smtClean="0"/>
              <a:t>28.03.2024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0E601AF-B264-4A59-AD94-70A0EA87EE7F}" type="slidenum">
              <a:rPr lang="ru-RU" smtClean="0"/>
              <a:t>‹#›</a:t>
            </a:fld>
            <a:endParaRPr lang="ru-RU"/>
          </a:p>
        </p:txBody>
      </p:sp>
    </p:spTree>
    <p:extLst>
      <p:ext uri="{BB962C8B-B14F-4D97-AF65-F5344CB8AC3E}">
        <p14:creationId xmlns:p14="http://schemas.microsoft.com/office/powerpoint/2010/main" val="2174157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2CC6FED-4C7A-4CB3-B03D-B67D68752829}" type="datetimeFigureOut">
              <a:rPr lang="ru-RU" smtClean="0"/>
              <a:t>28.03.2024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0E601AF-B264-4A59-AD94-70A0EA87EE7F}" type="slidenum">
              <a:rPr lang="ru-RU" smtClean="0"/>
              <a:t>‹#›</a:t>
            </a:fld>
            <a:endParaRPr lang="ru-RU"/>
          </a:p>
        </p:txBody>
      </p:sp>
    </p:spTree>
    <p:extLst>
      <p:ext uri="{BB962C8B-B14F-4D97-AF65-F5344CB8AC3E}">
        <p14:creationId xmlns:p14="http://schemas.microsoft.com/office/powerpoint/2010/main" val="38193119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2CC6FED-4C7A-4CB3-B03D-B67D68752829}" type="datetimeFigureOut">
              <a:rPr lang="ru-RU" smtClean="0"/>
              <a:t>28.03.2024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0E601AF-B264-4A59-AD94-70A0EA87EE7F}" type="slidenum">
              <a:rPr lang="ru-RU" smtClean="0"/>
              <a:t>‹#›</a:t>
            </a:fld>
            <a:endParaRPr lang="ru-RU"/>
          </a:p>
        </p:txBody>
      </p:sp>
    </p:spTree>
    <p:extLst>
      <p:ext uri="{BB962C8B-B14F-4D97-AF65-F5344CB8AC3E}">
        <p14:creationId xmlns:p14="http://schemas.microsoft.com/office/powerpoint/2010/main" val="794277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2CC6FED-4C7A-4CB3-B03D-B67D68752829}" type="datetimeFigureOut">
              <a:rPr lang="ru-RU" smtClean="0"/>
              <a:t>28.03.2024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0E601AF-B264-4A59-AD94-70A0EA87EE7F}" type="slidenum">
              <a:rPr lang="ru-RU" smtClean="0"/>
              <a:t>‹#›</a:t>
            </a:fld>
            <a:endParaRPr lang="ru-RU"/>
          </a:p>
        </p:txBody>
      </p:sp>
    </p:spTree>
    <p:extLst>
      <p:ext uri="{BB962C8B-B14F-4D97-AF65-F5344CB8AC3E}">
        <p14:creationId xmlns:p14="http://schemas.microsoft.com/office/powerpoint/2010/main" val="3889960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2CC6FED-4C7A-4CB3-B03D-B67D68752829}" type="datetimeFigureOut">
              <a:rPr lang="ru-RU" smtClean="0"/>
              <a:t>28.03.2024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0E601AF-B264-4A59-AD94-70A0EA87EE7F}" type="slidenum">
              <a:rPr lang="ru-RU" smtClean="0"/>
              <a:t>‹#›</a:t>
            </a:fld>
            <a:endParaRPr lang="ru-RU"/>
          </a:p>
        </p:txBody>
      </p:sp>
    </p:spTree>
    <p:extLst>
      <p:ext uri="{BB962C8B-B14F-4D97-AF65-F5344CB8AC3E}">
        <p14:creationId xmlns:p14="http://schemas.microsoft.com/office/powerpoint/2010/main" val="322457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2CC6FED-4C7A-4CB3-B03D-B67D68752829}" type="datetimeFigureOut">
              <a:rPr lang="ru-RU" smtClean="0"/>
              <a:t>28.03.2024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0E601AF-B264-4A59-AD94-70A0EA87EE7F}" type="slidenum">
              <a:rPr lang="ru-RU" smtClean="0"/>
              <a:t>‹#›</a:t>
            </a:fld>
            <a:endParaRPr lang="ru-RU"/>
          </a:p>
        </p:txBody>
      </p:sp>
    </p:spTree>
    <p:extLst>
      <p:ext uri="{BB962C8B-B14F-4D97-AF65-F5344CB8AC3E}">
        <p14:creationId xmlns:p14="http://schemas.microsoft.com/office/powerpoint/2010/main" val="1830284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2CC6FED-4C7A-4CB3-B03D-B67D68752829}" type="datetimeFigureOut">
              <a:rPr lang="ru-RU" smtClean="0"/>
              <a:t>28.03.2024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0E601AF-B264-4A59-AD94-70A0EA87EE7F}" type="slidenum">
              <a:rPr lang="ru-RU" smtClean="0"/>
              <a:t>‹#›</a:t>
            </a:fld>
            <a:endParaRPr lang="ru-RU"/>
          </a:p>
        </p:txBody>
      </p:sp>
    </p:spTree>
    <p:extLst>
      <p:ext uri="{BB962C8B-B14F-4D97-AF65-F5344CB8AC3E}">
        <p14:creationId xmlns:p14="http://schemas.microsoft.com/office/powerpoint/2010/main" val="2703964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12CC6FED-4C7A-4CB3-B03D-B67D68752829}" type="datetimeFigureOut">
              <a:rPr lang="ru-RU" smtClean="0"/>
              <a:t>28.03.2024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0E601AF-B264-4A59-AD94-70A0EA87EE7F}" type="slidenum">
              <a:rPr lang="ru-RU" smtClean="0"/>
              <a:t>‹#›</a:t>
            </a:fld>
            <a:endParaRPr lang="ru-RU"/>
          </a:p>
        </p:txBody>
      </p:sp>
    </p:spTree>
    <p:extLst>
      <p:ext uri="{BB962C8B-B14F-4D97-AF65-F5344CB8AC3E}">
        <p14:creationId xmlns:p14="http://schemas.microsoft.com/office/powerpoint/2010/main" val="35811528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12CC6FED-4C7A-4CB3-B03D-B67D68752829}" type="datetimeFigureOut">
              <a:rPr lang="ru-RU" smtClean="0"/>
              <a:t>28.03.2024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0E601AF-B264-4A59-AD94-70A0EA87EE7F}" type="slidenum">
              <a:rPr lang="ru-RU" smtClean="0"/>
              <a:t>‹#›</a:t>
            </a:fld>
            <a:endParaRPr lang="ru-RU"/>
          </a:p>
        </p:txBody>
      </p:sp>
    </p:spTree>
    <p:extLst>
      <p:ext uri="{BB962C8B-B14F-4D97-AF65-F5344CB8AC3E}">
        <p14:creationId xmlns:p14="http://schemas.microsoft.com/office/powerpoint/2010/main" val="3061321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CC6FED-4C7A-4CB3-B03D-B67D68752829}" type="datetimeFigureOut">
              <a:rPr lang="ru-RU" smtClean="0"/>
              <a:t>28.03.2024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E601AF-B264-4A59-AD94-70A0EA87EE7F}" type="slidenum">
              <a:rPr lang="ru-RU" smtClean="0"/>
              <a:t>‹#›</a:t>
            </a:fld>
            <a:endParaRPr lang="ru-RU"/>
          </a:p>
        </p:txBody>
      </p:sp>
    </p:spTree>
    <p:extLst>
      <p:ext uri="{BB962C8B-B14F-4D97-AF65-F5344CB8AC3E}">
        <p14:creationId xmlns:p14="http://schemas.microsoft.com/office/powerpoint/2010/main" val="12693985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image" Target="../media/image18.jp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jp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8" Type="http://schemas.openxmlformats.org/officeDocument/2006/relationships/image" Target="../media/image35.jp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4.jp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jpg"/></Relationships>
</file>

<file path=ppt/slides/_rels/slide15.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hyperlink" Target="https://en.wikipedia.org/wiki/Ski_jumping_at_the_1998_Winter_Olympics_%E2%80%93_Normal_hill_individual" TargetMode="External"/><Relationship Id="rId7" Type="http://schemas.openxmlformats.org/officeDocument/2006/relationships/image" Target="../media/image38.jpeg"/><Relationship Id="rId2" Type="http://schemas.openxmlformats.org/officeDocument/2006/relationships/image" Target="../media/image24.jpg"/><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hyperlink" Target="https://en.wikipedia.org/wiki/1998_Winter_Olympics" TargetMode="External"/><Relationship Id="rId4" Type="http://schemas.openxmlformats.org/officeDocument/2006/relationships/hyperlink" Target="https://en.wikipedia.org/wiki/Ski_jumping_at_the_1998_Winter_Olympics_%E2%80%93_Large_hill_individual"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24.jpg"/><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1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4.jpg"/><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15.jpg"/><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1524000" y="423332"/>
            <a:ext cx="8839200" cy="5486401"/>
          </a:xfrm>
        </p:spPr>
        <p:txBody>
          <a:bodyPr>
            <a:normAutofit fontScale="90000"/>
          </a:bodyPr>
          <a:lstStyle/>
          <a:p>
            <a:r>
              <a:rPr lang="ru-RU" sz="2400" dirty="0" smtClean="0">
                <a:latin typeface="Times New Roman" panose="02020603050405020304" pitchFamily="18" charset="0"/>
                <a:cs typeface="Times New Roman" panose="02020603050405020304" pitchFamily="18" charset="0"/>
              </a:rPr>
              <a:t/>
            </a:r>
            <a:br>
              <a:rPr lang="ru-RU" sz="2400" dirty="0" smtClean="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МУНИЦИПАЛЬНОЕ </a:t>
            </a:r>
            <a:r>
              <a:rPr lang="ru-RU" sz="2000" dirty="0">
                <a:latin typeface="Times New Roman" panose="02020603050405020304" pitchFamily="18" charset="0"/>
                <a:cs typeface="Times New Roman" panose="02020603050405020304" pitchFamily="18" charset="0"/>
              </a:rPr>
              <a:t>БЮДЖЕТНОЕ</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ОБРАЗОВАТЕЛЬНОЕ УЧРЕЖДЕНИЕ</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«СРЕДНЯЯ ОБЩЕОБРАЗОВАТЕЛЬНАЯ</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ШКОЛА №8 г. ЛЕНИНОГОРСК</a:t>
            </a:r>
            <a:r>
              <a:rPr lang="ru-RU" sz="2000" dirty="0" smtClean="0">
                <a:latin typeface="Times New Roman" panose="02020603050405020304" pitchFamily="18" charset="0"/>
                <a:cs typeface="Times New Roman" panose="02020603050405020304" pitchFamily="18" charset="0"/>
              </a:rPr>
              <a:t>»</a:t>
            </a:r>
            <a:br>
              <a:rPr lang="ru-RU" sz="2000" dirty="0" smtClean="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3200" dirty="0" smtClean="0">
                <a:latin typeface="Times New Roman" panose="02020603050405020304" pitchFamily="18" charset="0"/>
                <a:cs typeface="Times New Roman" panose="02020603050405020304" pitchFamily="18" charset="0"/>
              </a:rPr>
              <a:t>Презентация к интегрированному уроку (английский язык и физическая культура) в 10 классе на тему:</a:t>
            </a:r>
            <a:r>
              <a:rPr lang="ru-RU" sz="3200" dirty="0">
                <a:latin typeface="Times New Roman" panose="02020603050405020304" pitchFamily="18" charset="0"/>
                <a:cs typeface="Times New Roman" panose="02020603050405020304" pitchFamily="18" charset="0"/>
              </a:rPr>
              <a:t/>
            </a:r>
            <a:br>
              <a:rPr lang="ru-RU" sz="3200" dirty="0">
                <a:latin typeface="Times New Roman" panose="02020603050405020304" pitchFamily="18" charset="0"/>
                <a:cs typeface="Times New Roman" panose="02020603050405020304" pitchFamily="18" charset="0"/>
              </a:rPr>
            </a:br>
            <a:r>
              <a:rPr lang="ru-RU" sz="3200" dirty="0" smtClean="0">
                <a:solidFill>
                  <a:srgbClr val="0070C0"/>
                </a:solidFill>
                <a:latin typeface="Times New Roman" panose="02020603050405020304" pitchFamily="18" charset="0"/>
                <a:cs typeface="Times New Roman" panose="02020603050405020304" pitchFamily="18" charset="0"/>
              </a:rPr>
              <a:t>«</a:t>
            </a:r>
            <a:r>
              <a:rPr lang="ru-RU" sz="4000" dirty="0" smtClean="0">
                <a:solidFill>
                  <a:srgbClr val="0070C0"/>
                </a:solidFill>
                <a:latin typeface="Times New Roman" panose="02020603050405020304" pitchFamily="18" charset="0"/>
                <a:cs typeface="Times New Roman" panose="02020603050405020304" pitchFamily="18" charset="0"/>
              </a:rPr>
              <a:t>Развитие </a:t>
            </a:r>
            <a:r>
              <a:rPr lang="ru-RU" sz="4000" dirty="0">
                <a:solidFill>
                  <a:srgbClr val="0070C0"/>
                </a:solidFill>
                <a:latin typeface="Times New Roman" panose="02020603050405020304" pitchFamily="18" charset="0"/>
                <a:cs typeface="Times New Roman" panose="02020603050405020304" pitchFamily="18" charset="0"/>
              </a:rPr>
              <a:t>трамплинного спорта </a:t>
            </a:r>
            <a:r>
              <a:rPr lang="ru-RU" sz="4000" dirty="0" smtClean="0">
                <a:solidFill>
                  <a:srgbClr val="0070C0"/>
                </a:solidFill>
                <a:latin typeface="Times New Roman" panose="02020603050405020304" pitchFamily="18" charset="0"/>
                <a:cs typeface="Times New Roman" panose="02020603050405020304" pitchFamily="18" charset="0"/>
              </a:rPr>
              <a:t/>
            </a:r>
            <a:br>
              <a:rPr lang="ru-RU" sz="4000" dirty="0" smtClean="0">
                <a:solidFill>
                  <a:srgbClr val="0070C0"/>
                </a:solidFill>
                <a:latin typeface="Times New Roman" panose="02020603050405020304" pitchFamily="18" charset="0"/>
                <a:cs typeface="Times New Roman" panose="02020603050405020304" pitchFamily="18" charset="0"/>
              </a:rPr>
            </a:br>
            <a:r>
              <a:rPr lang="ru-RU" sz="4000" dirty="0" smtClean="0">
                <a:solidFill>
                  <a:srgbClr val="0070C0"/>
                </a:solidFill>
                <a:latin typeface="Times New Roman" panose="02020603050405020304" pitchFamily="18" charset="0"/>
                <a:cs typeface="Times New Roman" panose="02020603050405020304" pitchFamily="18" charset="0"/>
              </a:rPr>
              <a:t>в </a:t>
            </a:r>
            <a:r>
              <a:rPr lang="ru-RU" sz="4000" dirty="0">
                <a:solidFill>
                  <a:srgbClr val="0070C0"/>
                </a:solidFill>
                <a:latin typeface="Times New Roman" panose="02020603050405020304" pitchFamily="18" charset="0"/>
                <a:cs typeface="Times New Roman" panose="02020603050405020304" pitchFamily="18" charset="0"/>
              </a:rPr>
              <a:t>г. </a:t>
            </a:r>
            <a:r>
              <a:rPr lang="ru-RU" sz="4000" dirty="0" smtClean="0">
                <a:solidFill>
                  <a:srgbClr val="0070C0"/>
                </a:solidFill>
                <a:latin typeface="Times New Roman" panose="02020603050405020304" pitchFamily="18" charset="0"/>
                <a:cs typeface="Times New Roman" panose="02020603050405020304" pitchFamily="18" charset="0"/>
              </a:rPr>
              <a:t>Лениногорск</a:t>
            </a:r>
            <a:r>
              <a:rPr lang="ru-RU" sz="4000" dirty="0" smtClean="0">
                <a:solidFill>
                  <a:srgbClr val="0070C0"/>
                </a:solidFill>
                <a:latin typeface="Times New Roman" panose="02020603050405020304" pitchFamily="18" charset="0"/>
                <a:cs typeface="Times New Roman" panose="02020603050405020304" pitchFamily="18" charset="0"/>
              </a:rPr>
              <a:t>»</a:t>
            </a:r>
            <a:br>
              <a:rPr lang="ru-RU" sz="4000" dirty="0" smtClean="0">
                <a:solidFill>
                  <a:srgbClr val="0070C0"/>
                </a:solidFill>
                <a:latin typeface="Times New Roman" panose="02020603050405020304" pitchFamily="18" charset="0"/>
                <a:cs typeface="Times New Roman" panose="02020603050405020304" pitchFamily="18" charset="0"/>
              </a:rPr>
            </a:br>
            <a:r>
              <a:rPr lang="ru-RU" sz="4000" dirty="0" smtClean="0">
                <a:solidFill>
                  <a:srgbClr val="0070C0"/>
                </a:solidFill>
                <a:latin typeface="Times New Roman" panose="02020603050405020304" pitchFamily="18" charset="0"/>
                <a:cs typeface="Times New Roman" panose="02020603050405020304" pitchFamily="18" charset="0"/>
              </a:rPr>
              <a:t>«</a:t>
            </a:r>
            <a:r>
              <a:rPr lang="en-US" sz="2800" dirty="0">
                <a:solidFill>
                  <a:srgbClr val="0070C0"/>
                </a:solidFill>
                <a:latin typeface="Times New Roman" panose="02020603050405020304" pitchFamily="18" charset="0"/>
                <a:cs typeface="Times New Roman" panose="02020603050405020304" pitchFamily="18" charset="0"/>
              </a:rPr>
              <a:t>D</a:t>
            </a:r>
            <a:r>
              <a:rPr lang="en-US" sz="2800" dirty="0" smtClean="0">
                <a:solidFill>
                  <a:srgbClr val="0070C0"/>
                </a:solidFill>
                <a:latin typeface="Times New Roman" panose="02020603050405020304" pitchFamily="18" charset="0"/>
                <a:cs typeface="Times New Roman" panose="02020603050405020304" pitchFamily="18" charset="0"/>
              </a:rPr>
              <a:t>evelopment </a:t>
            </a:r>
            <a:r>
              <a:rPr lang="en-US" sz="2800" dirty="0">
                <a:solidFill>
                  <a:srgbClr val="0070C0"/>
                </a:solidFill>
                <a:latin typeface="Times New Roman" panose="02020603050405020304" pitchFamily="18" charset="0"/>
                <a:cs typeface="Times New Roman" panose="02020603050405020304" pitchFamily="18" charset="0"/>
              </a:rPr>
              <a:t>of ski jumping </a:t>
            </a:r>
            <a:r>
              <a:rPr lang="en-US" sz="2800" dirty="0" smtClean="0">
                <a:solidFill>
                  <a:srgbClr val="0070C0"/>
                </a:solidFill>
                <a:latin typeface="Times New Roman" panose="02020603050405020304" pitchFamily="18" charset="0"/>
                <a:cs typeface="Times New Roman" panose="02020603050405020304" pitchFamily="18" charset="0"/>
              </a:rPr>
              <a:t>sport</a:t>
            </a:r>
            <a:r>
              <a:rPr lang="ru-RU" sz="2800" dirty="0" smtClean="0">
                <a:solidFill>
                  <a:srgbClr val="0070C0"/>
                </a:solidFill>
                <a:latin typeface="Times New Roman" panose="02020603050405020304" pitchFamily="18" charset="0"/>
                <a:cs typeface="Times New Roman" panose="02020603050405020304" pitchFamily="18" charset="0"/>
              </a:rPr>
              <a:t> </a:t>
            </a:r>
            <a:r>
              <a:rPr lang="en-US" sz="2800" dirty="0" smtClean="0">
                <a:solidFill>
                  <a:srgbClr val="0070C0"/>
                </a:solidFill>
                <a:latin typeface="Times New Roman" panose="02020603050405020304" pitchFamily="18" charset="0"/>
                <a:cs typeface="Times New Roman" panose="02020603050405020304" pitchFamily="18" charset="0"/>
              </a:rPr>
              <a:t>in </a:t>
            </a:r>
            <a:r>
              <a:rPr lang="en-US" sz="2800" dirty="0" err="1" smtClean="0">
                <a:solidFill>
                  <a:srgbClr val="0070C0"/>
                </a:solidFill>
                <a:latin typeface="Times New Roman" panose="02020603050405020304" pitchFamily="18" charset="0"/>
                <a:cs typeface="Times New Roman" panose="02020603050405020304" pitchFamily="18" charset="0"/>
              </a:rPr>
              <a:t>Leninogorsk</a:t>
            </a:r>
            <a:r>
              <a:rPr lang="ru-RU" sz="2800" dirty="0" smtClean="0">
                <a:solidFill>
                  <a:srgbClr val="0070C0"/>
                </a:solidFill>
                <a:latin typeface="Times New Roman" panose="02020603050405020304" pitchFamily="18" charset="0"/>
                <a:cs typeface="Times New Roman" panose="02020603050405020304" pitchFamily="18" charset="0"/>
              </a:rPr>
              <a:t>»</a:t>
            </a:r>
            <a:r>
              <a:rPr lang="ru-RU" sz="3200" dirty="0" smtClean="0">
                <a:latin typeface="Times New Roman" panose="02020603050405020304" pitchFamily="18" charset="0"/>
                <a:cs typeface="Times New Roman" panose="02020603050405020304" pitchFamily="18" charset="0"/>
              </a:rPr>
              <a:t/>
            </a:r>
            <a:br>
              <a:rPr lang="ru-RU" sz="3200" dirty="0" smtClean="0">
                <a:latin typeface="Times New Roman" panose="02020603050405020304" pitchFamily="18" charset="0"/>
                <a:cs typeface="Times New Roman" panose="02020603050405020304" pitchFamily="18" charset="0"/>
              </a:rPr>
            </a:br>
            <a:r>
              <a:rPr lang="ru-RU" sz="2700" dirty="0">
                <a:latin typeface="Times New Roman" panose="02020603050405020304" pitchFamily="18" charset="0"/>
                <a:cs typeface="Times New Roman" panose="02020603050405020304" pitchFamily="18" charset="0"/>
              </a:rPr>
              <a:t/>
            </a:r>
            <a:br>
              <a:rPr lang="ru-RU" sz="2700" dirty="0">
                <a:latin typeface="Times New Roman" panose="02020603050405020304" pitchFamily="18" charset="0"/>
                <a:cs typeface="Times New Roman" panose="02020603050405020304" pitchFamily="18" charset="0"/>
              </a:rPr>
            </a:br>
            <a:r>
              <a:rPr lang="ru-RU" sz="2700" dirty="0" smtClean="0">
                <a:latin typeface="Times New Roman" panose="02020603050405020304" pitchFamily="18" charset="0"/>
                <a:cs typeface="Times New Roman" panose="02020603050405020304" pitchFamily="18" charset="0"/>
              </a:rPr>
              <a:t>Автор:</a:t>
            </a:r>
            <a:r>
              <a:rPr lang="ru-RU" sz="2700" dirty="0">
                <a:latin typeface="Times New Roman" panose="02020603050405020304" pitchFamily="18" charset="0"/>
                <a:cs typeface="Times New Roman" panose="02020603050405020304" pitchFamily="18" charset="0"/>
              </a:rPr>
              <a:t/>
            </a:r>
            <a:br>
              <a:rPr lang="ru-RU" sz="2700" dirty="0">
                <a:latin typeface="Times New Roman" panose="02020603050405020304" pitchFamily="18" charset="0"/>
                <a:cs typeface="Times New Roman" panose="02020603050405020304" pitchFamily="18" charset="0"/>
              </a:rPr>
            </a:br>
            <a:r>
              <a:rPr lang="ru-RU" sz="2700" dirty="0" smtClean="0">
                <a:latin typeface="Times New Roman" panose="02020603050405020304" pitchFamily="18" charset="0"/>
                <a:cs typeface="Times New Roman" panose="02020603050405020304" pitchFamily="18" charset="0"/>
              </a:rPr>
              <a:t>Никонова </a:t>
            </a:r>
            <a:r>
              <a:rPr lang="ru-RU" sz="2700" dirty="0">
                <a:latin typeface="Times New Roman" panose="02020603050405020304" pitchFamily="18" charset="0"/>
                <a:cs typeface="Times New Roman" panose="02020603050405020304" pitchFamily="18" charset="0"/>
              </a:rPr>
              <a:t>А.А.,</a:t>
            </a:r>
            <a:br>
              <a:rPr lang="ru-RU" sz="2700" dirty="0">
                <a:latin typeface="Times New Roman" panose="02020603050405020304" pitchFamily="18" charset="0"/>
                <a:cs typeface="Times New Roman" panose="02020603050405020304" pitchFamily="18" charset="0"/>
              </a:rPr>
            </a:br>
            <a:r>
              <a:rPr lang="ru-RU" sz="2700" dirty="0">
                <a:latin typeface="Times New Roman" panose="02020603050405020304" pitchFamily="18" charset="0"/>
                <a:cs typeface="Times New Roman" panose="02020603050405020304" pitchFamily="18" charset="0"/>
              </a:rPr>
              <a:t>учитель английского языка</a:t>
            </a:r>
            <a:br>
              <a:rPr lang="ru-RU" sz="2700" dirty="0">
                <a:latin typeface="Times New Roman" panose="02020603050405020304" pitchFamily="18" charset="0"/>
                <a:cs typeface="Times New Roman" panose="02020603050405020304" pitchFamily="18" charset="0"/>
              </a:rPr>
            </a:br>
            <a:endParaRPr lang="ru-RU" sz="27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flipV="1">
            <a:off x="1524000" y="5257800"/>
            <a:ext cx="9160933" cy="499533"/>
          </a:xfrm>
        </p:spPr>
        <p:txBody>
          <a:bodyPr/>
          <a:lstStyle/>
          <a:p>
            <a:endParaRPr lang="ru-RU" dirty="0"/>
          </a:p>
        </p:txBody>
      </p:sp>
    </p:spTree>
    <p:extLst>
      <p:ext uri="{BB962C8B-B14F-4D97-AF65-F5344CB8AC3E}">
        <p14:creationId xmlns:p14="http://schemas.microsoft.com/office/powerpoint/2010/main" val="5797728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1634066" y="0"/>
            <a:ext cx="8923867" cy="6333065"/>
          </a:xfrm>
        </p:spPr>
        <p:txBody>
          <a:bodyPr>
            <a:normAutofit/>
          </a:bodyPr>
          <a:lstStyle/>
          <a:p>
            <a:r>
              <a:rPr lang="ru-RU" sz="3600" dirty="0">
                <a:solidFill>
                  <a:srgbClr val="0070C0"/>
                </a:solidFill>
                <a:latin typeface="Times New Roman" panose="02020603050405020304" pitchFamily="18" charset="0"/>
                <a:cs typeface="Times New Roman" panose="02020603050405020304" pitchFamily="18" charset="0"/>
              </a:rPr>
              <a:t>История трамплинного спорта в </a:t>
            </a:r>
            <a:r>
              <a:rPr lang="ru-RU" sz="3600" dirty="0" smtClean="0">
                <a:solidFill>
                  <a:srgbClr val="0070C0"/>
                </a:solidFill>
                <a:latin typeface="Times New Roman" panose="02020603050405020304" pitchFamily="18" charset="0"/>
                <a:cs typeface="Times New Roman" panose="02020603050405020304" pitchFamily="18" charset="0"/>
              </a:rPr>
              <a:t>Лениногорске</a:t>
            </a:r>
            <a:br>
              <a:rPr lang="ru-RU" sz="3600" dirty="0" smtClean="0">
                <a:solidFill>
                  <a:srgbClr val="0070C0"/>
                </a:solidFill>
                <a:latin typeface="Times New Roman" panose="02020603050405020304" pitchFamily="18" charset="0"/>
                <a:cs typeface="Times New Roman" panose="02020603050405020304" pitchFamily="18" charset="0"/>
              </a:rPr>
            </a:br>
            <a:r>
              <a:rPr lang="ru-RU" sz="3200" dirty="0" smtClean="0">
                <a:latin typeface="Times New Roman" panose="02020603050405020304" pitchFamily="18" charset="0"/>
                <a:cs typeface="Times New Roman" panose="02020603050405020304" pitchFamily="18" charset="0"/>
              </a:rPr>
              <a:t>1973: </a:t>
            </a:r>
            <a:r>
              <a:rPr lang="ru-RU" sz="3200" dirty="0">
                <a:latin typeface="Times New Roman" panose="02020603050405020304" pitchFamily="18" charset="0"/>
                <a:cs typeface="Times New Roman" panose="02020603050405020304" pitchFamily="18" charset="0"/>
              </a:rPr>
              <a:t>первый трамплин К-29 </a:t>
            </a:r>
            <a:r>
              <a:rPr lang="ru-RU" sz="3200" dirty="0" smtClean="0">
                <a:latin typeface="Times New Roman" panose="02020603050405020304" pitchFamily="18" charset="0"/>
                <a:cs typeface="Times New Roman" panose="02020603050405020304" pitchFamily="18" charset="0"/>
              </a:rPr>
              <a:t>м.</a:t>
            </a:r>
            <a:br>
              <a:rPr lang="ru-RU" sz="3200" dirty="0" smtClean="0">
                <a:latin typeface="Times New Roman" panose="02020603050405020304" pitchFamily="18" charset="0"/>
                <a:cs typeface="Times New Roman" panose="02020603050405020304" pitchFamily="18" charset="0"/>
              </a:rPr>
            </a:br>
            <a:r>
              <a:rPr lang="ru-RU" sz="3200" dirty="0" smtClean="0">
                <a:latin typeface="Times New Roman" panose="02020603050405020304" pitchFamily="18" charset="0"/>
                <a:cs typeface="Times New Roman" panose="02020603050405020304" pitchFamily="18" charset="0"/>
              </a:rPr>
              <a:t>1975: большой трамплин </a:t>
            </a:r>
            <a:r>
              <a:rPr lang="ru-RU" sz="3200" dirty="0">
                <a:latin typeface="Times New Roman" panose="02020603050405020304" pitchFamily="18" charset="0"/>
                <a:cs typeface="Times New Roman" panose="02020603050405020304" pitchFamily="18" charset="0"/>
              </a:rPr>
              <a:t>К-75 </a:t>
            </a:r>
            <a:r>
              <a:rPr lang="ru-RU" sz="3200" dirty="0" smtClean="0">
                <a:latin typeface="Times New Roman" panose="02020603050405020304" pitchFamily="18" charset="0"/>
                <a:cs typeface="Times New Roman" panose="02020603050405020304" pitchFamily="18" charset="0"/>
              </a:rPr>
              <a:t>м.</a:t>
            </a:r>
            <a:r>
              <a:rPr lang="ru-RU" sz="3600" dirty="0">
                <a:solidFill>
                  <a:srgbClr val="0070C0"/>
                </a:solidFill>
                <a:latin typeface="Times New Roman" panose="02020603050405020304" pitchFamily="18" charset="0"/>
                <a:cs typeface="Times New Roman" panose="02020603050405020304" pitchFamily="18" charset="0"/>
              </a:rPr>
              <a:t/>
            </a:r>
            <a:br>
              <a:rPr lang="ru-RU" sz="3600" dirty="0">
                <a:solidFill>
                  <a:srgbClr val="0070C0"/>
                </a:solidFill>
                <a:latin typeface="Times New Roman" panose="02020603050405020304" pitchFamily="18" charset="0"/>
                <a:cs typeface="Times New Roman" panose="02020603050405020304" pitchFamily="18" charset="0"/>
              </a:rPr>
            </a:br>
            <a:r>
              <a:rPr lang="ru-RU" sz="3200" dirty="0">
                <a:latin typeface="Times New Roman" panose="02020603050405020304" pitchFamily="18" charset="0"/>
                <a:cs typeface="Times New Roman" panose="02020603050405020304" pitchFamily="18" charset="0"/>
              </a:rPr>
              <a:t>более 7000 </a:t>
            </a:r>
            <a:r>
              <a:rPr lang="ru-RU" sz="3200" dirty="0" smtClean="0">
                <a:latin typeface="Times New Roman" panose="02020603050405020304" pitchFamily="18" charset="0"/>
                <a:cs typeface="Times New Roman" panose="02020603050405020304" pitchFamily="18" charset="0"/>
              </a:rPr>
              <a:t>учащихся</a:t>
            </a:r>
            <a:br>
              <a:rPr lang="ru-RU" sz="3200" dirty="0" smtClean="0">
                <a:latin typeface="Times New Roman" panose="02020603050405020304" pitchFamily="18" charset="0"/>
                <a:cs typeface="Times New Roman" panose="02020603050405020304" pitchFamily="18" charset="0"/>
              </a:rPr>
            </a:br>
            <a:r>
              <a:rPr lang="ru-RU" sz="3200" dirty="0">
                <a:latin typeface="Times New Roman" panose="02020603050405020304" pitchFamily="18" charset="0"/>
                <a:cs typeface="Times New Roman" panose="02020603050405020304" pitchFamily="18" charset="0"/>
              </a:rPr>
              <a:t>43 мастера </a:t>
            </a:r>
            <a:r>
              <a:rPr lang="ru-RU" sz="3200" dirty="0" smtClean="0">
                <a:latin typeface="Times New Roman" panose="02020603050405020304" pitchFamily="18" charset="0"/>
                <a:cs typeface="Times New Roman" panose="02020603050405020304" pitchFamily="18" charset="0"/>
              </a:rPr>
              <a:t>спорта</a:t>
            </a:r>
            <a:br>
              <a:rPr lang="ru-RU" sz="3200" dirty="0" smtClean="0">
                <a:latin typeface="Times New Roman" panose="02020603050405020304" pitchFamily="18" charset="0"/>
                <a:cs typeface="Times New Roman" panose="02020603050405020304" pitchFamily="18" charset="0"/>
              </a:rPr>
            </a:br>
            <a:r>
              <a:rPr lang="ru-RU" sz="3200" dirty="0">
                <a:latin typeface="Times New Roman" panose="02020603050405020304" pitchFamily="18" charset="0"/>
                <a:cs typeface="Times New Roman" panose="02020603050405020304" pitchFamily="18" charset="0"/>
              </a:rPr>
              <a:t>более ста </a:t>
            </a:r>
            <a:r>
              <a:rPr lang="ru-RU" sz="3200" dirty="0" smtClean="0">
                <a:latin typeface="Times New Roman" panose="02020603050405020304" pitchFamily="18" charset="0"/>
                <a:cs typeface="Times New Roman" panose="02020603050405020304" pitchFamily="18" charset="0"/>
              </a:rPr>
              <a:t>кандидатов</a:t>
            </a:r>
            <a:br>
              <a:rPr lang="ru-RU" sz="3200" dirty="0" smtClean="0">
                <a:latin typeface="Times New Roman" panose="02020603050405020304" pitchFamily="18" charset="0"/>
                <a:cs typeface="Times New Roman" panose="02020603050405020304" pitchFamily="18" charset="0"/>
              </a:rPr>
            </a:br>
            <a:r>
              <a:rPr lang="ru-RU" sz="3200" dirty="0">
                <a:latin typeface="Times New Roman" panose="02020603050405020304" pitchFamily="18" charset="0"/>
                <a:cs typeface="Times New Roman" panose="02020603050405020304" pitchFamily="18" charset="0"/>
              </a:rPr>
              <a:t>более тысячи </a:t>
            </a:r>
            <a:r>
              <a:rPr lang="ru-RU" sz="3200" dirty="0" smtClean="0">
                <a:latin typeface="Times New Roman" panose="02020603050405020304" pitchFamily="18" charset="0"/>
                <a:cs typeface="Times New Roman" panose="02020603050405020304" pitchFamily="18" charset="0"/>
              </a:rPr>
              <a:t>перворазрядников</a:t>
            </a:r>
            <a:r>
              <a:rPr lang="ru-RU" sz="3600" dirty="0">
                <a:solidFill>
                  <a:srgbClr val="0070C0"/>
                </a:solidFill>
                <a:latin typeface="Times New Roman" panose="02020603050405020304" pitchFamily="18" charset="0"/>
                <a:cs typeface="Times New Roman" panose="02020603050405020304" pitchFamily="18" charset="0"/>
              </a:rPr>
              <a:t/>
            </a:r>
            <a:br>
              <a:rPr lang="ru-RU" sz="3600" dirty="0">
                <a:solidFill>
                  <a:srgbClr val="0070C0"/>
                </a:solidFill>
                <a:latin typeface="Times New Roman" panose="02020603050405020304" pitchFamily="18" charset="0"/>
                <a:cs typeface="Times New Roman" panose="02020603050405020304" pitchFamily="18" charset="0"/>
              </a:rPr>
            </a:br>
            <a:r>
              <a:rPr lang="ru-RU" sz="2800" dirty="0" smtClean="0">
                <a:solidFill>
                  <a:srgbClr val="0070C0"/>
                </a:solidFill>
                <a:latin typeface="Times New Roman" panose="02020603050405020304" pitchFamily="18" charset="0"/>
                <a:cs typeface="Times New Roman" panose="02020603050405020304" pitchFamily="18" charset="0"/>
              </a:rPr>
              <a:t>Первые социальные партнеры:</a:t>
            </a:r>
            <a:r>
              <a:rPr lang="ru-RU" sz="3600" dirty="0" smtClean="0">
                <a:solidFill>
                  <a:srgbClr val="0070C0"/>
                </a:solidFill>
                <a:latin typeface="Times New Roman" panose="02020603050405020304" pitchFamily="18" charset="0"/>
                <a:cs typeface="Times New Roman" panose="02020603050405020304" pitchFamily="18" charset="0"/>
              </a:rPr>
              <a:t/>
            </a:r>
            <a:br>
              <a:rPr lang="ru-RU" sz="3600" dirty="0" smtClean="0">
                <a:solidFill>
                  <a:srgbClr val="0070C0"/>
                </a:solidFill>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Исполком </a:t>
            </a:r>
            <a:r>
              <a:rPr lang="ru-RU" sz="2200" dirty="0" err="1">
                <a:latin typeface="Times New Roman" panose="02020603050405020304" pitchFamily="18" charset="0"/>
                <a:cs typeface="Times New Roman" panose="02020603050405020304" pitchFamily="18" charset="0"/>
              </a:rPr>
              <a:t>Лениногорского</a:t>
            </a:r>
            <a:r>
              <a:rPr lang="ru-RU" sz="2200" dirty="0">
                <a:latin typeface="Times New Roman" panose="02020603050405020304" pitchFamily="18" charset="0"/>
                <a:cs typeface="Times New Roman" panose="02020603050405020304" pitchFamily="18" charset="0"/>
              </a:rPr>
              <a:t> горсовета</a:t>
            </a:r>
            <a:r>
              <a:rPr lang="ru-RU" sz="2200" dirty="0" smtClean="0">
                <a:solidFill>
                  <a:srgbClr val="0070C0"/>
                </a:solidFill>
                <a:latin typeface="Times New Roman" panose="02020603050405020304" pitchFamily="18" charset="0"/>
                <a:cs typeface="Times New Roman" panose="02020603050405020304" pitchFamily="18" charset="0"/>
              </a:rPr>
              <a:t/>
            </a:r>
            <a:br>
              <a:rPr lang="ru-RU" sz="2200" dirty="0" smtClean="0">
                <a:solidFill>
                  <a:srgbClr val="0070C0"/>
                </a:solidFill>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НГДУ «</a:t>
            </a:r>
            <a:r>
              <a:rPr lang="ru-RU" sz="2200" dirty="0" err="1">
                <a:latin typeface="Times New Roman" panose="02020603050405020304" pitchFamily="18" charset="0"/>
                <a:cs typeface="Times New Roman" panose="02020603050405020304" pitchFamily="18" charset="0"/>
              </a:rPr>
              <a:t>Лениногорскнефть</a:t>
            </a:r>
            <a:r>
              <a:rPr lang="ru-RU" sz="2200" dirty="0" smtClean="0">
                <a:latin typeface="Times New Roman" panose="02020603050405020304" pitchFamily="18" charset="0"/>
                <a:cs typeface="Times New Roman" panose="02020603050405020304" pitchFamily="18" charset="0"/>
              </a:rPr>
              <a:t>»</a:t>
            </a:r>
            <a:br>
              <a:rPr lang="ru-RU" sz="2200" dirty="0" smtClean="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a:t>
            </a:r>
            <a:r>
              <a:rPr lang="ru-RU" sz="2200" dirty="0" err="1">
                <a:latin typeface="Times New Roman" panose="02020603050405020304" pitchFamily="18" charset="0"/>
                <a:cs typeface="Times New Roman" panose="02020603050405020304" pitchFamily="18" charset="0"/>
              </a:rPr>
              <a:t>Иркеннефть</a:t>
            </a:r>
            <a:r>
              <a:rPr lang="ru-RU" sz="2200" dirty="0" smtClean="0">
                <a:latin typeface="Times New Roman" panose="02020603050405020304" pitchFamily="18" charset="0"/>
                <a:cs typeface="Times New Roman" panose="02020603050405020304" pitchFamily="18" charset="0"/>
              </a:rPr>
              <a:t>»</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Трест </a:t>
            </a:r>
            <a:r>
              <a:rPr lang="ru-RU" sz="2200" dirty="0">
                <a:latin typeface="Times New Roman" panose="02020603050405020304" pitchFamily="18" charset="0"/>
                <a:cs typeface="Times New Roman" panose="02020603050405020304" pitchFamily="18" charset="0"/>
              </a:rPr>
              <a:t>«</a:t>
            </a:r>
            <a:r>
              <a:rPr lang="ru-RU" sz="2200" dirty="0" err="1">
                <a:latin typeface="Times New Roman" panose="02020603050405020304" pitchFamily="18" charset="0"/>
                <a:cs typeface="Times New Roman" panose="02020603050405020304" pitchFamily="18" charset="0"/>
              </a:rPr>
              <a:t>Татнефтегеофизика</a:t>
            </a:r>
            <a:r>
              <a:rPr lang="ru-RU" sz="2200" dirty="0" smtClean="0">
                <a:latin typeface="Times New Roman" panose="02020603050405020304" pitchFamily="18" charset="0"/>
                <a:cs typeface="Times New Roman" panose="02020603050405020304" pitchFamily="18" charset="0"/>
              </a:rPr>
              <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«УБР»</a:t>
            </a:r>
            <a:br>
              <a:rPr lang="ru-RU" sz="2200" dirty="0" smtClean="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a:t>
            </a:r>
            <a:r>
              <a:rPr lang="ru-RU" sz="2200" dirty="0" err="1">
                <a:latin typeface="Times New Roman" panose="02020603050405020304" pitchFamily="18" charset="0"/>
                <a:cs typeface="Times New Roman" panose="02020603050405020304" pitchFamily="18" charset="0"/>
              </a:rPr>
              <a:t>Газспецмашремонт</a:t>
            </a:r>
            <a:r>
              <a:rPr lang="ru-RU" sz="2200" dirty="0">
                <a:latin typeface="Times New Roman" panose="02020603050405020304" pitchFamily="18" charset="0"/>
                <a:cs typeface="Times New Roman" panose="02020603050405020304" pitchFamily="18" charset="0"/>
              </a:rPr>
              <a:t>»</a:t>
            </a:r>
            <a:endParaRPr lang="ru-RU" sz="2200" dirty="0">
              <a:solidFill>
                <a:srgbClr val="0070C0"/>
              </a:solidFill>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524000" y="4690532"/>
            <a:ext cx="8923867" cy="567267"/>
          </a:xfrm>
        </p:spPr>
        <p:txBody>
          <a:bodyPr/>
          <a:lstStyle/>
          <a:p>
            <a:endParaRPr lang="ru-RU" dirty="0"/>
          </a:p>
        </p:txBody>
      </p:sp>
    </p:spTree>
    <p:extLst>
      <p:ext uri="{BB962C8B-B14F-4D97-AF65-F5344CB8AC3E}">
        <p14:creationId xmlns:p14="http://schemas.microsoft.com/office/powerpoint/2010/main" val="7858050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60385"/>
            <a:ext cx="12192000" cy="6858001"/>
          </a:xfrm>
          <a:effectLst>
            <a:glow rad="101600">
              <a:schemeClr val="accent2">
                <a:satMod val="175000"/>
                <a:alpha val="40000"/>
              </a:schemeClr>
            </a:glow>
          </a:effectLst>
        </p:spPr>
      </p:pic>
      <p:sp>
        <p:nvSpPr>
          <p:cNvPr id="2" name="Заголовок 1"/>
          <p:cNvSpPr>
            <a:spLocks noGrp="1"/>
          </p:cNvSpPr>
          <p:nvPr>
            <p:ph type="title"/>
          </p:nvPr>
        </p:nvSpPr>
        <p:spPr>
          <a:xfrm>
            <a:off x="1613140" y="1846053"/>
            <a:ext cx="9946256" cy="2303253"/>
          </a:xfrm>
          <a:effectLst>
            <a:glow rad="228600">
              <a:schemeClr val="accent1">
                <a:satMod val="175000"/>
                <a:alpha val="40000"/>
              </a:schemeClr>
            </a:glow>
          </a:effectLst>
          <a:scene3d>
            <a:camera prst="isometricOffAxis1Right"/>
            <a:lightRig rig="threePt" dir="t"/>
          </a:scene3d>
        </p:spPr>
        <p:txBody>
          <a:bodyPr>
            <a:prstTxWarp prst="textCanDown">
              <a:avLst/>
            </a:prstTxWarp>
            <a:normAutofit/>
          </a:bodyPr>
          <a:lstStyle/>
          <a:p>
            <a:r>
              <a:rPr lang="ru-RU" sz="8000" b="1" dirty="0" smtClean="0">
                <a:ln w="22225">
                  <a:solidFill>
                    <a:schemeClr val="accent2"/>
                  </a:solidFill>
                  <a:prstDash val="solid"/>
                </a:ln>
                <a:solidFill>
                  <a:srgbClr val="C00000"/>
                </a:solidFill>
              </a:rPr>
              <a:t>ПОЛЁТ К ПОБЕДЕ</a:t>
            </a:r>
            <a:br>
              <a:rPr lang="ru-RU" sz="8000" b="1" dirty="0" smtClean="0">
                <a:ln w="22225">
                  <a:solidFill>
                    <a:schemeClr val="accent2"/>
                  </a:solidFill>
                  <a:prstDash val="solid"/>
                </a:ln>
                <a:solidFill>
                  <a:srgbClr val="C00000"/>
                </a:solidFill>
              </a:rPr>
            </a:br>
            <a:r>
              <a:rPr lang="en-US" sz="8000" b="1" dirty="0" smtClean="0">
                <a:ln w="22225">
                  <a:solidFill>
                    <a:schemeClr val="accent2"/>
                  </a:solidFill>
                  <a:prstDash val="solid"/>
                </a:ln>
                <a:solidFill>
                  <a:srgbClr val="C00000"/>
                </a:solidFill>
              </a:rPr>
              <a:t>FLIGHT TO VICTORY</a:t>
            </a:r>
            <a:endParaRPr lang="ru-RU" sz="8000" b="1" dirty="0">
              <a:ln w="22225">
                <a:solidFill>
                  <a:schemeClr val="accent2"/>
                </a:solidFill>
                <a:prstDash val="solid"/>
              </a:ln>
              <a:solidFill>
                <a:srgbClr val="C00000"/>
              </a:solidFill>
            </a:endParaRPr>
          </a:p>
        </p:txBody>
      </p:sp>
      <p:pic>
        <p:nvPicPr>
          <p:cNvPr id="5" name="Рисунок 4" descr="C:\Users\Admin\Downloads\maxresdefault.jpg"/>
          <p:cNvPicPr/>
          <p:nvPr/>
        </p:nvPicPr>
        <p:blipFill rotWithShape="1">
          <a:blip r:embed="rId3" cstate="print">
            <a:extLst>
              <a:ext uri="{28A0092B-C50C-407E-A947-70E740481C1C}">
                <a14:useLocalDpi xmlns:a14="http://schemas.microsoft.com/office/drawing/2010/main" val="0"/>
              </a:ext>
            </a:extLst>
          </a:blip>
          <a:srcRect l="3647" r="5195" b="10457"/>
          <a:stretch/>
        </p:blipFill>
        <p:spPr bwMode="auto">
          <a:xfrm>
            <a:off x="103118" y="152921"/>
            <a:ext cx="3454400" cy="2267268"/>
          </a:xfrm>
          <a:prstGeom prst="rect">
            <a:avLst/>
          </a:prstGeom>
          <a:noFill/>
          <a:ln>
            <a:noFill/>
          </a:ln>
          <a:effectLst>
            <a:softEdge rad="127000"/>
          </a:effectLst>
        </p:spPr>
      </p:pic>
      <p:pic>
        <p:nvPicPr>
          <p:cNvPr id="6" name="Рисунок 5" descr="C:\Users\Admin\Downloads\Leninogorsk_FN.jpg"/>
          <p:cNvPicPr/>
          <p:nvPr/>
        </p:nvPicPr>
        <p:blipFill rotWithShape="1">
          <a:blip r:embed="rId4">
            <a:extLst>
              <a:ext uri="{28A0092B-C50C-407E-A947-70E740481C1C}">
                <a14:useLocalDpi xmlns:a14="http://schemas.microsoft.com/office/drawing/2010/main" val="0"/>
              </a:ext>
            </a:extLst>
          </a:blip>
          <a:srcRect l="-1" r="-2169" b="15399"/>
          <a:stretch/>
        </p:blipFill>
        <p:spPr bwMode="auto">
          <a:xfrm>
            <a:off x="4759785" y="4651118"/>
            <a:ext cx="3403600" cy="2267268"/>
          </a:xfrm>
          <a:prstGeom prst="rect">
            <a:avLst/>
          </a:prstGeom>
          <a:noFill/>
          <a:ln>
            <a:noFill/>
          </a:ln>
          <a:effectLst>
            <a:softEdge rad="127000"/>
          </a:effectLst>
          <a:extLst>
            <a:ext uri="{53640926-AAD7-44D8-BBD7-CCE9431645EC}">
              <a14:shadowObscured xmlns:a14="http://schemas.microsoft.com/office/drawing/2010/main"/>
            </a:ext>
          </a:extLst>
        </p:spPr>
      </p:pic>
      <p:pic>
        <p:nvPicPr>
          <p:cNvPr id="7" name="Рисунок 6" descr="C:\Users\Admin\Downloads\5c889e013d4c5acdded7cb561509be865bf25ed962d77719315965.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60252" y="0"/>
            <a:ext cx="3448050" cy="2267267"/>
          </a:xfrm>
          <a:prstGeom prst="rect">
            <a:avLst/>
          </a:prstGeom>
          <a:noFill/>
          <a:ln>
            <a:noFill/>
          </a:ln>
          <a:effectLst>
            <a:softEdge rad="317500"/>
          </a:effectLst>
        </p:spPr>
      </p:pic>
      <p:pic>
        <p:nvPicPr>
          <p:cNvPr id="9" name="Рисунок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55602" y="4607316"/>
            <a:ext cx="1657350" cy="2162175"/>
          </a:xfrm>
          <a:prstGeom prst="rect">
            <a:avLst/>
          </a:prstGeom>
        </p:spPr>
      </p:pic>
      <p:pic>
        <p:nvPicPr>
          <p:cNvPr id="10" name="Рисунок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1550" y="4649490"/>
            <a:ext cx="2236018" cy="2256454"/>
          </a:xfrm>
          <a:prstGeom prst="rect">
            <a:avLst/>
          </a:prstGeom>
        </p:spPr>
      </p:pic>
    </p:spTree>
    <p:extLst>
      <p:ext uri="{BB962C8B-B14F-4D97-AF65-F5344CB8AC3E}">
        <p14:creationId xmlns:p14="http://schemas.microsoft.com/office/powerpoint/2010/main" val="3624278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1523999" y="-1"/>
            <a:ext cx="9313333" cy="6688667"/>
          </a:xfrm>
        </p:spPr>
        <p:txBody>
          <a:bodyPr>
            <a:normAutofit/>
          </a:bodyPr>
          <a:lstStyle/>
          <a:p>
            <a:r>
              <a:rPr lang="ru-RU" sz="2800" dirty="0" smtClean="0">
                <a:solidFill>
                  <a:srgbClr val="C00000"/>
                </a:solidFill>
                <a:latin typeface="Times New Roman" panose="02020603050405020304" pitchFamily="18" charset="0"/>
                <a:cs typeface="Times New Roman" panose="02020603050405020304" pitchFamily="18" charset="0"/>
              </a:rPr>
              <a:t>Спортивная </a:t>
            </a:r>
            <a:r>
              <a:rPr lang="ru-RU" sz="2800" dirty="0">
                <a:solidFill>
                  <a:srgbClr val="C00000"/>
                </a:solidFill>
                <a:latin typeface="Times New Roman" panose="02020603050405020304" pitchFamily="18" charset="0"/>
                <a:cs typeface="Times New Roman" panose="02020603050405020304" pitchFamily="18" charset="0"/>
              </a:rPr>
              <a:t>школа «Олимпийский резерв» по прыжкам на лыжах с трамплина и лыжному двоеборью</a:t>
            </a:r>
            <a:r>
              <a:rPr lang="ru-RU" sz="2800" dirty="0" smtClean="0">
                <a:solidFill>
                  <a:srgbClr val="C00000"/>
                </a:solidFill>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 (1975 г.-по настоящее время)</a:t>
            </a:r>
            <a:br>
              <a:rPr lang="ru-RU" sz="2800" dirty="0" smtClean="0">
                <a:latin typeface="Times New Roman" panose="02020603050405020304" pitchFamily="18" charset="0"/>
                <a:cs typeface="Times New Roman" panose="02020603050405020304" pitchFamily="18" charset="0"/>
              </a:rPr>
            </a:br>
            <a:r>
              <a:rPr lang="ru-RU" sz="2800" dirty="0">
                <a:latin typeface="Times New Roman" panose="02020603050405020304" pitchFamily="18" charset="0"/>
                <a:cs typeface="Times New Roman" panose="02020603050405020304" pitchFamily="18" charset="0"/>
              </a:rPr>
              <a:t/>
            </a:r>
            <a:br>
              <a:rPr lang="ru-RU" sz="2800" dirty="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Первые тренеры школы:</a:t>
            </a:r>
            <a:r>
              <a:rPr lang="ru-RU" sz="2200" dirty="0">
                <a:latin typeface="Times New Roman" panose="02020603050405020304" pitchFamily="18" charset="0"/>
                <a:cs typeface="Times New Roman" panose="02020603050405020304" pitchFamily="18" charset="0"/>
              </a:rPr>
              <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 по прыжкам на лыжах с трамплина – мастер спорта СССР по прыжкам на лыжах с трамплина Овечкин Николай </a:t>
            </a:r>
            <a:r>
              <a:rPr lang="ru-RU" sz="2200" dirty="0" err="1">
                <a:latin typeface="Times New Roman" panose="02020603050405020304" pitchFamily="18" charset="0"/>
                <a:cs typeface="Times New Roman" panose="02020603050405020304" pitchFamily="18" charset="0"/>
              </a:rPr>
              <a:t>Поликарпович</a:t>
            </a:r>
            <a:r>
              <a:rPr lang="ru-RU" sz="2200" dirty="0">
                <a:latin typeface="Times New Roman" panose="02020603050405020304" pitchFamily="18" charset="0"/>
                <a:cs typeface="Times New Roman" panose="02020603050405020304" pitchFamily="18" charset="0"/>
              </a:rPr>
              <a:t>;</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 по лыжному двоеборью </a:t>
            </a:r>
            <a:r>
              <a:rPr lang="ru-RU" sz="2200" dirty="0" err="1">
                <a:latin typeface="Times New Roman" panose="02020603050405020304" pitchFamily="18" charset="0"/>
                <a:cs typeface="Times New Roman" panose="02020603050405020304" pitchFamily="18" charset="0"/>
              </a:rPr>
              <a:t>Щеклеины</a:t>
            </a:r>
            <a:r>
              <a:rPr lang="ru-RU" sz="2200" dirty="0">
                <a:latin typeface="Times New Roman" panose="02020603050405020304" pitchFamily="18" charset="0"/>
                <a:cs typeface="Times New Roman" panose="02020603050405020304" pitchFamily="18" charset="0"/>
              </a:rPr>
              <a:t> Анатолий Александрович и Раиса </a:t>
            </a:r>
            <a:r>
              <a:rPr lang="ru-RU" sz="2200" dirty="0" smtClean="0">
                <a:latin typeface="Times New Roman" panose="02020603050405020304" pitchFamily="18" charset="0"/>
                <a:cs typeface="Times New Roman" panose="02020603050405020304" pitchFamily="18" charset="0"/>
              </a:rPr>
              <a:t>Владимировна</a:t>
            </a:r>
            <a:br>
              <a:rPr lang="ru-RU" sz="2200" dirty="0" smtClean="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Руководители школы:</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Щеклеин</a:t>
            </a:r>
            <a:r>
              <a:rPr lang="ru-RU" sz="2200" dirty="0">
                <a:latin typeface="Times New Roman" panose="02020603050405020304" pitchFamily="18" charset="0"/>
                <a:cs typeface="Times New Roman" panose="02020603050405020304" pitchFamily="18" charset="0"/>
              </a:rPr>
              <a:t> Анатолий Александрович (1979-1979)</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 Кузнецов Владимир Иванович (1979-1983)</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 Харламов Юрий Федорович (1983-1984)</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Щеклеина</a:t>
            </a:r>
            <a:r>
              <a:rPr lang="ru-RU" sz="2200" dirty="0">
                <a:latin typeface="Times New Roman" panose="02020603050405020304" pitchFamily="18" charset="0"/>
                <a:cs typeface="Times New Roman" panose="02020603050405020304" pitchFamily="18" charset="0"/>
              </a:rPr>
              <a:t> Раиса Владимировна (1984-1987)</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 Звягинцев Александр Владимирович (1987-2009)</a:t>
            </a:r>
            <a:br>
              <a:rPr lang="ru-RU" sz="2200" dirty="0">
                <a:latin typeface="Times New Roman" panose="02020603050405020304" pitchFamily="18" charset="0"/>
                <a:cs typeface="Times New Roman" panose="02020603050405020304" pitchFamily="18" charset="0"/>
              </a:rPr>
            </a:br>
            <a:r>
              <a:rPr lang="ru-RU" sz="2200" dirty="0">
                <a:latin typeface="Times New Roman" panose="02020603050405020304" pitchFamily="18" charset="0"/>
                <a:cs typeface="Times New Roman" panose="02020603050405020304" pitchFamily="18" charset="0"/>
              </a:rPr>
              <a:t>- Федорук Андрей Николаевич (с 2009 и по настоящее </a:t>
            </a:r>
            <a:r>
              <a:rPr lang="ru-RU" sz="2200" dirty="0" smtClean="0">
                <a:latin typeface="Times New Roman" panose="02020603050405020304" pitchFamily="18" charset="0"/>
                <a:cs typeface="Times New Roman" panose="02020603050405020304" pitchFamily="18" charset="0"/>
              </a:rPr>
              <a:t>время) </a:t>
            </a:r>
            <a:r>
              <a:rPr lang="ru-RU" sz="2200" dirty="0">
                <a:latin typeface="Times New Roman" panose="02020603050405020304" pitchFamily="18" charset="0"/>
                <a:cs typeface="Times New Roman" panose="02020603050405020304" pitchFamily="18" charset="0"/>
              </a:rPr>
              <a:t/>
            </a:r>
            <a:br>
              <a:rPr lang="ru-RU" sz="2200" dirty="0">
                <a:latin typeface="Times New Roman" panose="02020603050405020304" pitchFamily="18" charset="0"/>
                <a:cs typeface="Times New Roman" panose="02020603050405020304" pitchFamily="18" charset="0"/>
              </a:rPr>
            </a:br>
            <a:r>
              <a:rPr lang="ru-RU" sz="2800" dirty="0" smtClean="0">
                <a:latin typeface="Times New Roman" panose="02020603050405020304" pitchFamily="18" charset="0"/>
                <a:cs typeface="Times New Roman" panose="02020603050405020304" pitchFamily="18" charset="0"/>
              </a:rPr>
              <a:t/>
            </a:r>
            <a:br>
              <a:rPr lang="ru-RU" sz="2800" dirty="0" smtClean="0">
                <a:latin typeface="Times New Roman" panose="02020603050405020304" pitchFamily="18" charset="0"/>
                <a:cs typeface="Times New Roman" panose="02020603050405020304" pitchFamily="18" charset="0"/>
              </a:rPr>
            </a:br>
            <a:endParaRPr lang="ru-RU" sz="28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524000" y="4826000"/>
            <a:ext cx="9144000" cy="431800"/>
          </a:xfrm>
        </p:spPr>
        <p:txBody>
          <a:bodyPr/>
          <a:lstStyle/>
          <a:p>
            <a:endParaRPr lang="ru-RU" dirty="0"/>
          </a:p>
        </p:txBody>
      </p:sp>
    </p:spTree>
    <p:extLst>
      <p:ext uri="{BB962C8B-B14F-4D97-AF65-F5344CB8AC3E}">
        <p14:creationId xmlns:p14="http://schemas.microsoft.com/office/powerpoint/2010/main" val="18243939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0"/>
            <a:ext cx="12192000" cy="6858000"/>
          </a:xfrm>
        </p:spPr>
      </p:pic>
      <p:sp>
        <p:nvSpPr>
          <p:cNvPr id="2" name="Заголовок 1"/>
          <p:cNvSpPr>
            <a:spLocks noGrp="1"/>
          </p:cNvSpPr>
          <p:nvPr>
            <p:ph type="title"/>
          </p:nvPr>
        </p:nvSpPr>
        <p:spPr>
          <a:xfrm>
            <a:off x="224287" y="365125"/>
            <a:ext cx="11129512" cy="972608"/>
          </a:xfrm>
        </p:spPr>
        <p:txBody>
          <a:bodyPr>
            <a:normAutofit/>
          </a:bodyPr>
          <a:lstStyle/>
          <a:p>
            <a:r>
              <a:rPr lang="ru-RU" sz="1800" dirty="0"/>
              <a:t>1973 год. Открытие трамплина </a:t>
            </a:r>
            <a:r>
              <a:rPr lang="ru-RU" sz="1800" dirty="0" err="1"/>
              <a:t>Ski</a:t>
            </a:r>
            <a:r>
              <a:rPr lang="ru-RU" sz="1800" dirty="0"/>
              <a:t> </a:t>
            </a:r>
            <a:r>
              <a:rPr lang="ru-RU" sz="1800" dirty="0" err="1"/>
              <a:t>Jump</a:t>
            </a:r>
            <a:r>
              <a:rPr lang="ru-RU" sz="1800" dirty="0"/>
              <a:t> </a:t>
            </a:r>
            <a:r>
              <a:rPr lang="ru-RU" sz="1800" dirty="0" err="1"/>
              <a:t>Opening</a:t>
            </a:r>
            <a:r>
              <a:rPr lang="ru-RU" sz="1800" dirty="0"/>
              <a:t> </a:t>
            </a:r>
            <a:r>
              <a:rPr lang="ru-RU" sz="1800" dirty="0" err="1"/>
              <a:t>Ceremony</a:t>
            </a:r>
            <a:r>
              <a:rPr lang="ru-RU" dirty="0"/>
              <a:t/>
            </a:r>
            <a:br>
              <a:rPr lang="ru-RU" dirty="0"/>
            </a:br>
            <a:endParaRPr lang="ru-RU" dirty="0"/>
          </a:p>
        </p:txBody>
      </p:sp>
      <p:pic>
        <p:nvPicPr>
          <p:cNvPr id="5" name="Рисунок 4" descr="https://pastvu.com/_p/d/7/y/c/7ycuse92l9eo6y9evo.jpg"/>
          <p:cNvPicPr/>
          <p:nvPr/>
        </p:nvPicPr>
        <p:blipFill rotWithShape="1">
          <a:blip r:embed="rId3" cstate="print">
            <a:extLst>
              <a:ext uri="{28A0092B-C50C-407E-A947-70E740481C1C}">
                <a14:useLocalDpi xmlns:a14="http://schemas.microsoft.com/office/drawing/2010/main" val="0"/>
              </a:ext>
            </a:extLst>
          </a:blip>
          <a:srcRect l="1283" b="2703"/>
          <a:stretch/>
        </p:blipFill>
        <p:spPr bwMode="auto">
          <a:xfrm>
            <a:off x="-203200" y="769051"/>
            <a:ext cx="4402666" cy="2919942"/>
          </a:xfrm>
          <a:prstGeom prst="rect">
            <a:avLst/>
          </a:prstGeom>
          <a:noFill/>
          <a:ln>
            <a:noFill/>
          </a:ln>
          <a:effectLst>
            <a:softEdge rad="317500"/>
          </a:effectLst>
          <a:extLst>
            <a:ext uri="{53640926-AAD7-44D8-BBD7-CCE9431645EC}">
              <a14:shadowObscured xmlns:a14="http://schemas.microsoft.com/office/drawing/2010/main"/>
            </a:ext>
          </a:extLst>
        </p:spPr>
      </p:pic>
      <p:pic>
        <p:nvPicPr>
          <p:cNvPr id="6" name="Рисунок 5" descr="C:\Users\Admin\Downloads\1061_n1395672_big.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84090" y="0"/>
            <a:ext cx="3734332" cy="3181057"/>
          </a:xfrm>
          <a:prstGeom prst="rect">
            <a:avLst/>
          </a:prstGeom>
          <a:noFill/>
          <a:ln>
            <a:noFill/>
          </a:ln>
          <a:effectLst>
            <a:softEdge rad="317500"/>
          </a:effectLst>
        </p:spPr>
      </p:pic>
      <p:sp>
        <p:nvSpPr>
          <p:cNvPr id="7" name="Прямоугольник 6"/>
          <p:cNvSpPr/>
          <p:nvPr/>
        </p:nvSpPr>
        <p:spPr>
          <a:xfrm>
            <a:off x="4199466" y="1752836"/>
            <a:ext cx="4402667" cy="4537781"/>
          </a:xfrm>
          <a:prstGeom prst="rect">
            <a:avLst/>
          </a:prstGeom>
        </p:spPr>
        <p:txBody>
          <a:bodyPr wrap="square">
            <a:spAutoFit/>
          </a:bodyPr>
          <a:lstStyle/>
          <a:p>
            <a:pPr>
              <a:lnSpc>
                <a:spcPct val="107000"/>
              </a:lnSpc>
              <a:spcAft>
                <a:spcPts val="0"/>
              </a:spcAft>
            </a:pPr>
            <a:r>
              <a:rPr lang="ru-RU" dirty="0" smtClean="0">
                <a:effectLst/>
                <a:latin typeface="Calibri" panose="020F0502020204030204" pitchFamily="34" charset="0"/>
                <a:ea typeface="Calibri" panose="020F0502020204030204" pitchFamily="34" charset="0"/>
                <a:cs typeface="Times New Roman" panose="02020603050405020304" pitchFamily="18" charset="0"/>
              </a:rPr>
              <a:t>В </a:t>
            </a:r>
            <a:r>
              <a:rPr lang="ru-RU" dirty="0" smtClean="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МБОУ ДОД СДЮСШ «Олимпийский резерв» среди более 7000 воспитанников — победители и призеры чемпионатов и первенств СССР, СНГ, России, международных соревнований, участники чемпионатов мира, кубков мира, кубков Европы, континентальных кубков, Олимпийских игр.</a:t>
            </a:r>
            <a:endParaRPr lang="ru-RU" sz="24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dirty="0" smtClean="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The School </a:t>
            </a:r>
            <a:r>
              <a:rPr lang="en-US" u="sng" dirty="0" smtClean="0">
                <a:solidFill>
                  <a:srgbClr val="0000FF"/>
                </a:solidFill>
                <a:effectLst/>
                <a:latin typeface="Calibri" panose="020F0502020204030204" pitchFamily="34" charset="0"/>
                <a:ea typeface="Calibri" panose="020F0502020204030204" pitchFamily="34" charset="0"/>
                <a:cs typeface="Times New Roman" panose="02020603050405020304" pitchFamily="18" charset="0"/>
              </a:rPr>
              <a:t> </a:t>
            </a:r>
            <a:r>
              <a:rPr lang="en-US" dirty="0" smtClean="0">
                <a:effectLst/>
                <a:latin typeface="Calibri" panose="020F0502020204030204" pitchFamily="34" charset="0"/>
                <a:ea typeface="Calibri" panose="020F0502020204030204" pitchFamily="34" charset="0"/>
                <a:cs typeface="Times New Roman" panose="02020603050405020304" pitchFamily="18" charset="0"/>
              </a:rPr>
              <a:t>"</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Olympic</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Reserve</a:t>
            </a:r>
            <a:r>
              <a:rPr lang="en-US"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accounts</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more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than</a:t>
            </a:r>
            <a:r>
              <a:rPr lang="en-US" dirty="0" smtClean="0">
                <a:effectLst/>
                <a:latin typeface="Calibri" panose="020F0502020204030204" pitchFamily="34" charset="0"/>
                <a:ea typeface="Calibri" panose="020F0502020204030204" pitchFamily="34" charset="0"/>
                <a:cs typeface="Times New Roman" panose="02020603050405020304" pitchFamily="18" charset="0"/>
              </a:rPr>
              <a:t> 7,000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pupils</a:t>
            </a:r>
            <a:r>
              <a:rPr lang="en-US"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there</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are</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winners</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and</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prize</a:t>
            </a:r>
            <a:r>
              <a:rPr lang="en-US" dirty="0" smtClean="0">
                <a:effectLst/>
                <a:latin typeface="Calibri" panose="020F0502020204030204" pitchFamily="34" charset="0"/>
                <a:ea typeface="Calibri" panose="020F0502020204030204" pitchFamily="34" charset="0"/>
                <a:cs typeface="Times New Roman" panose="02020603050405020304" pitchFamily="18" charset="0"/>
              </a:rPr>
              <a:t>-</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winners</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championships</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and</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championships</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the USSR</a:t>
            </a:r>
            <a:r>
              <a:rPr lang="en-US"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smtClean="0">
                <a:effectLst/>
                <a:latin typeface="Calibri" panose="020F0502020204030204" pitchFamily="34" charset="0"/>
                <a:ea typeface="Calibri" panose="020F0502020204030204" pitchFamily="34" charset="0"/>
                <a:cs typeface="Times New Roman" panose="02020603050405020304" pitchFamily="18" charset="0"/>
              </a:rPr>
              <a:t>C</a:t>
            </a:r>
            <a:r>
              <a:rPr lang="en-US" dirty="0" smtClean="0">
                <a:effectLst/>
                <a:latin typeface="Calibri" panose="020F0502020204030204" pitchFamily="34" charset="0"/>
                <a:ea typeface="Calibri" panose="020F0502020204030204" pitchFamily="34" charset="0"/>
                <a:cs typeface="Times New Roman" panose="02020603050405020304" pitchFamily="18" charset="0"/>
              </a:rPr>
              <a:t>I</a:t>
            </a:r>
            <a:r>
              <a:rPr lang="ru-RU" dirty="0" smtClean="0">
                <a:effectLst/>
                <a:latin typeface="Calibri" panose="020F0502020204030204" pitchFamily="34" charset="0"/>
                <a:ea typeface="Calibri" panose="020F0502020204030204" pitchFamily="34" charset="0"/>
                <a:cs typeface="Times New Roman" panose="02020603050405020304" pitchFamily="18" charset="0"/>
              </a:rPr>
              <a:t>S</a:t>
            </a:r>
            <a:r>
              <a:rPr lang="en-US"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Russia</a:t>
            </a:r>
            <a:r>
              <a:rPr lang="en-US"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international</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competitions</a:t>
            </a:r>
            <a:r>
              <a:rPr lang="en-US"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participants</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world</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championships</a:t>
            </a:r>
            <a:r>
              <a:rPr lang="en-US"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world</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cups</a:t>
            </a:r>
            <a:r>
              <a:rPr lang="en-US"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European</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cups</a:t>
            </a:r>
            <a:r>
              <a:rPr lang="en-US"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continental</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cups</a:t>
            </a:r>
            <a:r>
              <a:rPr lang="en-US"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Olympic</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Games</a:t>
            </a:r>
            <a:r>
              <a:rPr lang="en-US" dirty="0" smtClean="0">
                <a:effectLst/>
                <a:latin typeface="Calibri" panose="020F0502020204030204" pitchFamily="34" charset="0"/>
                <a:ea typeface="Calibri" panose="020F0502020204030204" pitchFamily="34" charset="0"/>
                <a:cs typeface="Times New Roman" panose="02020603050405020304" pitchFamily="18" charset="0"/>
              </a:rPr>
              <a:t>.</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Рисунок 7" descr="Он говорил мне о медали с десяти лет». История Данила Садреева –  олимпийской сенсации из Лениногорска | Спорт на БИЗНЕС Online"/>
          <p:cNvPicPr/>
          <p:nvPr/>
        </p:nvPicPr>
        <p:blipFill rotWithShape="1">
          <a:blip r:embed="rId5" cstate="print">
            <a:extLst>
              <a:ext uri="{28A0092B-C50C-407E-A947-70E740481C1C}">
                <a14:useLocalDpi xmlns:a14="http://schemas.microsoft.com/office/drawing/2010/main" val="0"/>
              </a:ext>
            </a:extLst>
          </a:blip>
          <a:srcRect l="3367" t="10546" r="3951" b="2225"/>
          <a:stretch/>
        </p:blipFill>
        <p:spPr bwMode="auto">
          <a:xfrm>
            <a:off x="547158" y="4752858"/>
            <a:ext cx="2952750" cy="2054054"/>
          </a:xfrm>
          <a:prstGeom prst="rect">
            <a:avLst/>
          </a:prstGeom>
          <a:noFill/>
          <a:ln>
            <a:noFill/>
          </a:ln>
          <a:effectLst>
            <a:softEdge rad="127000"/>
          </a:effectLst>
          <a:extLst>
            <a:ext uri="{53640926-AAD7-44D8-BBD7-CCE9431645EC}">
              <a14:shadowObscured xmlns:a14="http://schemas.microsoft.com/office/drawing/2010/main"/>
            </a:ext>
          </a:extLst>
        </p:spPr>
      </p:pic>
      <p:sp>
        <p:nvSpPr>
          <p:cNvPr id="9" name="Прямоугольник 8"/>
          <p:cNvSpPr/>
          <p:nvPr/>
        </p:nvSpPr>
        <p:spPr>
          <a:xfrm>
            <a:off x="547158" y="3771371"/>
            <a:ext cx="2952750" cy="981487"/>
          </a:xfrm>
          <a:prstGeom prst="rect">
            <a:avLst/>
          </a:prstGeom>
        </p:spPr>
        <p:txBody>
          <a:bodyPr wrap="square">
            <a:spAutoFit/>
          </a:bodyPr>
          <a:lstStyle/>
          <a:p>
            <a:pPr>
              <a:lnSpc>
                <a:spcPct val="107000"/>
              </a:lnSpc>
              <a:spcAft>
                <a:spcPts val="0"/>
              </a:spcAft>
            </a:pP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Призер Олимпийских игр</a:t>
            </a:r>
            <a:r>
              <a:rPr lang="en-US" dirty="0" smtClean="0">
                <a:effectLst/>
                <a:latin typeface="Times New Roman" panose="02020603050405020304" pitchFamily="18" charset="0"/>
                <a:ea typeface="Calibri" panose="020F0502020204030204" pitchFamily="34" charset="0"/>
                <a:cs typeface="Times New Roman" panose="02020603050405020304" pitchFamily="18" charset="0"/>
              </a:rPr>
              <a:t> 2022 </a:t>
            </a: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Данил </a:t>
            </a:r>
            <a:r>
              <a:rPr lang="ru-RU" dirty="0" err="1" smtClean="0">
                <a:effectLst/>
                <a:latin typeface="Times New Roman" panose="02020603050405020304" pitchFamily="18" charset="0"/>
                <a:ea typeface="Calibri" panose="020F0502020204030204" pitchFamily="34" charset="0"/>
                <a:cs typeface="Times New Roman" panose="02020603050405020304" pitchFamily="18" charset="0"/>
              </a:rPr>
              <a:t>Садриев</a:t>
            </a: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smtClean="0">
                <a:effectLst/>
                <a:latin typeface="Calibri" panose="020F0502020204030204" pitchFamily="34" charset="0"/>
                <a:ea typeface="Calibri" panose="020F0502020204030204" pitchFamily="34" charset="0"/>
                <a:cs typeface="Times New Roman" panose="02020603050405020304" pitchFamily="18" charset="0"/>
              </a:rPr>
              <a:t>2022 </a:t>
            </a:r>
            <a:r>
              <a:rPr lang="ru-RU" sz="1600" dirty="0" err="1" smtClean="0">
                <a:effectLst/>
                <a:latin typeface="Calibri" panose="020F0502020204030204" pitchFamily="34" charset="0"/>
                <a:ea typeface="Calibri" panose="020F0502020204030204" pitchFamily="34" charset="0"/>
                <a:cs typeface="Times New Roman" panose="02020603050405020304" pitchFamily="18" charset="0"/>
              </a:rPr>
              <a:t>Olympic</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600" dirty="0" err="1" smtClean="0">
                <a:effectLst/>
                <a:latin typeface="Calibri" panose="020F0502020204030204" pitchFamily="34" charset="0"/>
                <a:ea typeface="Calibri" panose="020F0502020204030204" pitchFamily="34" charset="0"/>
                <a:cs typeface="Times New Roman" panose="02020603050405020304" pitchFamily="18" charset="0"/>
              </a:rPr>
              <a:t>medalist</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600" dirty="0" err="1" smtClean="0">
                <a:effectLst/>
                <a:latin typeface="Calibri" panose="020F0502020204030204" pitchFamily="34" charset="0"/>
                <a:ea typeface="Calibri" panose="020F0502020204030204" pitchFamily="34" charset="0"/>
                <a:cs typeface="Times New Roman" panose="02020603050405020304" pitchFamily="18" charset="0"/>
              </a:rPr>
              <a:t>Danil</a:t>
            </a: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600" dirty="0" err="1" smtClean="0">
                <a:effectLst/>
                <a:latin typeface="Calibri" panose="020F0502020204030204" pitchFamily="34" charset="0"/>
                <a:ea typeface="Calibri" panose="020F0502020204030204" pitchFamily="34" charset="0"/>
                <a:cs typeface="Times New Roman" panose="02020603050405020304" pitchFamily="18" charset="0"/>
              </a:rPr>
              <a:t>Sadriev</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Рисунок 9" descr="Он говорил о медали с 10 лет»: история Данила Садреева – олимпийской  сенсации из Лениногорска"/>
          <p:cNvPicPr/>
          <p:nvPr/>
        </p:nvPicPr>
        <p:blipFill rotWithShape="1">
          <a:blip r:embed="rId6">
            <a:extLst>
              <a:ext uri="{28A0092B-C50C-407E-A947-70E740481C1C}">
                <a14:useLocalDpi xmlns:a14="http://schemas.microsoft.com/office/drawing/2010/main" val="0"/>
              </a:ext>
            </a:extLst>
          </a:blip>
          <a:srcRect l="31591" t="7938" r="36276" b="33117"/>
          <a:stretch/>
        </p:blipFill>
        <p:spPr bwMode="auto">
          <a:xfrm>
            <a:off x="8184090" y="4544195"/>
            <a:ext cx="1495425" cy="1828800"/>
          </a:xfrm>
          <a:prstGeom prst="rect">
            <a:avLst/>
          </a:prstGeom>
          <a:noFill/>
          <a:ln>
            <a:noFill/>
          </a:ln>
          <a:effectLst>
            <a:softEdge rad="127000"/>
          </a:effectLst>
          <a:extLst>
            <a:ext uri="{53640926-AAD7-44D8-BBD7-CCE9431645EC}">
              <a14:shadowObscured xmlns:a14="http://schemas.microsoft.com/office/drawing/2010/main"/>
            </a:ext>
          </a:extLst>
        </p:spPr>
      </p:pic>
      <p:pic>
        <p:nvPicPr>
          <p:cNvPr id="11" name="Рисунок 10" descr="https://www.tatar-inform.ru/images/uploads/f63fca574e901f5ae5a776175b975e18.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32422" y="5035262"/>
            <a:ext cx="2286000" cy="1771650"/>
          </a:xfrm>
          <a:prstGeom prst="rect">
            <a:avLst/>
          </a:prstGeom>
          <a:noFill/>
          <a:ln>
            <a:noFill/>
          </a:ln>
          <a:effectLst>
            <a:softEdge rad="127000"/>
          </a:effectLst>
        </p:spPr>
      </p:pic>
      <p:sp>
        <p:nvSpPr>
          <p:cNvPr id="12" name="Прямоугольник 11"/>
          <p:cNvSpPr/>
          <p:nvPr/>
        </p:nvSpPr>
        <p:spPr>
          <a:xfrm>
            <a:off x="9632422" y="3191938"/>
            <a:ext cx="2218265" cy="2035301"/>
          </a:xfrm>
          <a:prstGeom prst="rect">
            <a:avLst/>
          </a:prstGeom>
        </p:spPr>
        <p:txBody>
          <a:bodyPr wrap="square">
            <a:spAutoFit/>
          </a:bodyPr>
          <a:lstStyle/>
          <a:p>
            <a:pPr>
              <a:lnSpc>
                <a:spcPct val="107000"/>
              </a:lnSpc>
              <a:spcAft>
                <a:spcPts val="0"/>
              </a:spcAft>
            </a:pPr>
            <a:r>
              <a:rPr lang="ru-RU" sz="1600" dirty="0" smtClean="0">
                <a:effectLst/>
                <a:latin typeface="Times New Roman" panose="02020603050405020304" pitchFamily="18" charset="0"/>
                <a:ea typeface="Calibri" panose="020F0502020204030204" pitchFamily="34" charset="0"/>
                <a:cs typeface="Times New Roman" panose="02020603050405020304" pitchFamily="18" charset="0"/>
              </a:rPr>
              <a:t>Тренер призера Олимпийских игр– Герасимов Николай Васильевич</a:t>
            </a:r>
            <a:endParaRPr lang="ru-RU" sz="16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Coach</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the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Olympic</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medalist</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Gerasimov</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Nikolai</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effectLst/>
                <a:latin typeface="Calibri" panose="020F0502020204030204" pitchFamily="34" charset="0"/>
                <a:ea typeface="Calibri" panose="020F0502020204030204" pitchFamily="34" charset="0"/>
                <a:cs typeface="Times New Roman" panose="02020603050405020304" pitchFamily="18" charset="0"/>
              </a:rPr>
              <a:t>Vasilyevich</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547462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effectLst>
            <a:softEdge rad="63500"/>
          </a:effectLst>
        </p:spPr>
      </p:pic>
      <p:sp>
        <p:nvSpPr>
          <p:cNvPr id="2" name="Заголовок 1"/>
          <p:cNvSpPr>
            <a:spLocks noGrp="1"/>
          </p:cNvSpPr>
          <p:nvPr>
            <p:ph type="title"/>
          </p:nvPr>
        </p:nvSpPr>
        <p:spPr>
          <a:xfrm>
            <a:off x="802258" y="474453"/>
            <a:ext cx="9730596" cy="2398143"/>
          </a:xfrm>
        </p:spPr>
        <p:txBody>
          <a:bodyPr>
            <a:normAutofit fontScale="90000"/>
          </a:bodyPr>
          <a:lstStyle/>
          <a:p>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Спортивная школа «Олимпийский резерв» (открыта в 1975, в 1987 получила статус «Олимпийский резерв»)</a:t>
            </a:r>
            <a:b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br>
            <a:r>
              <a:rPr lang="en-US"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S</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ports</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school</a:t>
            </a:r>
            <a:r>
              <a:rPr lang="en-US"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Olympic</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Reserve</a:t>
            </a:r>
            <a:r>
              <a:rPr lang="en-US"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a:t>
            </a:r>
            <a:r>
              <a:rPr lang="en-US" sz="1800" b="1" u="sng"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opened</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in</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1975</a:t>
            </a:r>
            <a:r>
              <a:rPr lang="ru-RU" sz="1800" b="1" u="sng"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received</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the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status</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of</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Olympic</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Reserve</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a:t>
            </a:r>
            <a:r>
              <a:rPr lang="en-US"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a:t>
            </a:r>
            <a:r>
              <a:rPr lang="ru-RU"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r>
            <a:br>
              <a:rPr lang="ru-RU"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b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Первыми тренерами школы были:</a:t>
            </a:r>
            <a:b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b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по прыжкам на лыжах с трамплина – мастер спорта СССР по прыжкам на лыжах с трамплина Овечкин Николай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Поликарпович</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a:t>
            </a:r>
            <a:b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b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по лыжному двоеборью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Щеклеины</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Анатолий Александрович и Раиса Владимировна.</a:t>
            </a:r>
            <a:b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b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The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first</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coaches</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of</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the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school</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were</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b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b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in</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ski</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jumping</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Nikolay</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Polikarpovich</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Ovechkin</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Master</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of</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Sports</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of</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the USSR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in</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ski</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jumping</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b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b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in</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Nordic</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combined</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Shchekleins</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Anatoly</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Alexandrovich</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and</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Raisa</a:t>
            </a:r>
            <a:r>
              <a:rPr lang="ru-RU" sz="18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 </a:t>
            </a:r>
            <a:r>
              <a:rPr lang="ru-RU" sz="1800" b="1" dirty="0" err="1">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Vladimirovna</a:t>
            </a:r>
            <a:r>
              <a:rPr lang="ru-RU" sz="1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a:t>
            </a:r>
            <a:br>
              <a:rPr lang="ru-RU" sz="1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br>
            <a:r>
              <a:rPr lang="ru-RU" sz="1800" b="1" dirty="0" smtClean="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В настоящее время руководит школой Федорук Андрей Николаевич</a:t>
            </a:r>
            <a:r>
              <a:rPr lang="ru-RU" dirty="0"/>
              <a:t/>
            </a:r>
            <a:br>
              <a:rPr lang="ru-RU" dirty="0"/>
            </a:br>
            <a:r>
              <a:rPr lang="en-US" dirty="0"/>
              <a:t/>
            </a:r>
            <a:br>
              <a:rPr lang="en-US" dirty="0"/>
            </a:br>
            <a:endParaRPr lang="ru-RU" dirty="0"/>
          </a:p>
        </p:txBody>
      </p:sp>
      <p:pic>
        <p:nvPicPr>
          <p:cNvPr id="5" name="Рисунок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0" y="964142"/>
            <a:ext cx="3611033" cy="2788708"/>
          </a:xfrm>
          <a:prstGeom prst="rect">
            <a:avLst/>
          </a:prstGeom>
          <a:noFill/>
          <a:ln>
            <a:noFill/>
          </a:ln>
          <a:effectLst>
            <a:softEdge rad="317500"/>
          </a:effectLst>
        </p:spPr>
      </p:pic>
      <p:pic>
        <p:nvPicPr>
          <p:cNvPr id="6" name="Рисунок 5"/>
          <p:cNvPicPr/>
          <p:nvPr/>
        </p:nvPicPr>
        <p:blipFill>
          <a:blip r:embed="rId4">
            <a:extLst>
              <a:ext uri="{28A0092B-C50C-407E-A947-70E740481C1C}">
                <a14:useLocalDpi xmlns:a14="http://schemas.microsoft.com/office/drawing/2010/main" val="0"/>
              </a:ext>
            </a:extLst>
          </a:blip>
          <a:srcRect/>
          <a:stretch>
            <a:fillRect/>
          </a:stretch>
        </p:blipFill>
        <p:spPr bwMode="auto">
          <a:xfrm>
            <a:off x="448733" y="2049992"/>
            <a:ext cx="2286000" cy="2971800"/>
          </a:xfrm>
          <a:prstGeom prst="rect">
            <a:avLst/>
          </a:prstGeom>
          <a:noFill/>
          <a:ln>
            <a:noFill/>
          </a:ln>
          <a:effectLst>
            <a:softEdge rad="127000"/>
          </a:effectLst>
        </p:spPr>
      </p:pic>
      <p:pic>
        <p:nvPicPr>
          <p:cNvPr id="7" name="Рисунок 6"/>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31594" y="2219130"/>
            <a:ext cx="4047067" cy="2255837"/>
          </a:xfrm>
          <a:prstGeom prst="rect">
            <a:avLst/>
          </a:prstGeom>
          <a:noFill/>
          <a:ln>
            <a:noFill/>
          </a:ln>
          <a:effectLst>
            <a:softEdge rad="317500"/>
          </a:effectLst>
        </p:spPr>
      </p:pic>
      <p:pic>
        <p:nvPicPr>
          <p:cNvPr id="8" name="Рисунок 7"/>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85641" y="3752850"/>
            <a:ext cx="4152900" cy="3105150"/>
          </a:xfrm>
          <a:prstGeom prst="rect">
            <a:avLst/>
          </a:prstGeom>
          <a:noFill/>
          <a:ln>
            <a:noFill/>
          </a:ln>
          <a:effectLst>
            <a:softEdge rad="317500"/>
          </a:effectLst>
        </p:spPr>
      </p:pic>
      <p:pic>
        <p:nvPicPr>
          <p:cNvPr id="9" name="Рисунок 8"/>
          <p:cNvPicPr/>
          <p:nvPr/>
        </p:nvPicPr>
        <p:blipFill rotWithShape="1">
          <a:blip r:embed="rId7" cstate="print">
            <a:extLst>
              <a:ext uri="{28A0092B-C50C-407E-A947-70E740481C1C}">
                <a14:useLocalDpi xmlns:a14="http://schemas.microsoft.com/office/drawing/2010/main" val="0"/>
              </a:ext>
            </a:extLst>
          </a:blip>
          <a:srcRect l="12213" t="14153" r="1149" b="12937"/>
          <a:stretch/>
        </p:blipFill>
        <p:spPr bwMode="auto">
          <a:xfrm>
            <a:off x="-245534" y="4560238"/>
            <a:ext cx="3911600" cy="2472267"/>
          </a:xfrm>
          <a:prstGeom prst="rect">
            <a:avLst/>
          </a:prstGeom>
          <a:noFill/>
          <a:ln>
            <a:noFill/>
          </a:ln>
          <a:effectLst>
            <a:softEdge rad="317500"/>
          </a:effectLst>
        </p:spPr>
      </p:pic>
      <p:pic>
        <p:nvPicPr>
          <p:cNvPr id="10" name="Рисунок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32120" y="2011262"/>
            <a:ext cx="1504372" cy="1722667"/>
          </a:xfrm>
          <a:prstGeom prst="rect">
            <a:avLst/>
          </a:prstGeom>
          <a:effectLst>
            <a:softEdge rad="127000"/>
          </a:effectLst>
        </p:spPr>
      </p:pic>
      <p:pic>
        <p:nvPicPr>
          <p:cNvPr id="11" name="Рисунок 10"/>
          <p:cNvPicPr>
            <a:picLocks noChangeAspect="1"/>
          </p:cNvPicPr>
          <p:nvPr/>
        </p:nvPicPr>
        <p:blipFill rotWithShape="1">
          <a:blip r:embed="rId9">
            <a:extLst>
              <a:ext uri="{28A0092B-C50C-407E-A947-70E740481C1C}">
                <a14:useLocalDpi xmlns:a14="http://schemas.microsoft.com/office/drawing/2010/main" val="0"/>
              </a:ext>
            </a:extLst>
          </a:blip>
          <a:srcRect l="5000" t="23210" r="4814" b="29630"/>
          <a:stretch/>
        </p:blipFill>
        <p:spPr>
          <a:xfrm>
            <a:off x="2638522" y="3748775"/>
            <a:ext cx="5750406" cy="3268133"/>
          </a:xfrm>
          <a:prstGeom prst="rect">
            <a:avLst/>
          </a:prstGeom>
          <a:effectLst>
            <a:softEdge rad="317500"/>
          </a:effectLst>
        </p:spPr>
      </p:pic>
    </p:spTree>
    <p:extLst>
      <p:ext uri="{BB962C8B-B14F-4D97-AF65-F5344CB8AC3E}">
        <p14:creationId xmlns:p14="http://schemas.microsoft.com/office/powerpoint/2010/main" val="37254748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679"/>
            <a:ext cx="12192000" cy="6858000"/>
          </a:xfrm>
        </p:spPr>
      </p:pic>
      <p:sp>
        <p:nvSpPr>
          <p:cNvPr id="2" name="Заголовок 1"/>
          <p:cNvSpPr>
            <a:spLocks noGrp="1"/>
          </p:cNvSpPr>
          <p:nvPr>
            <p:ph type="title"/>
          </p:nvPr>
        </p:nvSpPr>
        <p:spPr>
          <a:xfrm>
            <a:off x="355600" y="365125"/>
            <a:ext cx="5909733" cy="4816476"/>
          </a:xfrm>
        </p:spPr>
        <p:txBody>
          <a:bodyPr>
            <a:noAutofit/>
          </a:bodyPr>
          <a:lstStyle/>
          <a:p>
            <a:r>
              <a:rPr lang="ru-RU" sz="1400" b="1" dirty="0"/>
              <a:t>На базе школы тренируются  и выступают перспективные спортсмены, члены сборной команды России, победители и призеры соревнований республиканского и всероссийского уровней, участники Чемпионатов Мира и Олимпийских игр.</a:t>
            </a:r>
            <a:br>
              <a:rPr lang="ru-RU" sz="1400" b="1" dirty="0"/>
            </a:br>
            <a:r>
              <a:rPr lang="en-US" sz="1400" b="1" dirty="0"/>
              <a:t>P</a:t>
            </a:r>
            <a:r>
              <a:rPr lang="ru-RU" sz="1400" b="1" dirty="0" err="1"/>
              <a:t>romising</a:t>
            </a:r>
            <a:r>
              <a:rPr lang="ru-RU" sz="1400" b="1" dirty="0"/>
              <a:t> </a:t>
            </a:r>
            <a:r>
              <a:rPr lang="ru-RU" sz="1400" b="1" dirty="0" err="1"/>
              <a:t>athletes</a:t>
            </a:r>
            <a:r>
              <a:rPr lang="ru-RU" sz="1400" b="1" dirty="0"/>
              <a:t>, </a:t>
            </a:r>
            <a:r>
              <a:rPr lang="ru-RU" sz="1400" b="1" dirty="0" err="1"/>
              <a:t>members</a:t>
            </a:r>
            <a:r>
              <a:rPr lang="ru-RU" sz="1400" b="1" dirty="0"/>
              <a:t> </a:t>
            </a:r>
            <a:r>
              <a:rPr lang="ru-RU" sz="1400" b="1" dirty="0" err="1"/>
              <a:t>of</a:t>
            </a:r>
            <a:r>
              <a:rPr lang="ru-RU" sz="1400" b="1" dirty="0"/>
              <a:t> the </a:t>
            </a:r>
            <a:r>
              <a:rPr lang="ru-RU" sz="1400" b="1" dirty="0" err="1"/>
              <a:t>Russian</a:t>
            </a:r>
            <a:r>
              <a:rPr lang="ru-RU" sz="1400" b="1" dirty="0"/>
              <a:t> </a:t>
            </a:r>
            <a:r>
              <a:rPr lang="ru-RU" sz="1400" b="1" dirty="0" err="1"/>
              <a:t>national</a:t>
            </a:r>
            <a:r>
              <a:rPr lang="ru-RU" sz="1400" b="1" dirty="0"/>
              <a:t> </a:t>
            </a:r>
            <a:r>
              <a:rPr lang="ru-RU" sz="1400" b="1" dirty="0" err="1"/>
              <a:t>team</a:t>
            </a:r>
            <a:r>
              <a:rPr lang="ru-RU" sz="1400" b="1" dirty="0"/>
              <a:t>, </a:t>
            </a:r>
            <a:r>
              <a:rPr lang="ru-RU" sz="1400" b="1" dirty="0" err="1"/>
              <a:t>winners</a:t>
            </a:r>
            <a:r>
              <a:rPr lang="ru-RU" sz="1400" b="1" dirty="0"/>
              <a:t> </a:t>
            </a:r>
            <a:r>
              <a:rPr lang="ru-RU" sz="1400" b="1" dirty="0" err="1"/>
              <a:t>and</a:t>
            </a:r>
            <a:r>
              <a:rPr lang="ru-RU" sz="1400" b="1" dirty="0"/>
              <a:t> </a:t>
            </a:r>
            <a:r>
              <a:rPr lang="ru-RU" sz="1400" b="1" dirty="0" err="1"/>
              <a:t>prize-winners</a:t>
            </a:r>
            <a:r>
              <a:rPr lang="ru-RU" sz="1400" b="1" dirty="0"/>
              <a:t> </a:t>
            </a:r>
            <a:r>
              <a:rPr lang="ru-RU" sz="1400" b="1" dirty="0" err="1"/>
              <a:t>of</a:t>
            </a:r>
            <a:r>
              <a:rPr lang="ru-RU" sz="1400" b="1" dirty="0"/>
              <a:t> </a:t>
            </a:r>
            <a:r>
              <a:rPr lang="ru-RU" sz="1400" b="1" dirty="0" err="1"/>
              <a:t>competitions</a:t>
            </a:r>
            <a:r>
              <a:rPr lang="ru-RU" sz="1400" b="1" dirty="0"/>
              <a:t> </a:t>
            </a:r>
            <a:r>
              <a:rPr lang="ru-RU" sz="1400" b="1" dirty="0" err="1"/>
              <a:t>at</a:t>
            </a:r>
            <a:r>
              <a:rPr lang="ru-RU" sz="1400" b="1" dirty="0"/>
              <a:t> the </a:t>
            </a:r>
            <a:r>
              <a:rPr lang="ru-RU" sz="1400" b="1" dirty="0" err="1"/>
              <a:t>republican</a:t>
            </a:r>
            <a:r>
              <a:rPr lang="ru-RU" sz="1400" b="1" dirty="0"/>
              <a:t> </a:t>
            </a:r>
            <a:r>
              <a:rPr lang="ru-RU" sz="1400" b="1" dirty="0" err="1"/>
              <a:t>and</a:t>
            </a:r>
            <a:r>
              <a:rPr lang="ru-RU" sz="1400" b="1" dirty="0"/>
              <a:t> </a:t>
            </a:r>
            <a:r>
              <a:rPr lang="ru-RU" sz="1400" b="1" dirty="0" err="1"/>
              <a:t>all-Russian</a:t>
            </a:r>
            <a:r>
              <a:rPr lang="ru-RU" sz="1400" b="1" dirty="0"/>
              <a:t> </a:t>
            </a:r>
            <a:r>
              <a:rPr lang="ru-RU" sz="1400" b="1" dirty="0" err="1"/>
              <a:t>levels</a:t>
            </a:r>
            <a:r>
              <a:rPr lang="ru-RU" sz="1400" b="1" dirty="0"/>
              <a:t>, </a:t>
            </a:r>
            <a:r>
              <a:rPr lang="ru-RU" sz="1400" b="1" dirty="0" err="1"/>
              <a:t>participants</a:t>
            </a:r>
            <a:r>
              <a:rPr lang="ru-RU" sz="1400" b="1" dirty="0"/>
              <a:t> </a:t>
            </a:r>
            <a:r>
              <a:rPr lang="ru-RU" sz="1400" b="1" dirty="0" err="1"/>
              <a:t>in</a:t>
            </a:r>
            <a:r>
              <a:rPr lang="ru-RU" sz="1400" b="1" dirty="0"/>
              <a:t> the </a:t>
            </a:r>
            <a:r>
              <a:rPr lang="ru-RU" sz="1400" b="1" dirty="0" err="1"/>
              <a:t>World</a:t>
            </a:r>
            <a:r>
              <a:rPr lang="ru-RU" sz="1400" b="1" dirty="0"/>
              <a:t> </a:t>
            </a:r>
            <a:r>
              <a:rPr lang="ru-RU" sz="1400" b="1" dirty="0" err="1"/>
              <a:t>Championships</a:t>
            </a:r>
            <a:r>
              <a:rPr lang="ru-RU" sz="1400" b="1" dirty="0"/>
              <a:t> </a:t>
            </a:r>
            <a:r>
              <a:rPr lang="ru-RU" sz="1400" b="1" dirty="0" err="1"/>
              <a:t>and</a:t>
            </a:r>
            <a:r>
              <a:rPr lang="ru-RU" sz="1400" b="1" dirty="0"/>
              <a:t> the </a:t>
            </a:r>
            <a:r>
              <a:rPr lang="ru-RU" sz="1400" b="1" dirty="0" err="1"/>
              <a:t>Olympic</a:t>
            </a:r>
            <a:r>
              <a:rPr lang="ru-RU" sz="1400" b="1" dirty="0"/>
              <a:t> </a:t>
            </a:r>
            <a:r>
              <a:rPr lang="ru-RU" sz="1400" b="1" dirty="0" err="1"/>
              <a:t>Games</a:t>
            </a:r>
            <a:r>
              <a:rPr lang="ru-RU" sz="1400" b="1" dirty="0"/>
              <a:t> </a:t>
            </a:r>
            <a:r>
              <a:rPr lang="ru-RU" sz="1400" b="1" dirty="0" err="1"/>
              <a:t>train</a:t>
            </a:r>
            <a:r>
              <a:rPr lang="ru-RU" sz="1400" b="1" dirty="0"/>
              <a:t> </a:t>
            </a:r>
            <a:r>
              <a:rPr lang="ru-RU" sz="1400" b="1" dirty="0" err="1"/>
              <a:t>and</a:t>
            </a:r>
            <a:r>
              <a:rPr lang="ru-RU" sz="1400" b="1" dirty="0"/>
              <a:t> </a:t>
            </a:r>
            <a:r>
              <a:rPr lang="ru-RU" sz="1400" b="1" dirty="0" err="1"/>
              <a:t>perform</a:t>
            </a:r>
            <a:r>
              <a:rPr lang="ru-RU" sz="1400" b="1" dirty="0"/>
              <a:t> </a:t>
            </a:r>
            <a:r>
              <a:rPr lang="ru-RU" sz="1400" b="1" dirty="0" err="1"/>
              <a:t>here</a:t>
            </a:r>
            <a:r>
              <a:rPr lang="ru-RU" sz="1400" b="1" dirty="0"/>
              <a:t>.</a:t>
            </a:r>
            <a:br>
              <a:rPr lang="ru-RU" sz="1400" b="1" dirty="0"/>
            </a:br>
            <a:r>
              <a:rPr lang="ru-RU" sz="1400" b="1" dirty="0"/>
              <a:t>Николай Петрушин - участник Олимпийских игр в г. Нагано (Япония) 1998 г.</a:t>
            </a:r>
            <a:br>
              <a:rPr lang="ru-RU" sz="1400" b="1" dirty="0"/>
            </a:br>
            <a:r>
              <a:rPr lang="ru-RU" sz="1400" b="1" dirty="0" err="1"/>
              <a:t>Nikolay</a:t>
            </a:r>
            <a:r>
              <a:rPr lang="ru-RU" sz="1400" b="1" dirty="0"/>
              <a:t> </a:t>
            </a:r>
            <a:r>
              <a:rPr lang="ru-RU" sz="1400" b="1" dirty="0" err="1"/>
              <a:t>Petrushin</a:t>
            </a:r>
            <a:r>
              <a:rPr lang="en-US" sz="1400" b="1" dirty="0"/>
              <a:t> competed in the </a:t>
            </a:r>
            <a:r>
              <a:rPr lang="en-US" sz="1400" b="1" u="sng" dirty="0">
                <a:hlinkClick r:id="rId3" tooltip="Ski jumping at the 1998 Winter Olympics – Normal hill individual"/>
              </a:rPr>
              <a:t>normal hill</a:t>
            </a:r>
            <a:r>
              <a:rPr lang="en-US" sz="1400" b="1" u="sng" dirty="0"/>
              <a:t> </a:t>
            </a:r>
            <a:r>
              <a:rPr lang="en-US" sz="1400" b="1" dirty="0"/>
              <a:t>and </a:t>
            </a:r>
            <a:r>
              <a:rPr lang="en-US" sz="1400" b="1" dirty="0">
                <a:hlinkClick r:id="rId4" tooltip="Ski jumping at the 1998 Winter Olympics – Large hill individual"/>
              </a:rPr>
              <a:t>large hill</a:t>
            </a:r>
            <a:r>
              <a:rPr lang="en-US" sz="1400" b="1" dirty="0"/>
              <a:t> events at the </a:t>
            </a:r>
            <a:r>
              <a:rPr lang="en-US" sz="1400" b="1" dirty="0">
                <a:hlinkClick r:id="rId5" tooltip="1998 Winter Olympics"/>
              </a:rPr>
              <a:t>1998 Winter Olympics</a:t>
            </a:r>
            <a:r>
              <a:rPr lang="en-US" sz="1400" b="1" dirty="0"/>
              <a:t>.</a:t>
            </a:r>
            <a:r>
              <a:rPr lang="ru-RU" sz="1400" b="1" dirty="0"/>
              <a:t/>
            </a:r>
            <a:br>
              <a:rPr lang="ru-RU" sz="1400" b="1" dirty="0"/>
            </a:br>
            <a:r>
              <a:rPr lang="ru-RU" sz="1400" b="1" dirty="0"/>
              <a:t>Панин Иван - мастер спорта России по лыжному двоеборью, неоднократный победитель и призер международных и всероссийских соревнований, неоднократный участник этапов Кубков и Чемпионатов Мира, многократный Чемпион России по лыжному двоеборью, член сборной команды Российской Федерации по лыжному двоеборью основного состава, победитель и бронзовый призер ХХV Всемирная Зимней Универсиады в </a:t>
            </a:r>
            <a:r>
              <a:rPr lang="ru-RU" sz="1400" b="1" dirty="0" err="1"/>
              <a:t>г.Эрзурум</a:t>
            </a:r>
            <a:r>
              <a:rPr lang="ru-RU" sz="1400" b="1" dirty="0"/>
              <a:t> (Турция), кандидат на участие в ХХII Олимпийских Зимних играх 2014 года в Сочи.</a:t>
            </a:r>
            <a:br>
              <a:rPr lang="ru-RU" sz="1400" b="1" dirty="0"/>
            </a:br>
            <a:r>
              <a:rPr lang="ru-RU" sz="1400" b="1" dirty="0" err="1"/>
              <a:t>Panin</a:t>
            </a:r>
            <a:r>
              <a:rPr lang="ru-RU" sz="1400" b="1" dirty="0"/>
              <a:t> </a:t>
            </a:r>
            <a:r>
              <a:rPr lang="ru-RU" sz="1400" b="1" dirty="0" err="1"/>
              <a:t>Ivan</a:t>
            </a:r>
            <a:r>
              <a:rPr lang="ru-RU" sz="1400" b="1" dirty="0"/>
              <a:t> - </a:t>
            </a:r>
            <a:r>
              <a:rPr lang="ru-RU" sz="1400" b="1" dirty="0" err="1"/>
              <a:t>Master</a:t>
            </a:r>
            <a:r>
              <a:rPr lang="ru-RU" sz="1400" b="1" dirty="0"/>
              <a:t> </a:t>
            </a:r>
            <a:r>
              <a:rPr lang="ru-RU" sz="1400" b="1" dirty="0" err="1"/>
              <a:t>of</a:t>
            </a:r>
            <a:r>
              <a:rPr lang="ru-RU" sz="1400" b="1" dirty="0"/>
              <a:t> </a:t>
            </a:r>
            <a:r>
              <a:rPr lang="ru-RU" sz="1400" b="1" dirty="0" err="1"/>
              <a:t>Sports</a:t>
            </a:r>
            <a:r>
              <a:rPr lang="ru-RU" sz="1400" b="1" dirty="0"/>
              <a:t> </a:t>
            </a:r>
            <a:r>
              <a:rPr lang="ru-RU" sz="1400" b="1" dirty="0" err="1"/>
              <a:t>of</a:t>
            </a:r>
            <a:r>
              <a:rPr lang="ru-RU" sz="1400" b="1" dirty="0"/>
              <a:t> </a:t>
            </a:r>
            <a:r>
              <a:rPr lang="ru-RU" sz="1400" b="1" dirty="0" err="1"/>
              <a:t>Russia</a:t>
            </a:r>
            <a:r>
              <a:rPr lang="ru-RU" sz="1400" b="1" dirty="0"/>
              <a:t> </a:t>
            </a:r>
            <a:r>
              <a:rPr lang="ru-RU" sz="1400" b="1" dirty="0" err="1"/>
              <a:t>in</a:t>
            </a:r>
            <a:r>
              <a:rPr lang="ru-RU" sz="1400" b="1" dirty="0"/>
              <a:t> </a:t>
            </a:r>
            <a:r>
              <a:rPr lang="ru-RU" sz="1400" b="1" dirty="0" err="1"/>
              <a:t>Nordic</a:t>
            </a:r>
            <a:r>
              <a:rPr lang="ru-RU" sz="1400" b="1" dirty="0"/>
              <a:t> </a:t>
            </a:r>
            <a:r>
              <a:rPr lang="ru-RU" sz="1400" b="1" dirty="0" err="1"/>
              <a:t>Combined</a:t>
            </a:r>
            <a:r>
              <a:rPr lang="ru-RU" sz="1400" b="1" dirty="0"/>
              <a:t>, </a:t>
            </a:r>
            <a:r>
              <a:rPr lang="ru-RU" sz="1400" b="1" dirty="0" err="1"/>
              <a:t>multiple</a:t>
            </a:r>
            <a:r>
              <a:rPr lang="ru-RU" sz="1400" b="1" dirty="0"/>
              <a:t> </a:t>
            </a:r>
            <a:r>
              <a:rPr lang="ru-RU" sz="1400" b="1" dirty="0" err="1"/>
              <a:t>winner</a:t>
            </a:r>
            <a:r>
              <a:rPr lang="ru-RU" sz="1400" b="1" dirty="0"/>
              <a:t> </a:t>
            </a:r>
            <a:r>
              <a:rPr lang="ru-RU" sz="1400" b="1" dirty="0" err="1"/>
              <a:t>and</a:t>
            </a:r>
            <a:r>
              <a:rPr lang="ru-RU" sz="1400" b="1" dirty="0"/>
              <a:t> </a:t>
            </a:r>
            <a:r>
              <a:rPr lang="ru-RU" sz="1400" b="1" dirty="0" err="1"/>
              <a:t>prize-winner</a:t>
            </a:r>
            <a:r>
              <a:rPr lang="ru-RU" sz="1400" b="1" dirty="0"/>
              <a:t> </a:t>
            </a:r>
            <a:r>
              <a:rPr lang="ru-RU" sz="1400" b="1" dirty="0" err="1"/>
              <a:t>of</a:t>
            </a:r>
            <a:r>
              <a:rPr lang="ru-RU" sz="1400" b="1" dirty="0"/>
              <a:t> </a:t>
            </a:r>
            <a:r>
              <a:rPr lang="ru-RU" sz="1400" b="1" dirty="0" err="1"/>
              <a:t>international</a:t>
            </a:r>
            <a:r>
              <a:rPr lang="ru-RU" sz="1400" b="1" dirty="0"/>
              <a:t> </a:t>
            </a:r>
            <a:r>
              <a:rPr lang="ru-RU" sz="1400" b="1" dirty="0" err="1"/>
              <a:t>and</a:t>
            </a:r>
            <a:r>
              <a:rPr lang="ru-RU" sz="1400" b="1" dirty="0"/>
              <a:t>  </a:t>
            </a:r>
            <a:r>
              <a:rPr lang="ru-RU" sz="1400" b="1" dirty="0" err="1"/>
              <a:t>State</a:t>
            </a:r>
            <a:r>
              <a:rPr lang="ru-RU" sz="1400" b="1" dirty="0"/>
              <a:t> </a:t>
            </a:r>
            <a:r>
              <a:rPr lang="ru-RU" sz="1400" b="1" dirty="0" err="1"/>
              <a:t>Russian</a:t>
            </a:r>
            <a:r>
              <a:rPr lang="ru-RU" sz="1400" b="1" dirty="0"/>
              <a:t> </a:t>
            </a:r>
            <a:r>
              <a:rPr lang="ru-RU" sz="1400" b="1" dirty="0" err="1"/>
              <a:t>competitions</a:t>
            </a:r>
            <a:r>
              <a:rPr lang="ru-RU" sz="1400" b="1" dirty="0"/>
              <a:t>, </a:t>
            </a:r>
            <a:r>
              <a:rPr lang="ru-RU" sz="1400" b="1" dirty="0" err="1"/>
              <a:t>multiple</a:t>
            </a:r>
            <a:r>
              <a:rPr lang="ru-RU" sz="1400" b="1" dirty="0"/>
              <a:t> </a:t>
            </a:r>
            <a:r>
              <a:rPr lang="ru-RU" sz="1400" b="1" dirty="0" err="1"/>
              <a:t>participant</a:t>
            </a:r>
            <a:r>
              <a:rPr lang="ru-RU" sz="1400" b="1" dirty="0"/>
              <a:t> </a:t>
            </a:r>
            <a:r>
              <a:rPr lang="ru-RU" sz="1400" b="1" dirty="0" err="1"/>
              <a:t>in</a:t>
            </a:r>
            <a:r>
              <a:rPr lang="ru-RU" sz="1400" b="1" dirty="0"/>
              <a:t> the </a:t>
            </a:r>
            <a:r>
              <a:rPr lang="ru-RU" sz="1400" b="1" dirty="0" err="1"/>
              <a:t>stages</a:t>
            </a:r>
            <a:r>
              <a:rPr lang="ru-RU" sz="1400" b="1" dirty="0"/>
              <a:t> </a:t>
            </a:r>
            <a:r>
              <a:rPr lang="ru-RU" sz="1400" b="1" dirty="0" err="1"/>
              <a:t>of</a:t>
            </a:r>
            <a:r>
              <a:rPr lang="ru-RU" sz="1400" b="1" dirty="0"/>
              <a:t> </a:t>
            </a:r>
            <a:r>
              <a:rPr lang="ru-RU" sz="1400" b="1" dirty="0" err="1"/>
              <a:t>Cups</a:t>
            </a:r>
            <a:r>
              <a:rPr lang="ru-RU" sz="1400" b="1" dirty="0"/>
              <a:t> </a:t>
            </a:r>
            <a:r>
              <a:rPr lang="ru-RU" sz="1400" b="1" dirty="0" err="1"/>
              <a:t>and</a:t>
            </a:r>
            <a:r>
              <a:rPr lang="ru-RU" sz="1400" b="1" dirty="0"/>
              <a:t> </a:t>
            </a:r>
            <a:r>
              <a:rPr lang="ru-RU" sz="1400" b="1" dirty="0" err="1"/>
              <a:t>World</a:t>
            </a:r>
            <a:r>
              <a:rPr lang="ru-RU" sz="1400" b="1" dirty="0"/>
              <a:t> </a:t>
            </a:r>
            <a:r>
              <a:rPr lang="ru-RU" sz="1400" b="1" dirty="0" err="1"/>
              <a:t>Championships</a:t>
            </a:r>
            <a:r>
              <a:rPr lang="ru-RU" sz="1400" b="1" dirty="0"/>
              <a:t>, </a:t>
            </a:r>
            <a:r>
              <a:rPr lang="ru-RU" sz="1400" b="1" dirty="0" err="1"/>
              <a:t>multiple</a:t>
            </a:r>
            <a:r>
              <a:rPr lang="ru-RU" sz="1400" b="1" dirty="0"/>
              <a:t> </a:t>
            </a:r>
            <a:r>
              <a:rPr lang="ru-RU" sz="1400" b="1" dirty="0" err="1"/>
              <a:t>Russian</a:t>
            </a:r>
            <a:r>
              <a:rPr lang="ru-RU" sz="1400" b="1" dirty="0"/>
              <a:t> </a:t>
            </a:r>
            <a:r>
              <a:rPr lang="ru-RU" sz="1400" b="1" dirty="0" err="1"/>
              <a:t>Champion</a:t>
            </a:r>
            <a:r>
              <a:rPr lang="ru-RU" sz="1400" b="1" dirty="0"/>
              <a:t> </a:t>
            </a:r>
            <a:r>
              <a:rPr lang="ru-RU" sz="1400" b="1" dirty="0" err="1"/>
              <a:t>in</a:t>
            </a:r>
            <a:r>
              <a:rPr lang="ru-RU" sz="1400" b="1" dirty="0"/>
              <a:t> </a:t>
            </a:r>
            <a:r>
              <a:rPr lang="ru-RU" sz="1400" b="1" dirty="0" err="1"/>
              <a:t>Nordic</a:t>
            </a:r>
            <a:r>
              <a:rPr lang="ru-RU" sz="1400" b="1" dirty="0"/>
              <a:t> </a:t>
            </a:r>
            <a:r>
              <a:rPr lang="ru-RU" sz="1400" b="1" dirty="0" err="1"/>
              <a:t>Combined</a:t>
            </a:r>
            <a:r>
              <a:rPr lang="ru-RU" sz="1400" b="1" dirty="0"/>
              <a:t>, </a:t>
            </a:r>
            <a:r>
              <a:rPr lang="ru-RU" sz="1400" b="1" dirty="0" err="1"/>
              <a:t>member</a:t>
            </a:r>
            <a:r>
              <a:rPr lang="ru-RU" sz="1400" b="1" dirty="0"/>
              <a:t> </a:t>
            </a:r>
            <a:r>
              <a:rPr lang="ru-RU" sz="1400" b="1" dirty="0" err="1"/>
              <a:t>of</a:t>
            </a:r>
            <a:r>
              <a:rPr lang="ru-RU" sz="1400" b="1" dirty="0"/>
              <a:t> the </a:t>
            </a:r>
            <a:r>
              <a:rPr lang="ru-RU" sz="1400" b="1" dirty="0" err="1"/>
              <a:t>national</a:t>
            </a:r>
            <a:r>
              <a:rPr lang="ru-RU" sz="1400" b="1" dirty="0"/>
              <a:t> </a:t>
            </a:r>
            <a:r>
              <a:rPr lang="ru-RU" sz="1400" b="1" dirty="0" err="1"/>
              <a:t>team</a:t>
            </a:r>
            <a:r>
              <a:rPr lang="ru-RU" sz="1400" b="1" dirty="0"/>
              <a:t> </a:t>
            </a:r>
            <a:r>
              <a:rPr lang="ru-RU" sz="1400" b="1" dirty="0" err="1"/>
              <a:t>of</a:t>
            </a:r>
            <a:r>
              <a:rPr lang="ru-RU" sz="1400" b="1" dirty="0"/>
              <a:t> the </a:t>
            </a:r>
            <a:r>
              <a:rPr lang="ru-RU" sz="1400" b="1" dirty="0" err="1"/>
              <a:t>Russian</a:t>
            </a:r>
            <a:r>
              <a:rPr lang="ru-RU" sz="1400" b="1" dirty="0"/>
              <a:t> </a:t>
            </a:r>
            <a:r>
              <a:rPr lang="ru-RU" sz="1400" b="1" dirty="0" err="1"/>
              <a:t>Federation</a:t>
            </a:r>
            <a:r>
              <a:rPr lang="ru-RU" sz="1400" b="1" dirty="0"/>
              <a:t> </a:t>
            </a:r>
            <a:r>
              <a:rPr lang="ru-RU" sz="1400" b="1" dirty="0" err="1"/>
              <a:t>in</a:t>
            </a:r>
            <a:r>
              <a:rPr lang="ru-RU" sz="1400" b="1" dirty="0"/>
              <a:t> </a:t>
            </a:r>
            <a:r>
              <a:rPr lang="ru-RU" sz="1400" b="1" dirty="0" err="1"/>
              <a:t>Nordic</a:t>
            </a:r>
            <a:r>
              <a:rPr lang="ru-RU" sz="1400" b="1" dirty="0"/>
              <a:t> </a:t>
            </a:r>
            <a:r>
              <a:rPr lang="ru-RU" sz="1400" b="1" dirty="0" err="1"/>
              <a:t>Combined</a:t>
            </a:r>
            <a:r>
              <a:rPr lang="ru-RU" sz="1400" b="1" dirty="0"/>
              <a:t> </a:t>
            </a:r>
            <a:r>
              <a:rPr lang="ru-RU" sz="1400" b="1" dirty="0" err="1"/>
              <a:t>of</a:t>
            </a:r>
            <a:r>
              <a:rPr lang="ru-RU" sz="1400" b="1" dirty="0"/>
              <a:t> the </a:t>
            </a:r>
            <a:r>
              <a:rPr lang="ru-RU" sz="1400" b="1" dirty="0" err="1"/>
              <a:t>main</a:t>
            </a:r>
            <a:r>
              <a:rPr lang="ru-RU" sz="1400" b="1" dirty="0"/>
              <a:t> </a:t>
            </a:r>
            <a:r>
              <a:rPr lang="ru-RU" sz="1400" b="1" dirty="0" err="1"/>
              <a:t>team</a:t>
            </a:r>
            <a:r>
              <a:rPr lang="ru-RU" sz="1400" b="1" dirty="0"/>
              <a:t>, </a:t>
            </a:r>
            <a:r>
              <a:rPr lang="ru-RU" sz="1400" b="1" dirty="0" err="1"/>
              <a:t>winner</a:t>
            </a:r>
            <a:r>
              <a:rPr lang="ru-RU" sz="1400" b="1" dirty="0"/>
              <a:t> </a:t>
            </a:r>
            <a:r>
              <a:rPr lang="ru-RU" sz="1400" b="1" dirty="0" err="1"/>
              <a:t>and</a:t>
            </a:r>
            <a:r>
              <a:rPr lang="ru-RU" sz="1400" b="1" dirty="0"/>
              <a:t> </a:t>
            </a:r>
            <a:r>
              <a:rPr lang="ru-RU" sz="1400" b="1" dirty="0" err="1"/>
              <a:t>bronze</a:t>
            </a:r>
            <a:r>
              <a:rPr lang="ru-RU" sz="1400" b="1" dirty="0"/>
              <a:t> </a:t>
            </a:r>
            <a:r>
              <a:rPr lang="ru-RU" sz="1400" b="1" dirty="0" err="1"/>
              <a:t>medalist</a:t>
            </a:r>
            <a:r>
              <a:rPr lang="ru-RU" sz="1400" b="1" dirty="0"/>
              <a:t> </a:t>
            </a:r>
            <a:r>
              <a:rPr lang="ru-RU" sz="1400" b="1" dirty="0" err="1"/>
              <a:t>of</a:t>
            </a:r>
            <a:r>
              <a:rPr lang="ru-RU" sz="1400" b="1" dirty="0"/>
              <a:t> the XXV </a:t>
            </a:r>
            <a:r>
              <a:rPr lang="ru-RU" sz="1400" b="1" dirty="0" err="1"/>
              <a:t>World</a:t>
            </a:r>
            <a:r>
              <a:rPr lang="ru-RU" sz="1400" b="1" dirty="0"/>
              <a:t> </a:t>
            </a:r>
            <a:r>
              <a:rPr lang="ru-RU" sz="1400" b="1" dirty="0" err="1"/>
              <a:t>Winter</a:t>
            </a:r>
            <a:r>
              <a:rPr lang="ru-RU" sz="1400" b="1" dirty="0"/>
              <a:t> </a:t>
            </a:r>
            <a:r>
              <a:rPr lang="ru-RU" sz="1400" b="1" dirty="0" err="1"/>
              <a:t>Universiade</a:t>
            </a:r>
            <a:r>
              <a:rPr lang="ru-RU" sz="1400" b="1" dirty="0"/>
              <a:t> </a:t>
            </a:r>
            <a:r>
              <a:rPr lang="ru-RU" sz="1400" b="1" dirty="0" err="1"/>
              <a:t>in</a:t>
            </a:r>
            <a:r>
              <a:rPr lang="ru-RU" sz="1400" b="1" dirty="0"/>
              <a:t> </a:t>
            </a:r>
            <a:r>
              <a:rPr lang="ru-RU" sz="1400" b="1" dirty="0" err="1"/>
              <a:t>Erzurum</a:t>
            </a:r>
            <a:r>
              <a:rPr lang="ru-RU" sz="1400" b="1" dirty="0"/>
              <a:t> (</a:t>
            </a:r>
            <a:r>
              <a:rPr lang="ru-RU" sz="1400" b="1" dirty="0" err="1"/>
              <a:t>Turkey</a:t>
            </a:r>
            <a:r>
              <a:rPr lang="ru-RU" sz="1400" b="1" dirty="0"/>
              <a:t>), </a:t>
            </a:r>
            <a:r>
              <a:rPr lang="ru-RU" sz="1400" b="1" dirty="0" err="1"/>
              <a:t>candidate</a:t>
            </a:r>
            <a:r>
              <a:rPr lang="ru-RU" sz="1400" b="1" dirty="0"/>
              <a:t> </a:t>
            </a:r>
            <a:r>
              <a:rPr lang="ru-RU" sz="1400" b="1" dirty="0" err="1"/>
              <a:t>for</a:t>
            </a:r>
            <a:r>
              <a:rPr lang="ru-RU" sz="1400" b="1" dirty="0"/>
              <a:t> </a:t>
            </a:r>
            <a:r>
              <a:rPr lang="ru-RU" sz="1400" b="1" dirty="0" err="1"/>
              <a:t>participation</a:t>
            </a:r>
            <a:r>
              <a:rPr lang="ru-RU" sz="1400" b="1" dirty="0"/>
              <a:t> </a:t>
            </a:r>
            <a:r>
              <a:rPr lang="ru-RU" sz="1400" b="1" dirty="0" err="1"/>
              <a:t>in</a:t>
            </a:r>
            <a:r>
              <a:rPr lang="ru-RU" sz="1400" b="1" dirty="0"/>
              <a:t> the XXII </a:t>
            </a:r>
            <a:r>
              <a:rPr lang="ru-RU" sz="1400" b="1" dirty="0" err="1"/>
              <a:t>Olympic</a:t>
            </a:r>
            <a:r>
              <a:rPr lang="ru-RU" sz="1400" b="1" dirty="0"/>
              <a:t> </a:t>
            </a:r>
            <a:r>
              <a:rPr lang="ru-RU" sz="1400" b="1" dirty="0" err="1"/>
              <a:t>Winter</a:t>
            </a:r>
            <a:r>
              <a:rPr lang="ru-RU" sz="1400" b="1" dirty="0"/>
              <a:t> </a:t>
            </a:r>
            <a:r>
              <a:rPr lang="ru-RU" sz="1400" b="1" dirty="0" err="1"/>
              <a:t>Games</a:t>
            </a:r>
            <a:r>
              <a:rPr lang="ru-RU" sz="1400" b="1" dirty="0"/>
              <a:t> 2014 </a:t>
            </a:r>
            <a:r>
              <a:rPr lang="ru-RU" sz="1400" b="1" dirty="0" err="1"/>
              <a:t>in</a:t>
            </a:r>
            <a:r>
              <a:rPr lang="ru-RU" sz="1400" b="1" dirty="0"/>
              <a:t> </a:t>
            </a:r>
            <a:r>
              <a:rPr lang="ru-RU" sz="1400" b="1" dirty="0" err="1"/>
              <a:t>Sochi</a:t>
            </a:r>
            <a:r>
              <a:rPr lang="ru-RU" sz="1400" b="1" dirty="0"/>
              <a:t>.</a:t>
            </a:r>
            <a:r>
              <a:rPr lang="ru-RU" sz="1400" dirty="0"/>
              <a:t/>
            </a:r>
            <a:br>
              <a:rPr lang="ru-RU" sz="1400" dirty="0"/>
            </a:br>
            <a:r>
              <a:rPr lang="en-US" sz="1400" dirty="0"/>
              <a:t> </a:t>
            </a:r>
            <a:r>
              <a:rPr lang="ru-RU" sz="1400" dirty="0"/>
              <a:t/>
            </a:r>
            <a:br>
              <a:rPr lang="ru-RU" sz="1400" dirty="0"/>
            </a:br>
            <a:endParaRPr lang="ru-RU" sz="1400" dirty="0"/>
          </a:p>
        </p:txBody>
      </p:sp>
      <p:sp>
        <p:nvSpPr>
          <p:cNvPr id="6" name="Прямоугольник 5"/>
          <p:cNvSpPr/>
          <p:nvPr/>
        </p:nvSpPr>
        <p:spPr>
          <a:xfrm>
            <a:off x="6265333" y="577579"/>
            <a:ext cx="5604933" cy="3890489"/>
          </a:xfrm>
          <a:prstGeom prst="rect">
            <a:avLst/>
          </a:prstGeom>
        </p:spPr>
        <p:txBody>
          <a:bodyPr wrap="square">
            <a:spAutoFit/>
          </a:bodyPr>
          <a:lstStyle/>
          <a:p>
            <a:pPr>
              <a:lnSpc>
                <a:spcPct val="107000"/>
              </a:lnSpc>
              <a:spcAft>
                <a:spcPts val="0"/>
              </a:spcAft>
            </a:pP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Для подготовки  спортсменов высокой квалификации в спортивной школе «Олимпийский резерв» имеются: комплекс лыжных трамплинов проектной мощности К-29 м, К-48 м, К-75 м, спортивные залы, стадион, лыжные и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лыжероллерная</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трассы, гостиница, пищеблок, административное здание и прочее. Близость нахождения лыжных трасс, раннее открытие зимних трамплинов, компактность нахождения гостиницы и пищеблока создают великолепные условия для создания центра по подготовке прыгунов и двоеборцев в Республике Татарстан.</a:t>
            </a:r>
          </a:p>
          <a:p>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For</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the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training</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highly</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qualified</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athletes</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the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sports</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school</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Olympic</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Reserve</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has: a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complex</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ski</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jumps</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with</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design</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capacity</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K-29 m, K-48 m, K-75 m,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sports</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halls</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stadium</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ski</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and</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ski-roller</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tracks</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hotel</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catering</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department</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an</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office</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building</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and</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so</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on</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The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proximity</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the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ski</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slopes</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the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early</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opening</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winter</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ski</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jumps</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the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compact</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location</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the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hotel</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and</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the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catering</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department</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create</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excellent</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conditions</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for</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creating</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center</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for</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the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training</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jumpers</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and</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Nordics</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in</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the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Republic</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Tatarstan</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endParaRPr lang="ru-RU" sz="1400" b="1" dirty="0"/>
          </a:p>
        </p:txBody>
      </p:sp>
      <p:sp>
        <p:nvSpPr>
          <p:cNvPr id="7" name="Прямоугольник 6"/>
          <p:cNvSpPr/>
          <p:nvPr/>
        </p:nvSpPr>
        <p:spPr>
          <a:xfrm>
            <a:off x="6383867" y="4468068"/>
            <a:ext cx="5486399" cy="2462213"/>
          </a:xfrm>
          <a:prstGeom prst="rect">
            <a:avLst/>
          </a:prstGeom>
        </p:spPr>
        <p:txBody>
          <a:bodyPr wrap="square">
            <a:spAutoFit/>
          </a:bodyPr>
          <a:lstStyle/>
          <a:p>
            <a:r>
              <a:rPr lang="ru-RU" sz="1400" b="1" dirty="0" smtClean="0"/>
              <a:t>Соловьев Алексей - мастер спорта России по лыжному двоеборью, неоднократный победитель и призер республиканских и всероссийских соревнований, неоднократный участник этапов Кубка Мира, двукратный участник Чемпионатов Мира, Чемпион России по лыжному двоеборью.  </a:t>
            </a:r>
            <a:br>
              <a:rPr lang="ru-RU" sz="1400" b="1" dirty="0" smtClean="0"/>
            </a:br>
            <a:r>
              <a:rPr lang="ru-RU" sz="1400" b="1" dirty="0" err="1" smtClean="0"/>
              <a:t>Solovyov</a:t>
            </a:r>
            <a:r>
              <a:rPr lang="ru-RU" sz="1400" b="1" dirty="0" smtClean="0"/>
              <a:t> </a:t>
            </a:r>
            <a:r>
              <a:rPr lang="ru-RU" sz="1400" b="1" dirty="0" err="1" smtClean="0"/>
              <a:t>Aleksey</a:t>
            </a:r>
            <a:r>
              <a:rPr lang="ru-RU" sz="1400" b="1" dirty="0" smtClean="0"/>
              <a:t> - </a:t>
            </a:r>
            <a:r>
              <a:rPr lang="ru-RU" sz="1400" b="1" dirty="0" err="1" smtClean="0"/>
              <a:t>Master</a:t>
            </a:r>
            <a:r>
              <a:rPr lang="ru-RU" sz="1400" b="1" dirty="0" smtClean="0"/>
              <a:t> </a:t>
            </a:r>
            <a:r>
              <a:rPr lang="ru-RU" sz="1400" b="1" dirty="0" err="1" smtClean="0"/>
              <a:t>of</a:t>
            </a:r>
            <a:r>
              <a:rPr lang="ru-RU" sz="1400" b="1" dirty="0" smtClean="0"/>
              <a:t> </a:t>
            </a:r>
            <a:r>
              <a:rPr lang="ru-RU" sz="1400" b="1" dirty="0" err="1" smtClean="0"/>
              <a:t>Sports</a:t>
            </a:r>
            <a:r>
              <a:rPr lang="ru-RU" sz="1400" b="1" dirty="0" smtClean="0"/>
              <a:t> </a:t>
            </a:r>
            <a:r>
              <a:rPr lang="ru-RU" sz="1400" b="1" dirty="0" err="1" smtClean="0"/>
              <a:t>of</a:t>
            </a:r>
            <a:r>
              <a:rPr lang="ru-RU" sz="1400" b="1" dirty="0" smtClean="0"/>
              <a:t> </a:t>
            </a:r>
            <a:r>
              <a:rPr lang="ru-RU" sz="1400" b="1" dirty="0" err="1" smtClean="0"/>
              <a:t>Russia</a:t>
            </a:r>
            <a:r>
              <a:rPr lang="ru-RU" sz="1400" b="1" dirty="0" smtClean="0"/>
              <a:t> </a:t>
            </a:r>
            <a:r>
              <a:rPr lang="ru-RU" sz="1400" b="1" dirty="0" err="1" smtClean="0"/>
              <a:t>in</a:t>
            </a:r>
            <a:r>
              <a:rPr lang="ru-RU" sz="1400" b="1" dirty="0" smtClean="0"/>
              <a:t> </a:t>
            </a:r>
            <a:r>
              <a:rPr lang="ru-RU" sz="1400" b="1" dirty="0" err="1" smtClean="0"/>
              <a:t>Nordic</a:t>
            </a:r>
            <a:r>
              <a:rPr lang="ru-RU" sz="1400" b="1" dirty="0" smtClean="0"/>
              <a:t> </a:t>
            </a:r>
            <a:r>
              <a:rPr lang="ru-RU" sz="1400" b="1" dirty="0" err="1" smtClean="0"/>
              <a:t>Combined</a:t>
            </a:r>
            <a:r>
              <a:rPr lang="ru-RU" sz="1400" b="1" dirty="0" smtClean="0"/>
              <a:t>, </a:t>
            </a:r>
            <a:r>
              <a:rPr lang="ru-RU" sz="1400" b="1" dirty="0" err="1" smtClean="0"/>
              <a:t>multiple</a:t>
            </a:r>
            <a:r>
              <a:rPr lang="ru-RU" sz="1400" b="1" dirty="0" smtClean="0"/>
              <a:t> </a:t>
            </a:r>
            <a:r>
              <a:rPr lang="ru-RU" sz="1400" b="1" dirty="0" err="1" smtClean="0"/>
              <a:t>winner</a:t>
            </a:r>
            <a:r>
              <a:rPr lang="ru-RU" sz="1400" b="1" dirty="0" smtClean="0"/>
              <a:t> </a:t>
            </a:r>
            <a:r>
              <a:rPr lang="ru-RU" sz="1400" b="1" dirty="0" err="1" smtClean="0"/>
              <a:t>and</a:t>
            </a:r>
            <a:r>
              <a:rPr lang="ru-RU" sz="1400" b="1" dirty="0" smtClean="0"/>
              <a:t> </a:t>
            </a:r>
            <a:r>
              <a:rPr lang="ru-RU" sz="1400" b="1" dirty="0" err="1" smtClean="0"/>
              <a:t>prize-winner</a:t>
            </a:r>
            <a:r>
              <a:rPr lang="ru-RU" sz="1400" b="1" dirty="0" smtClean="0"/>
              <a:t> </a:t>
            </a:r>
            <a:r>
              <a:rPr lang="ru-RU" sz="1400" b="1" dirty="0" err="1" smtClean="0"/>
              <a:t>of</a:t>
            </a:r>
            <a:r>
              <a:rPr lang="ru-RU" sz="1400" b="1" dirty="0" smtClean="0"/>
              <a:t> </a:t>
            </a:r>
            <a:r>
              <a:rPr lang="ru-RU" sz="1400" b="1" dirty="0" err="1" smtClean="0"/>
              <a:t>republican</a:t>
            </a:r>
            <a:r>
              <a:rPr lang="ru-RU" sz="1400" b="1" dirty="0" smtClean="0"/>
              <a:t> </a:t>
            </a:r>
            <a:r>
              <a:rPr lang="ru-RU" sz="1400" b="1" dirty="0" err="1" smtClean="0"/>
              <a:t>and</a:t>
            </a:r>
            <a:r>
              <a:rPr lang="ru-RU" sz="1400" b="1" dirty="0" smtClean="0"/>
              <a:t>  </a:t>
            </a:r>
            <a:r>
              <a:rPr lang="ru-RU" sz="1400" b="1" dirty="0" err="1" smtClean="0"/>
              <a:t>State</a:t>
            </a:r>
            <a:r>
              <a:rPr lang="ru-RU" sz="1400" b="1" dirty="0" smtClean="0"/>
              <a:t> </a:t>
            </a:r>
            <a:r>
              <a:rPr lang="ru-RU" sz="1400" b="1" dirty="0" err="1" smtClean="0"/>
              <a:t>Russian</a:t>
            </a:r>
            <a:r>
              <a:rPr lang="ru-RU" sz="1400" b="1" dirty="0" smtClean="0"/>
              <a:t> </a:t>
            </a:r>
            <a:r>
              <a:rPr lang="ru-RU" sz="1400" b="1" dirty="0" err="1" smtClean="0"/>
              <a:t>competitions</a:t>
            </a:r>
            <a:r>
              <a:rPr lang="ru-RU" sz="1400" b="1" dirty="0" smtClean="0"/>
              <a:t>, </a:t>
            </a:r>
            <a:r>
              <a:rPr lang="ru-RU" sz="1400" b="1" dirty="0" err="1" smtClean="0"/>
              <a:t>multiple</a:t>
            </a:r>
            <a:r>
              <a:rPr lang="ru-RU" sz="1400" b="1" dirty="0" smtClean="0"/>
              <a:t> </a:t>
            </a:r>
            <a:r>
              <a:rPr lang="ru-RU" sz="1400" b="1" dirty="0" err="1" smtClean="0"/>
              <a:t>participant</a:t>
            </a:r>
            <a:r>
              <a:rPr lang="ru-RU" sz="1400" b="1" dirty="0" smtClean="0"/>
              <a:t> </a:t>
            </a:r>
            <a:r>
              <a:rPr lang="ru-RU" sz="1400" b="1" dirty="0" err="1" smtClean="0"/>
              <a:t>in</a:t>
            </a:r>
            <a:r>
              <a:rPr lang="ru-RU" sz="1400" b="1" dirty="0" smtClean="0"/>
              <a:t> the </a:t>
            </a:r>
            <a:r>
              <a:rPr lang="ru-RU" sz="1400" b="1" dirty="0" err="1" smtClean="0"/>
              <a:t>World</a:t>
            </a:r>
            <a:r>
              <a:rPr lang="ru-RU" sz="1400" b="1" dirty="0" smtClean="0"/>
              <a:t> </a:t>
            </a:r>
            <a:r>
              <a:rPr lang="ru-RU" sz="1400" b="1" dirty="0" err="1" smtClean="0"/>
              <a:t>Cup</a:t>
            </a:r>
            <a:r>
              <a:rPr lang="ru-RU" sz="1400" b="1" dirty="0" smtClean="0"/>
              <a:t> </a:t>
            </a:r>
            <a:r>
              <a:rPr lang="ru-RU" sz="1400" b="1" dirty="0" err="1" smtClean="0"/>
              <a:t>stages</a:t>
            </a:r>
            <a:r>
              <a:rPr lang="ru-RU" sz="1400" b="1" dirty="0" smtClean="0"/>
              <a:t>, </a:t>
            </a:r>
            <a:r>
              <a:rPr lang="ru-RU" sz="1400" b="1" dirty="0" err="1" smtClean="0"/>
              <a:t>two-time</a:t>
            </a:r>
            <a:r>
              <a:rPr lang="ru-RU" sz="1400" b="1" dirty="0" smtClean="0"/>
              <a:t> </a:t>
            </a:r>
            <a:r>
              <a:rPr lang="ru-RU" sz="1400" b="1" dirty="0" err="1" smtClean="0"/>
              <a:t>participant</a:t>
            </a:r>
            <a:r>
              <a:rPr lang="ru-RU" sz="1400" b="1" dirty="0" smtClean="0"/>
              <a:t> </a:t>
            </a:r>
            <a:r>
              <a:rPr lang="ru-RU" sz="1400" b="1" dirty="0" err="1" smtClean="0"/>
              <a:t>in</a:t>
            </a:r>
            <a:r>
              <a:rPr lang="ru-RU" sz="1400" b="1" dirty="0" smtClean="0"/>
              <a:t> the </a:t>
            </a:r>
            <a:r>
              <a:rPr lang="ru-RU" sz="1400" b="1" dirty="0" err="1" smtClean="0"/>
              <a:t>World</a:t>
            </a:r>
            <a:r>
              <a:rPr lang="ru-RU" sz="1400" b="1" dirty="0" smtClean="0"/>
              <a:t> </a:t>
            </a:r>
            <a:r>
              <a:rPr lang="ru-RU" sz="1400" b="1" dirty="0" err="1" smtClean="0"/>
              <a:t>Championships</a:t>
            </a:r>
            <a:r>
              <a:rPr lang="ru-RU" sz="1400" b="1" dirty="0" smtClean="0"/>
              <a:t>, </a:t>
            </a:r>
            <a:r>
              <a:rPr lang="ru-RU" sz="1400" b="1" dirty="0" err="1" smtClean="0"/>
              <a:t>Champion</a:t>
            </a:r>
            <a:r>
              <a:rPr lang="ru-RU" sz="1400" b="1" dirty="0" smtClean="0"/>
              <a:t> </a:t>
            </a:r>
            <a:r>
              <a:rPr lang="ru-RU" sz="1400" b="1" dirty="0" err="1" smtClean="0"/>
              <a:t>of</a:t>
            </a:r>
            <a:r>
              <a:rPr lang="ru-RU" sz="1400" b="1" dirty="0" smtClean="0"/>
              <a:t> </a:t>
            </a:r>
            <a:r>
              <a:rPr lang="ru-RU" sz="1400" b="1" dirty="0" err="1" smtClean="0"/>
              <a:t>Russia</a:t>
            </a:r>
            <a:r>
              <a:rPr lang="ru-RU" sz="1400" b="1" dirty="0" smtClean="0"/>
              <a:t> </a:t>
            </a:r>
            <a:r>
              <a:rPr lang="ru-RU" sz="1400" b="1" dirty="0" err="1" smtClean="0"/>
              <a:t>in</a:t>
            </a:r>
            <a:r>
              <a:rPr lang="ru-RU" sz="1400" b="1" dirty="0" smtClean="0"/>
              <a:t> </a:t>
            </a:r>
            <a:r>
              <a:rPr lang="ru-RU" sz="1400" b="1" dirty="0" err="1" smtClean="0"/>
              <a:t>Nordic</a:t>
            </a:r>
            <a:r>
              <a:rPr lang="ru-RU" sz="1400" b="1" dirty="0" smtClean="0"/>
              <a:t> </a:t>
            </a:r>
            <a:r>
              <a:rPr lang="ru-RU" sz="1400" b="1" dirty="0" err="1" smtClean="0"/>
              <a:t>Combined</a:t>
            </a:r>
            <a:r>
              <a:rPr lang="ru-RU" sz="1400" b="1" dirty="0" smtClean="0"/>
              <a:t>.</a:t>
            </a:r>
            <a:r>
              <a:rPr lang="ru-RU" sz="1400" dirty="0" smtClean="0"/>
              <a:t/>
            </a:r>
            <a:br>
              <a:rPr lang="ru-RU" sz="1400" dirty="0" smtClean="0"/>
            </a:br>
            <a:endParaRPr lang="ru-RU" sz="1400" dirty="0"/>
          </a:p>
        </p:txBody>
      </p:sp>
      <p:pic>
        <p:nvPicPr>
          <p:cNvPr id="8" name="Рисунок 7" descr="C:\Users\Admin\Downloads\index.jpg"/>
          <p:cNvPicPr/>
          <p:nvPr/>
        </p:nvPicPr>
        <p:blipFill>
          <a:blip r:embed="rId6">
            <a:extLst>
              <a:ext uri="{28A0092B-C50C-407E-A947-70E740481C1C}">
                <a14:useLocalDpi xmlns:a14="http://schemas.microsoft.com/office/drawing/2010/main" val="0"/>
              </a:ext>
            </a:extLst>
          </a:blip>
          <a:srcRect/>
          <a:stretch>
            <a:fillRect/>
          </a:stretch>
        </p:blipFill>
        <p:spPr bwMode="auto">
          <a:xfrm>
            <a:off x="-63499" y="5046134"/>
            <a:ext cx="2387599" cy="1811866"/>
          </a:xfrm>
          <a:prstGeom prst="rect">
            <a:avLst/>
          </a:prstGeom>
          <a:noFill/>
          <a:ln>
            <a:noFill/>
          </a:ln>
          <a:effectLst>
            <a:softEdge rad="127000"/>
          </a:effectLst>
        </p:spPr>
      </p:pic>
      <p:pic>
        <p:nvPicPr>
          <p:cNvPr id="9" name="Рисунок 8" descr="https://sun9-5.userapi.com/sun9-56/impf/c840634/v840634139/9073/Y8HiI3qt4GA.jpg?size=1080x1076&amp;quality=96&amp;sign=4141abcfc03703dd19f6bb0710c2196f&amp;type=album"/>
          <p:cNvPicPr/>
          <p:nvPr/>
        </p:nvPicPr>
        <p:blipFill rotWithShape="1">
          <a:blip r:embed="rId7" cstate="print">
            <a:extLst>
              <a:ext uri="{28A0092B-C50C-407E-A947-70E740481C1C}">
                <a14:useLocalDpi xmlns:a14="http://schemas.microsoft.com/office/drawing/2010/main" val="0"/>
              </a:ext>
            </a:extLst>
          </a:blip>
          <a:srcRect t="-1" r="61325" b="37554"/>
          <a:stretch/>
        </p:blipFill>
        <p:spPr bwMode="auto">
          <a:xfrm>
            <a:off x="4648200" y="5045647"/>
            <a:ext cx="1778000" cy="1811866"/>
          </a:xfrm>
          <a:prstGeom prst="rect">
            <a:avLst/>
          </a:prstGeom>
          <a:noFill/>
          <a:ln>
            <a:noFill/>
          </a:ln>
          <a:effectLst>
            <a:softEdge rad="127000"/>
          </a:effectLst>
          <a:extLst>
            <a:ext uri="{53640926-AAD7-44D8-BBD7-CCE9431645EC}">
              <a14:shadowObscured xmlns:a14="http://schemas.microsoft.com/office/drawing/2010/main"/>
            </a:ext>
          </a:extLst>
        </p:spPr>
      </p:pic>
      <p:pic>
        <p:nvPicPr>
          <p:cNvPr id="10" name="Рисунок 9"/>
          <p:cNvPicPr>
            <a:picLocks noChangeAspect="1"/>
          </p:cNvPicPr>
          <p:nvPr/>
        </p:nvPicPr>
        <p:blipFill rotWithShape="1">
          <a:blip r:embed="rId8" cstate="print">
            <a:extLst>
              <a:ext uri="{28A0092B-C50C-407E-A947-70E740481C1C}">
                <a14:useLocalDpi xmlns:a14="http://schemas.microsoft.com/office/drawing/2010/main" val="0"/>
              </a:ext>
            </a:extLst>
          </a:blip>
          <a:srcRect l="16139" t="18551" r="4855" b="15590"/>
          <a:stretch/>
        </p:blipFill>
        <p:spPr>
          <a:xfrm>
            <a:off x="2169583" y="4896434"/>
            <a:ext cx="2633135" cy="2033847"/>
          </a:xfrm>
          <a:prstGeom prst="rect">
            <a:avLst/>
          </a:prstGeom>
          <a:effectLst>
            <a:softEdge rad="127000"/>
          </a:effectLst>
        </p:spPr>
      </p:pic>
    </p:spTree>
    <p:extLst>
      <p:ext uri="{BB962C8B-B14F-4D97-AF65-F5344CB8AC3E}">
        <p14:creationId xmlns:p14="http://schemas.microsoft.com/office/powerpoint/2010/main" val="19459145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0800" y="-42189"/>
            <a:ext cx="12192000" cy="6858000"/>
          </a:xfrm>
        </p:spPr>
      </p:pic>
      <p:sp>
        <p:nvSpPr>
          <p:cNvPr id="2" name="Заголовок 1"/>
          <p:cNvSpPr>
            <a:spLocks noGrp="1"/>
          </p:cNvSpPr>
          <p:nvPr>
            <p:ph type="title"/>
          </p:nvPr>
        </p:nvSpPr>
        <p:spPr>
          <a:solidFill>
            <a:srgbClr val="00B0F0"/>
          </a:solidFill>
        </p:spPr>
        <p:txBody>
          <a:bodyPr>
            <a:normAutofit/>
          </a:bodyPr>
          <a:lstStyle/>
          <a:p>
            <a:r>
              <a:rPr lang="ru-RU" sz="2400" b="1" dirty="0" smtClean="0"/>
              <a:t>Тренеры-преподаватели отделения прыжков на лыжах с трамплина</a:t>
            </a:r>
            <a:r>
              <a:rPr lang="ru-RU" sz="2400" b="1" dirty="0"/>
              <a:t/>
            </a:r>
            <a:br>
              <a:rPr lang="ru-RU" sz="2400" b="1" dirty="0"/>
            </a:br>
            <a:r>
              <a:rPr lang="ru-RU" sz="2400" b="1" dirty="0" err="1" smtClean="0"/>
              <a:t>Coaches</a:t>
            </a:r>
            <a:r>
              <a:rPr lang="en-US" sz="2400" b="1" dirty="0"/>
              <a:t>-</a:t>
            </a:r>
            <a:r>
              <a:rPr lang="ru-RU" sz="2400" b="1" dirty="0" err="1"/>
              <a:t>teachers</a:t>
            </a:r>
            <a:r>
              <a:rPr lang="ru-RU" sz="2400" b="1" dirty="0"/>
              <a:t> </a:t>
            </a:r>
            <a:r>
              <a:rPr lang="ru-RU" sz="2400" b="1" dirty="0" err="1"/>
              <a:t>of</a:t>
            </a:r>
            <a:r>
              <a:rPr lang="ru-RU" sz="2400" b="1" dirty="0"/>
              <a:t> </a:t>
            </a:r>
            <a:r>
              <a:rPr lang="ru-RU" sz="2400" b="1" dirty="0" err="1"/>
              <a:t>ski</a:t>
            </a:r>
            <a:r>
              <a:rPr lang="ru-RU" sz="2400" b="1" dirty="0"/>
              <a:t> </a:t>
            </a:r>
            <a:r>
              <a:rPr lang="ru-RU" sz="2400" b="1" dirty="0" err="1"/>
              <a:t>jumping</a:t>
            </a:r>
            <a:r>
              <a:rPr lang="ru-RU" sz="2400" b="1" dirty="0"/>
              <a:t> </a:t>
            </a:r>
            <a:r>
              <a:rPr lang="ru-RU" sz="2400" b="1" dirty="0" err="1"/>
              <a:t>department</a:t>
            </a:r>
            <a:r>
              <a:rPr lang="en-US" sz="2400" b="1" dirty="0"/>
              <a:t> </a:t>
            </a:r>
            <a:endParaRPr lang="ru-RU" sz="2400" b="1" dirty="0"/>
          </a:p>
        </p:txBody>
      </p:sp>
      <p:sp>
        <p:nvSpPr>
          <p:cNvPr id="9" name="Прямоугольник 8"/>
          <p:cNvSpPr/>
          <p:nvPr/>
        </p:nvSpPr>
        <p:spPr>
          <a:xfrm>
            <a:off x="118532" y="1896533"/>
            <a:ext cx="3894667" cy="853567"/>
          </a:xfrm>
          <a:prstGeom prst="rect">
            <a:avLst/>
          </a:prstGeom>
        </p:spPr>
        <p:txBody>
          <a:bodyPr wrap="square">
            <a:spAutoFit/>
          </a:bodyPr>
          <a:lstStyle/>
          <a:p>
            <a:pPr>
              <a:lnSpc>
                <a:spcPct val="107000"/>
              </a:lnSpc>
              <a:spcAft>
                <a:spcPts val="800"/>
              </a:spcAft>
            </a:pPr>
            <a:r>
              <a:rPr lang="ru-RU" sz="2000"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Щербаков Николай Валентинович</a:t>
            </a:r>
          </a:p>
          <a:p>
            <a:pPr>
              <a:lnSpc>
                <a:spcPct val="107000"/>
              </a:lnSpc>
              <a:spcAft>
                <a:spcPts val="800"/>
              </a:spcAft>
            </a:pPr>
            <a:r>
              <a:rPr lang="ru-RU" sz="2000" dirty="0" err="1"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Shcherbakov</a:t>
            </a:r>
            <a:r>
              <a:rPr lang="ru-RU" sz="2000"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a:t>
            </a:r>
            <a:r>
              <a:rPr lang="ru-RU" sz="2000" dirty="0" err="1"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Nikolai</a:t>
            </a:r>
            <a:r>
              <a:rPr lang="ru-RU" sz="2000"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a:t>
            </a:r>
            <a:r>
              <a:rPr lang="ru-RU" sz="2000" dirty="0" err="1"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Valentinovich</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2" name="Рисунок 21" descr="C:\Users\Admin\Downloads\351027.jpg"/>
          <p:cNvPicPr/>
          <p:nvPr/>
        </p:nvPicPr>
        <p:blipFill>
          <a:blip r:embed="rId3">
            <a:extLst>
              <a:ext uri="{28A0092B-C50C-407E-A947-70E740481C1C}">
                <a14:useLocalDpi xmlns:a14="http://schemas.microsoft.com/office/drawing/2010/main" val="0"/>
              </a:ext>
            </a:extLst>
          </a:blip>
          <a:srcRect/>
          <a:stretch>
            <a:fillRect/>
          </a:stretch>
        </p:blipFill>
        <p:spPr bwMode="auto">
          <a:xfrm>
            <a:off x="838200" y="2726858"/>
            <a:ext cx="1858437" cy="2077191"/>
          </a:xfrm>
          <a:prstGeom prst="rect">
            <a:avLst/>
          </a:prstGeom>
          <a:noFill/>
          <a:ln>
            <a:noFill/>
          </a:ln>
          <a:effectLst>
            <a:softEdge rad="63500"/>
          </a:effectLst>
        </p:spPr>
      </p:pic>
      <p:sp>
        <p:nvSpPr>
          <p:cNvPr id="10" name="Прямоугольник 9"/>
          <p:cNvSpPr/>
          <p:nvPr/>
        </p:nvSpPr>
        <p:spPr>
          <a:xfrm rot="10800000" flipV="1">
            <a:off x="-2" y="4837064"/>
            <a:ext cx="3556001" cy="1978747"/>
          </a:xfrm>
          <a:prstGeom prst="rect">
            <a:avLst/>
          </a:prstGeom>
        </p:spPr>
        <p:txBody>
          <a:bodyPr wrap="square">
            <a:spAutoFit/>
          </a:bodyPr>
          <a:lstStyle/>
          <a:p>
            <a:pPr>
              <a:lnSpc>
                <a:spcPct val="107000"/>
              </a:lnSpc>
              <a:spcAft>
                <a:spcPts val="800"/>
              </a:spcAft>
            </a:pPr>
            <a:r>
              <a:rPr lang="ru-RU" sz="1400" b="1" dirty="0" smtClean="0">
                <a:effectLst/>
                <a:latin typeface="Times New Roman" panose="02020603050405020304" pitchFamily="18" charset="0"/>
                <a:ea typeface="Calibri" panose="020F0502020204030204" pitchFamily="34" charset="0"/>
                <a:cs typeface="Times New Roman" panose="02020603050405020304" pitchFamily="18" charset="0"/>
              </a:rPr>
              <a:t>Почетный знак «За заслуги в развитии физической культуры и спорта»</a:t>
            </a:r>
            <a:br>
              <a:rPr lang="ru-RU" sz="1400" b="1" dirty="0" smtClean="0">
                <a:effectLst/>
                <a:latin typeface="Times New Roman" panose="02020603050405020304" pitchFamily="18" charset="0"/>
                <a:ea typeface="Calibri" panose="020F0502020204030204" pitchFamily="34" charset="0"/>
                <a:cs typeface="Times New Roman" panose="02020603050405020304" pitchFamily="18" charset="0"/>
              </a:rPr>
            </a:br>
            <a:r>
              <a:rPr lang="ru-RU" sz="1400" b="1" dirty="0" smtClean="0">
                <a:effectLst/>
                <a:latin typeface="Times New Roman" panose="02020603050405020304" pitchFamily="18" charset="0"/>
                <a:ea typeface="Calibri" panose="020F0502020204030204" pitchFamily="34" charset="0"/>
                <a:cs typeface="Times New Roman" panose="02020603050405020304" pitchFamily="18" charset="0"/>
              </a:rPr>
              <a:t>Лучший работник физической культуры ТАССР</a:t>
            </a:r>
            <a:endParaRPr lang="ru-RU" sz="1400" b="1" dirty="0" smtClean="0">
              <a:effectLst/>
              <a:latin typeface="Calibri" panose="020F0502020204030204" pitchFamily="34" charset="0"/>
              <a:ea typeface="Calibri" panose="020F0502020204030204" pitchFamily="34" charset="0"/>
              <a:cs typeface="Times New Roman" panose="02020603050405020304" pitchFamily="18" charset="0"/>
            </a:endParaRPr>
          </a:p>
          <a:p>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Badge</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honor</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For</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merits</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in</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the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development</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physical</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culture</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and</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sports</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The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best</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worker</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physical</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culture</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the TASSR</a:t>
            </a:r>
            <a:endParaRPr lang="ru-RU" sz="1400" b="1" dirty="0"/>
          </a:p>
        </p:txBody>
      </p:sp>
      <p:sp>
        <p:nvSpPr>
          <p:cNvPr id="11" name="Прямоугольник 10"/>
          <p:cNvSpPr/>
          <p:nvPr/>
        </p:nvSpPr>
        <p:spPr>
          <a:xfrm>
            <a:off x="4131731" y="1896533"/>
            <a:ext cx="3251202" cy="787652"/>
          </a:xfrm>
          <a:prstGeom prst="rect">
            <a:avLst/>
          </a:prstGeom>
        </p:spPr>
        <p:txBody>
          <a:bodyPr wrap="square">
            <a:spAutoFit/>
          </a:bodyPr>
          <a:lstStyle/>
          <a:p>
            <a:pPr>
              <a:lnSpc>
                <a:spcPct val="107000"/>
              </a:lnSpc>
              <a:spcAft>
                <a:spcPts val="800"/>
              </a:spcAft>
            </a:pPr>
            <a:r>
              <a:rPr lang="ru-RU" dirty="0" err="1"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Бурганов</a:t>
            </a:r>
            <a:r>
              <a:rPr lang="ru-RU"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Альберт </a:t>
            </a:r>
            <a:r>
              <a:rPr lang="ru-RU" dirty="0" err="1"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Мидхатович</a:t>
            </a:r>
            <a:endParaRPr lang="ru-RU"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dirty="0" err="1"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Burganov</a:t>
            </a:r>
            <a:r>
              <a:rPr lang="ru-RU"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Albert</a:t>
            </a:r>
            <a:r>
              <a:rPr lang="ru-RU"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Midkhatovich</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5" name="Рисунок 24" descr="C:\Users\Admin\Downloads\350976.jpg"/>
          <p:cNvPicPr/>
          <p:nvPr/>
        </p:nvPicPr>
        <p:blipFill>
          <a:blip r:embed="rId4">
            <a:extLst>
              <a:ext uri="{28A0092B-C50C-407E-A947-70E740481C1C}">
                <a14:useLocalDpi xmlns:a14="http://schemas.microsoft.com/office/drawing/2010/main" val="0"/>
              </a:ext>
            </a:extLst>
          </a:blip>
          <a:srcRect/>
          <a:stretch>
            <a:fillRect/>
          </a:stretch>
        </p:blipFill>
        <p:spPr bwMode="auto">
          <a:xfrm>
            <a:off x="4851399" y="2746721"/>
            <a:ext cx="1820333" cy="2026722"/>
          </a:xfrm>
          <a:prstGeom prst="rect">
            <a:avLst/>
          </a:prstGeom>
          <a:noFill/>
          <a:ln>
            <a:noFill/>
          </a:ln>
          <a:effectLst>
            <a:softEdge rad="63500"/>
          </a:effectLst>
        </p:spPr>
      </p:pic>
      <p:sp>
        <p:nvSpPr>
          <p:cNvPr id="12" name="Прямоугольник 11"/>
          <p:cNvSpPr/>
          <p:nvPr/>
        </p:nvSpPr>
        <p:spPr>
          <a:xfrm>
            <a:off x="3691468" y="4753579"/>
            <a:ext cx="3860800" cy="1650452"/>
          </a:xfrm>
          <a:prstGeom prst="rect">
            <a:avLst/>
          </a:prstGeom>
        </p:spPr>
        <p:txBody>
          <a:bodyPr wrap="square">
            <a:spAutoFit/>
          </a:bodyPr>
          <a:lstStyle/>
          <a:p>
            <a:pPr>
              <a:lnSpc>
                <a:spcPct val="107000"/>
              </a:lnSpc>
              <a:spcAft>
                <a:spcPts val="800"/>
              </a:spcAft>
            </a:pPr>
            <a:r>
              <a:rPr lang="ru-RU" sz="1400" b="1" dirty="0" smtClean="0">
                <a:effectLst/>
                <a:latin typeface="Times New Roman" panose="02020603050405020304" pitchFamily="18" charset="0"/>
                <a:ea typeface="Calibri" panose="020F0502020204030204" pitchFamily="34" charset="0"/>
                <a:cs typeface="Times New Roman" panose="02020603050405020304" pitchFamily="18" charset="0"/>
              </a:rPr>
              <a:t>Почетный знак</a:t>
            </a:r>
            <a:br>
              <a:rPr lang="ru-RU" sz="1400" b="1" dirty="0" smtClean="0">
                <a:effectLst/>
                <a:latin typeface="Times New Roman" panose="02020603050405020304" pitchFamily="18" charset="0"/>
                <a:ea typeface="Calibri" panose="020F0502020204030204" pitchFamily="34" charset="0"/>
                <a:cs typeface="Times New Roman" panose="02020603050405020304" pitchFamily="18" charset="0"/>
              </a:rPr>
            </a:br>
            <a:r>
              <a:rPr lang="ru-RU" sz="1400" b="1" dirty="0" smtClean="0">
                <a:effectLst/>
                <a:latin typeface="Times New Roman" panose="02020603050405020304" pitchFamily="18" charset="0"/>
                <a:ea typeface="Calibri" panose="020F0502020204030204" pitchFamily="34" charset="0"/>
                <a:cs typeface="Times New Roman" panose="02020603050405020304" pitchFamily="18" charset="0"/>
              </a:rPr>
              <a:t>«За заслуги в развитии физической культуры и спорта»</a:t>
            </a:r>
            <a:endParaRPr lang="ru-RU" sz="14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Badge</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honor</a:t>
            </a:r>
            <a:endParaRPr lang="ru-RU" sz="1400" b="1" dirty="0" smtClean="0">
              <a:effectLst/>
              <a:latin typeface="Calibri" panose="020F0502020204030204" pitchFamily="34" charset="0"/>
              <a:ea typeface="Calibri" panose="020F0502020204030204" pitchFamily="34" charset="0"/>
              <a:cs typeface="Times New Roman" panose="02020603050405020304" pitchFamily="18" charset="0"/>
            </a:endParaRPr>
          </a:p>
          <a:p>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For</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merits</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in</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the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development</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physical</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culture</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and</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sports</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a:t>
            </a:r>
            <a:endParaRPr lang="ru-RU" sz="1400" b="1" dirty="0"/>
          </a:p>
        </p:txBody>
      </p:sp>
      <p:pic>
        <p:nvPicPr>
          <p:cNvPr id="27" name="Рисунок 26" descr="C:\Users\Admin\Downloads\351025.jpg"/>
          <p:cNvPicPr/>
          <p:nvPr/>
        </p:nvPicPr>
        <p:blipFill>
          <a:blip r:embed="rId5">
            <a:extLst>
              <a:ext uri="{28A0092B-C50C-407E-A947-70E740481C1C}">
                <a14:useLocalDpi xmlns:a14="http://schemas.microsoft.com/office/drawing/2010/main" val="0"/>
              </a:ext>
            </a:extLst>
          </a:blip>
          <a:srcRect/>
          <a:stretch>
            <a:fillRect/>
          </a:stretch>
        </p:blipFill>
        <p:spPr bwMode="auto">
          <a:xfrm>
            <a:off x="8547099" y="2643374"/>
            <a:ext cx="1888065" cy="2110205"/>
          </a:xfrm>
          <a:prstGeom prst="rect">
            <a:avLst/>
          </a:prstGeom>
          <a:noFill/>
          <a:ln>
            <a:noFill/>
          </a:ln>
          <a:effectLst>
            <a:softEdge rad="63500"/>
          </a:effectLst>
        </p:spPr>
      </p:pic>
      <p:sp>
        <p:nvSpPr>
          <p:cNvPr id="13" name="Прямоугольник 12"/>
          <p:cNvSpPr/>
          <p:nvPr/>
        </p:nvSpPr>
        <p:spPr>
          <a:xfrm>
            <a:off x="7806267" y="1896533"/>
            <a:ext cx="4030133" cy="787652"/>
          </a:xfrm>
          <a:prstGeom prst="rect">
            <a:avLst/>
          </a:prstGeom>
        </p:spPr>
        <p:txBody>
          <a:bodyPr wrap="square">
            <a:spAutoFit/>
          </a:bodyPr>
          <a:lstStyle/>
          <a:p>
            <a:pPr>
              <a:lnSpc>
                <a:spcPct val="107000"/>
              </a:lnSpc>
              <a:spcAft>
                <a:spcPts val="800"/>
              </a:spcAft>
            </a:pPr>
            <a:r>
              <a:rPr lang="ru-RU" dirty="0" err="1"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Ахметшин</a:t>
            </a:r>
            <a:r>
              <a:rPr lang="ru-RU"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Рустам </a:t>
            </a:r>
            <a:r>
              <a:rPr lang="ru-RU" dirty="0" err="1"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Ильгизарович</a:t>
            </a:r>
            <a:endParaRPr lang="ru-RU"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dirty="0" err="1"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Akhmetshin</a:t>
            </a:r>
            <a:r>
              <a:rPr lang="ru-RU"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Rustam</a:t>
            </a:r>
            <a:r>
              <a:rPr lang="ru-RU"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 </a:t>
            </a:r>
            <a:r>
              <a:rPr lang="ru-RU" dirty="0" err="1"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Ilgizarovich</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Прямоугольник 13"/>
          <p:cNvSpPr/>
          <p:nvPr/>
        </p:nvSpPr>
        <p:spPr>
          <a:xfrm>
            <a:off x="8314267" y="5012267"/>
            <a:ext cx="2489200" cy="886461"/>
          </a:xfrm>
          <a:prstGeom prst="rect">
            <a:avLst/>
          </a:prstGeom>
        </p:spPr>
        <p:txBody>
          <a:bodyPr wrap="square">
            <a:spAutoFit/>
          </a:bodyPr>
          <a:lstStyle/>
          <a:p>
            <a:pPr>
              <a:lnSpc>
                <a:spcPct val="107000"/>
              </a:lnSpc>
              <a:spcAft>
                <a:spcPts val="800"/>
              </a:spcAft>
            </a:pPr>
            <a:r>
              <a:rPr lang="ru-RU" sz="1400" b="1" dirty="0" smtClean="0">
                <a:effectLst/>
                <a:latin typeface="Times New Roman" panose="02020603050405020304" pitchFamily="18" charset="0"/>
                <a:ea typeface="Calibri" panose="020F0502020204030204" pitchFamily="34" charset="0"/>
                <a:cs typeface="Times New Roman" panose="02020603050405020304" pitchFamily="18" charset="0"/>
              </a:rPr>
              <a:t>Мастер спорта по прыжкам на лыжах с трамплина</a:t>
            </a:r>
            <a:endParaRPr lang="ru-RU" sz="14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Master</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of</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sports</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in</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ski</a:t>
            </a:r>
            <a:r>
              <a:rPr lang="ru-RU" sz="14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1400" b="1" dirty="0" err="1" smtClean="0">
                <a:effectLst/>
                <a:latin typeface="Calibri" panose="020F0502020204030204" pitchFamily="34" charset="0"/>
                <a:ea typeface="Calibri" panose="020F0502020204030204" pitchFamily="34" charset="0"/>
                <a:cs typeface="Times New Roman" panose="02020603050405020304" pitchFamily="18" charset="0"/>
              </a:rPr>
              <a:t>jumping</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767258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7999"/>
          </a:xfrm>
        </p:spPr>
      </p:pic>
      <p:sp>
        <p:nvSpPr>
          <p:cNvPr id="2" name="Заголовок 1"/>
          <p:cNvSpPr>
            <a:spLocks noGrp="1"/>
          </p:cNvSpPr>
          <p:nvPr>
            <p:ph type="title"/>
          </p:nvPr>
        </p:nvSpPr>
        <p:spPr>
          <a:xfrm>
            <a:off x="3335867" y="406400"/>
            <a:ext cx="5503332" cy="711200"/>
          </a:xfrm>
        </p:spPr>
        <p:txBody>
          <a:bodyPr>
            <a:normAutofit fontScale="90000"/>
          </a:bodyPr>
          <a:lstStyle/>
          <a:p>
            <a:r>
              <a:rPr lang="ru-RU" sz="3600" dirty="0">
                <a:ln>
                  <a:solidFill>
                    <a:srgbClr val="C00000"/>
                  </a:solidFill>
                </a:ln>
              </a:rPr>
              <a:t>Достижения последних лет</a:t>
            </a:r>
            <a:br>
              <a:rPr lang="ru-RU" sz="3600" dirty="0">
                <a:ln>
                  <a:solidFill>
                    <a:srgbClr val="C00000"/>
                  </a:solidFill>
                </a:ln>
              </a:rPr>
            </a:br>
            <a:r>
              <a:rPr lang="ru-RU" sz="3600" dirty="0" err="1">
                <a:ln>
                  <a:solidFill>
                    <a:srgbClr val="C00000"/>
                  </a:solidFill>
                </a:ln>
              </a:rPr>
              <a:t>Achievements</a:t>
            </a:r>
            <a:r>
              <a:rPr lang="ru-RU" sz="3600" dirty="0">
                <a:ln>
                  <a:solidFill>
                    <a:srgbClr val="C00000"/>
                  </a:solidFill>
                </a:ln>
              </a:rPr>
              <a:t> </a:t>
            </a:r>
            <a:r>
              <a:rPr lang="ru-RU" sz="3600" dirty="0" err="1">
                <a:ln>
                  <a:solidFill>
                    <a:srgbClr val="C00000"/>
                  </a:solidFill>
                </a:ln>
              </a:rPr>
              <a:t>of</a:t>
            </a:r>
            <a:r>
              <a:rPr lang="ru-RU" sz="3600" dirty="0">
                <a:ln>
                  <a:solidFill>
                    <a:srgbClr val="C00000"/>
                  </a:solidFill>
                </a:ln>
              </a:rPr>
              <a:t> </a:t>
            </a:r>
            <a:r>
              <a:rPr lang="ru-RU" sz="3600" dirty="0" err="1">
                <a:ln>
                  <a:solidFill>
                    <a:srgbClr val="C00000"/>
                  </a:solidFill>
                </a:ln>
              </a:rPr>
              <a:t>recent</a:t>
            </a:r>
            <a:r>
              <a:rPr lang="ru-RU" sz="3600" dirty="0">
                <a:ln>
                  <a:solidFill>
                    <a:srgbClr val="C00000"/>
                  </a:solidFill>
                </a:ln>
              </a:rPr>
              <a:t> </a:t>
            </a:r>
            <a:r>
              <a:rPr lang="ru-RU" sz="3600" dirty="0" err="1">
                <a:ln>
                  <a:solidFill>
                    <a:srgbClr val="C00000"/>
                  </a:solidFill>
                </a:ln>
              </a:rPr>
              <a:t>years</a:t>
            </a:r>
            <a:r>
              <a:rPr lang="ru-RU" dirty="0"/>
              <a:t/>
            </a:r>
            <a:br>
              <a:rPr lang="ru-RU" dirty="0"/>
            </a:br>
            <a:endParaRPr lang="ru-RU" dirty="0"/>
          </a:p>
        </p:txBody>
      </p:sp>
      <p:sp>
        <p:nvSpPr>
          <p:cNvPr id="6" name="Прямоугольник 5"/>
          <p:cNvSpPr/>
          <p:nvPr/>
        </p:nvSpPr>
        <p:spPr>
          <a:xfrm>
            <a:off x="389467" y="1337732"/>
            <a:ext cx="11379199" cy="4821769"/>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just">
              <a:lnSpc>
                <a:spcPct val="107000"/>
              </a:lnSpc>
              <a:spcAft>
                <a:spcPts val="0"/>
              </a:spcAft>
            </a:pPr>
            <a:r>
              <a:rPr lang="ru-RU" sz="1600" b="1"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Победа сборной команды Республики Татарстан (все из Лениногорска) в Финале </a:t>
            </a:r>
            <a:r>
              <a:rPr lang="en-US"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VI</a:t>
            </a: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зимней Спартакиады учащихся России (2013)</a:t>
            </a:r>
            <a:endParaRPr lang="ru-RU" sz="16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1600" b="1" dirty="0" smtClean="0">
                <a:effectLst/>
                <a:latin typeface="Times New Roman" panose="02020603050405020304" pitchFamily="18" charset="0"/>
                <a:ea typeface="Calibri" panose="020F0502020204030204" pitchFamily="34" charset="0"/>
                <a:cs typeface="Times New Roman" panose="02020603050405020304" pitchFamily="18" charset="0"/>
              </a:rPr>
              <a:t>-</a:t>
            </a: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Трофимов Роман стал серебряным призёром на этапе Кубка России по прыжкам на лыжах с трамплина (2013)</a:t>
            </a:r>
            <a:endParaRPr lang="ru-RU" sz="16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Трофимов Роман стал серебряным призёром в командных соревнованиях </a:t>
            </a:r>
            <a:r>
              <a:rPr lang="en-US"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XXVI</a:t>
            </a: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Всемирной Зимней Универсиады, </a:t>
            </a:r>
            <a:r>
              <a:rPr lang="ru-RU" sz="1600" b="1" dirty="0" err="1" smtClean="0">
                <a:effectLst/>
                <a:latin typeface="Times New Roman" panose="02020603050405020304" pitchFamily="18" charset="0"/>
                <a:ea typeface="Times New Roman" panose="02020603050405020304" pitchFamily="18" charset="0"/>
                <a:cs typeface="Times New Roman" panose="02020603050405020304" pitchFamily="18" charset="0"/>
              </a:rPr>
              <a:t>г.Трентино</a:t>
            </a: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(2013)</a:t>
            </a:r>
            <a:endParaRPr lang="ru-RU" sz="16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Тетюева Елена стала серебряным призёром в первенстве России по прыжкам на лыжах с трамплина среди девушек (2014)</a:t>
            </a:r>
            <a:endParaRPr lang="ru-RU" sz="16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Всероссийские соревнования по прыжкам на лыжах с трамплина среди юношей </a:t>
            </a:r>
            <a:r>
              <a:rPr lang="ru-RU" sz="1600" b="1" dirty="0" err="1" smtClean="0">
                <a:effectLst/>
                <a:latin typeface="Times New Roman" panose="02020603050405020304" pitchFamily="18" charset="0"/>
                <a:ea typeface="Times New Roman" panose="02020603050405020304" pitchFamily="18" charset="0"/>
                <a:cs typeface="Times New Roman" panose="02020603050405020304" pitchFamily="18" charset="0"/>
              </a:rPr>
              <a:t>Садреев</a:t>
            </a: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Марс стал победителем (2014)</a:t>
            </a:r>
            <a:endParaRPr lang="ru-RU" sz="16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Команда из города Лениногорска заняла 3 место в Первенстве России по лыжному двоеборью (2015)</a:t>
            </a:r>
            <a:endParaRPr lang="ru-RU" sz="16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Команда из города Лениногорска стала бронзовым призером во всероссийских соревнованиях «Олимпийские надежды России» (2015)</a:t>
            </a:r>
            <a:endParaRPr lang="ru-RU" sz="16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Первое место команды Республики Татарстан (все </a:t>
            </a:r>
            <a:r>
              <a:rPr lang="ru-RU" sz="1600" b="1" dirty="0" err="1" smtClean="0">
                <a:effectLst/>
                <a:latin typeface="Times New Roman" panose="02020603050405020304" pitchFamily="18" charset="0"/>
                <a:ea typeface="Times New Roman" panose="02020603050405020304" pitchFamily="18" charset="0"/>
                <a:cs typeface="Times New Roman" panose="02020603050405020304" pitchFamily="18" charset="0"/>
              </a:rPr>
              <a:t>лениногорцы</a:t>
            </a: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в Чемпионате России по лыжному двоеборью (2016)</a:t>
            </a:r>
            <a:endParaRPr lang="ru-RU" sz="16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Сергеев Максим стал двукратным победителем Первенства России среди юниоров и юношей (2016)</a:t>
            </a:r>
            <a:endParaRPr lang="ru-RU" sz="16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Логинов Александр стал победителем 1 этапа Кубка России по прыжкам на лыжах с трамплина (2017)</a:t>
            </a:r>
            <a:endParaRPr lang="ru-RU" sz="16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Сборная команда Республики Татарстан (все </a:t>
            </a:r>
            <a:r>
              <a:rPr lang="ru-RU" sz="1600" b="1" dirty="0" err="1" smtClean="0">
                <a:effectLst/>
                <a:latin typeface="Times New Roman" panose="02020603050405020304" pitchFamily="18" charset="0"/>
                <a:ea typeface="Times New Roman" panose="02020603050405020304" pitchFamily="18" charset="0"/>
                <a:cs typeface="Times New Roman" panose="02020603050405020304" pitchFamily="18" charset="0"/>
              </a:rPr>
              <a:t>лениногорцы</a:t>
            </a: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заняла 1 место в Первенстве России среди юниоров (2018)</a:t>
            </a:r>
            <a:endParaRPr lang="ru-RU" sz="16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Пономарев Захар стал серебряным призёром 1 этапа Кубка России по лыжному двоеборью (2018)</a:t>
            </a:r>
            <a:endParaRPr lang="ru-RU" sz="16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Рохлин Даниил занял 1 место во Всероссийских соревнованиях по прыжкам на лыжах с трамплина (2019)</a:t>
            </a:r>
            <a:endParaRPr lang="ru-RU" sz="1600" b="1"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600" b="1" dirty="0" err="1" smtClean="0">
                <a:effectLst/>
                <a:latin typeface="Times New Roman" panose="02020603050405020304" pitchFamily="18" charset="0"/>
                <a:ea typeface="Times New Roman" panose="02020603050405020304" pitchFamily="18" charset="0"/>
                <a:cs typeface="Times New Roman" panose="02020603050405020304" pitchFamily="18" charset="0"/>
              </a:rPr>
              <a:t>Мухаметвалеев</a:t>
            </a: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Рафаэль занял 1 место в Всероссийских соревнованиях (2020)</a:t>
            </a:r>
            <a:endParaRPr lang="ru-RU" sz="16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671281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2" name="Заголовок 1"/>
          <p:cNvSpPr>
            <a:spLocks noGrp="1"/>
          </p:cNvSpPr>
          <p:nvPr>
            <p:ph type="title"/>
          </p:nvPr>
        </p:nvSpPr>
        <p:spPr/>
        <p:txBody>
          <a:bodyPr>
            <a:normAutofit fontScale="90000"/>
          </a:bodyPr>
          <a:lstStyle/>
          <a:p>
            <a:r>
              <a:rPr lang="ru-RU" dirty="0"/>
              <a:t> </a:t>
            </a:r>
            <a:br>
              <a:rPr lang="ru-RU" dirty="0"/>
            </a:br>
            <a:r>
              <a:rPr lang="ru-RU" dirty="0" smtClean="0"/>
              <a:t>     </a:t>
            </a:r>
            <a:r>
              <a:rPr lang="ru-RU" b="1" dirty="0" smtClean="0">
                <a:ln w="22225">
                  <a:solidFill>
                    <a:schemeClr val="accent2"/>
                  </a:solidFill>
                  <a:prstDash val="solid"/>
                </a:ln>
                <a:solidFill>
                  <a:schemeClr val="accent2">
                    <a:lumMod val="40000"/>
                    <a:lumOff val="60000"/>
                  </a:schemeClr>
                </a:solidFill>
                <a:effectLst>
                  <a:outerShdw blurRad="60007" dir="1500000" sy="-30000" kx="800400" algn="bl" rotWithShape="0">
                    <a:prstClr val="black">
                      <a:alpha val="20000"/>
                    </a:prstClr>
                  </a:outerShdw>
                </a:effectLst>
              </a:rPr>
              <a:t>Звезда </a:t>
            </a:r>
            <a:r>
              <a:rPr lang="ru-RU" b="1" dirty="0">
                <a:ln w="22225">
                  <a:solidFill>
                    <a:schemeClr val="accent2"/>
                  </a:solidFill>
                  <a:prstDash val="solid"/>
                </a:ln>
                <a:solidFill>
                  <a:schemeClr val="accent2">
                    <a:lumMod val="40000"/>
                    <a:lumOff val="60000"/>
                  </a:schemeClr>
                </a:solidFill>
                <a:effectLst>
                  <a:outerShdw blurRad="60007" dir="1500000" sy="-30000" kx="800400" algn="bl" rotWithShape="0">
                    <a:prstClr val="black">
                      <a:alpha val="20000"/>
                    </a:prstClr>
                  </a:outerShdw>
                </a:effectLst>
              </a:rPr>
              <a:t>мирового уровня – Данил </a:t>
            </a:r>
            <a:r>
              <a:rPr lang="ru-RU" b="1" dirty="0" err="1">
                <a:ln w="22225">
                  <a:solidFill>
                    <a:schemeClr val="accent2"/>
                  </a:solidFill>
                  <a:prstDash val="solid"/>
                </a:ln>
                <a:solidFill>
                  <a:schemeClr val="accent2">
                    <a:lumMod val="40000"/>
                    <a:lumOff val="60000"/>
                  </a:schemeClr>
                </a:solidFill>
                <a:effectLst>
                  <a:outerShdw blurRad="60007" dir="1500000" sy="-30000" kx="800400" algn="bl" rotWithShape="0">
                    <a:prstClr val="black">
                      <a:alpha val="20000"/>
                    </a:prstClr>
                  </a:outerShdw>
                </a:effectLst>
              </a:rPr>
              <a:t>Садриев</a:t>
            </a:r>
            <a:r>
              <a:rPr lang="ru-RU" b="1" dirty="0">
                <a:ln w="22225">
                  <a:solidFill>
                    <a:schemeClr val="accent2"/>
                  </a:solidFill>
                  <a:prstDash val="solid"/>
                </a:ln>
                <a:solidFill>
                  <a:schemeClr val="accent2">
                    <a:lumMod val="40000"/>
                    <a:lumOff val="60000"/>
                  </a:schemeClr>
                </a:solidFill>
                <a:effectLst>
                  <a:outerShdw blurRad="60007" dir="1500000" sy="-30000" kx="800400" algn="bl" rotWithShape="0">
                    <a:prstClr val="black">
                      <a:alpha val="20000"/>
                    </a:prstClr>
                  </a:outerShdw>
                </a:effectLst>
              </a:rPr>
              <a:t/>
            </a:r>
            <a:br>
              <a:rPr lang="ru-RU" b="1" dirty="0">
                <a:ln w="22225">
                  <a:solidFill>
                    <a:schemeClr val="accent2"/>
                  </a:solidFill>
                  <a:prstDash val="solid"/>
                </a:ln>
                <a:solidFill>
                  <a:schemeClr val="accent2">
                    <a:lumMod val="40000"/>
                    <a:lumOff val="60000"/>
                  </a:schemeClr>
                </a:solidFill>
                <a:effectLst>
                  <a:outerShdw blurRad="60007" dir="1500000" sy="-30000" kx="800400" algn="bl" rotWithShape="0">
                    <a:prstClr val="black">
                      <a:alpha val="20000"/>
                    </a:prstClr>
                  </a:outerShdw>
                </a:effectLst>
              </a:rPr>
            </a:br>
            <a:r>
              <a:rPr lang="ru-RU" b="1" dirty="0" smtClean="0">
                <a:ln w="22225">
                  <a:solidFill>
                    <a:schemeClr val="accent2"/>
                  </a:solidFill>
                  <a:prstDash val="solid"/>
                </a:ln>
                <a:solidFill>
                  <a:schemeClr val="accent2">
                    <a:lumMod val="40000"/>
                    <a:lumOff val="60000"/>
                  </a:schemeClr>
                </a:solidFill>
                <a:effectLst>
                  <a:outerShdw blurRad="60007" dir="1500000" sy="-30000" kx="800400" algn="bl" rotWithShape="0">
                    <a:prstClr val="black">
                      <a:alpha val="20000"/>
                    </a:prstClr>
                  </a:outerShdw>
                </a:effectLst>
              </a:rPr>
              <a:t>                  </a:t>
            </a:r>
            <a:r>
              <a:rPr lang="ru-RU" b="1" dirty="0" err="1" smtClean="0">
                <a:ln w="22225">
                  <a:solidFill>
                    <a:schemeClr val="accent2"/>
                  </a:solidFill>
                  <a:prstDash val="solid"/>
                </a:ln>
                <a:solidFill>
                  <a:schemeClr val="accent2">
                    <a:lumMod val="40000"/>
                    <a:lumOff val="60000"/>
                  </a:schemeClr>
                </a:solidFill>
                <a:effectLst>
                  <a:outerShdw blurRad="60007" dir="1500000" sy="-30000" kx="800400" algn="bl" rotWithShape="0">
                    <a:prstClr val="black">
                      <a:alpha val="20000"/>
                    </a:prstClr>
                  </a:outerShdw>
                </a:effectLst>
              </a:rPr>
              <a:t>World-class</a:t>
            </a:r>
            <a:r>
              <a:rPr lang="ru-RU" b="1" dirty="0" smtClean="0">
                <a:ln w="22225">
                  <a:solidFill>
                    <a:schemeClr val="accent2"/>
                  </a:solidFill>
                  <a:prstDash val="solid"/>
                </a:ln>
                <a:solidFill>
                  <a:schemeClr val="accent2">
                    <a:lumMod val="40000"/>
                    <a:lumOff val="60000"/>
                  </a:schemeClr>
                </a:solidFill>
                <a:effectLst>
                  <a:outerShdw blurRad="60007" dir="1500000" sy="-30000" kx="800400" algn="bl" rotWithShape="0">
                    <a:prstClr val="black">
                      <a:alpha val="20000"/>
                    </a:prstClr>
                  </a:outerShdw>
                </a:effectLst>
              </a:rPr>
              <a:t> </a:t>
            </a:r>
            <a:r>
              <a:rPr lang="ru-RU" b="1" dirty="0" err="1">
                <a:ln w="22225">
                  <a:solidFill>
                    <a:schemeClr val="accent2"/>
                  </a:solidFill>
                  <a:prstDash val="solid"/>
                </a:ln>
                <a:solidFill>
                  <a:schemeClr val="accent2">
                    <a:lumMod val="40000"/>
                    <a:lumOff val="60000"/>
                  </a:schemeClr>
                </a:solidFill>
                <a:effectLst>
                  <a:outerShdw blurRad="60007" dir="1500000" sy="-30000" kx="800400" algn="bl" rotWithShape="0">
                    <a:prstClr val="black">
                      <a:alpha val="20000"/>
                    </a:prstClr>
                  </a:outerShdw>
                </a:effectLst>
              </a:rPr>
              <a:t>star</a:t>
            </a:r>
            <a:r>
              <a:rPr lang="ru-RU" b="1" dirty="0">
                <a:ln w="22225">
                  <a:solidFill>
                    <a:schemeClr val="accent2"/>
                  </a:solidFill>
                  <a:prstDash val="solid"/>
                </a:ln>
                <a:solidFill>
                  <a:schemeClr val="accent2">
                    <a:lumMod val="40000"/>
                    <a:lumOff val="60000"/>
                  </a:schemeClr>
                </a:solidFill>
                <a:effectLst>
                  <a:outerShdw blurRad="60007" dir="1500000" sy="-30000" kx="800400" algn="bl" rotWithShape="0">
                    <a:prstClr val="black">
                      <a:alpha val="20000"/>
                    </a:prstClr>
                  </a:outerShdw>
                </a:effectLst>
              </a:rPr>
              <a:t> - </a:t>
            </a:r>
            <a:r>
              <a:rPr lang="ru-RU" b="1" dirty="0" err="1">
                <a:ln w="22225">
                  <a:solidFill>
                    <a:schemeClr val="accent2"/>
                  </a:solidFill>
                  <a:prstDash val="solid"/>
                </a:ln>
                <a:solidFill>
                  <a:schemeClr val="accent2">
                    <a:lumMod val="40000"/>
                    <a:lumOff val="60000"/>
                  </a:schemeClr>
                </a:solidFill>
                <a:effectLst>
                  <a:outerShdw blurRad="60007" dir="1500000" sy="-30000" kx="800400" algn="bl" rotWithShape="0">
                    <a:prstClr val="black">
                      <a:alpha val="20000"/>
                    </a:prstClr>
                  </a:outerShdw>
                </a:effectLst>
              </a:rPr>
              <a:t>Danil</a:t>
            </a:r>
            <a:r>
              <a:rPr lang="ru-RU" b="1" dirty="0">
                <a:ln w="22225">
                  <a:solidFill>
                    <a:schemeClr val="accent2"/>
                  </a:solidFill>
                  <a:prstDash val="solid"/>
                </a:ln>
                <a:solidFill>
                  <a:schemeClr val="accent2">
                    <a:lumMod val="40000"/>
                    <a:lumOff val="60000"/>
                  </a:schemeClr>
                </a:solidFill>
                <a:effectLst>
                  <a:outerShdw blurRad="60007" dir="1500000" sy="-30000" kx="800400" algn="bl" rotWithShape="0">
                    <a:prstClr val="black">
                      <a:alpha val="20000"/>
                    </a:prstClr>
                  </a:outerShdw>
                </a:effectLst>
              </a:rPr>
              <a:t> </a:t>
            </a:r>
            <a:r>
              <a:rPr lang="ru-RU" b="1" dirty="0" err="1">
                <a:ln w="22225">
                  <a:solidFill>
                    <a:schemeClr val="accent2"/>
                  </a:solidFill>
                  <a:prstDash val="solid"/>
                </a:ln>
                <a:solidFill>
                  <a:schemeClr val="accent2">
                    <a:lumMod val="40000"/>
                    <a:lumOff val="60000"/>
                  </a:schemeClr>
                </a:solidFill>
                <a:effectLst>
                  <a:outerShdw blurRad="60007" dir="1500000" sy="-30000" kx="800400" algn="bl" rotWithShape="0">
                    <a:prstClr val="black">
                      <a:alpha val="20000"/>
                    </a:prstClr>
                  </a:outerShdw>
                </a:effectLst>
              </a:rPr>
              <a:t>Sadriev</a:t>
            </a:r>
            <a:r>
              <a:rPr lang="ru-RU" dirty="0"/>
              <a:t/>
            </a:r>
            <a:br>
              <a:rPr lang="ru-RU" dirty="0"/>
            </a:br>
            <a:endParaRPr lang="ru-RU" dirty="0"/>
          </a:p>
        </p:txBody>
      </p:sp>
      <p:pic>
        <p:nvPicPr>
          <p:cNvPr id="6" name="Picture 2" descr="C:\Users\User\Desktop\Олимпиада Пекин\2f2b04d4511ebafaed03e1d88bea4.jpeg"/>
          <p:cNvPicPr/>
          <p:nvPr/>
        </p:nvPicPr>
        <p:blipFill rotWithShape="1">
          <a:blip r:embed="rId3" cstate="print">
            <a:extLst>
              <a:ext uri="{28A0092B-C50C-407E-A947-70E740481C1C}">
                <a14:useLocalDpi xmlns:a14="http://schemas.microsoft.com/office/drawing/2010/main" val="0"/>
              </a:ext>
            </a:extLst>
          </a:blip>
          <a:srcRect l="19560" t="7013" r="5079" b="28216"/>
          <a:stretch/>
        </p:blipFill>
        <p:spPr bwMode="auto">
          <a:xfrm>
            <a:off x="-50800" y="2262075"/>
            <a:ext cx="3640667" cy="3243527"/>
          </a:xfrm>
          <a:prstGeom prst="rect">
            <a:avLst/>
          </a:prstGeom>
          <a:noFill/>
          <a:ln>
            <a:noFill/>
          </a:ln>
          <a:effectLst>
            <a:softEdge rad="127000"/>
          </a:effectLst>
          <a:extLst>
            <a:ext uri="{53640926-AAD7-44D8-BBD7-CCE9431645EC}">
              <a14:shadowObscured xmlns:a14="http://schemas.microsoft.com/office/drawing/2010/main"/>
            </a:ext>
          </a:extLst>
        </p:spPr>
      </p:pic>
      <p:sp>
        <p:nvSpPr>
          <p:cNvPr id="8" name="Прямоугольник 7"/>
          <p:cNvSpPr/>
          <p:nvPr/>
        </p:nvSpPr>
        <p:spPr>
          <a:xfrm>
            <a:off x="3539067" y="1593482"/>
            <a:ext cx="8449733" cy="5361724"/>
          </a:xfrm>
          <a:prstGeom prst="rect">
            <a:avLst/>
          </a:prstGeom>
        </p:spPr>
        <p:txBody>
          <a:bodyPr wrap="square">
            <a:spAutoFit/>
          </a:bodyPr>
          <a:lstStyle/>
          <a:p>
            <a:pPr>
              <a:lnSpc>
                <a:spcPct val="107000"/>
              </a:lnSpc>
              <a:spcAft>
                <a:spcPts val="0"/>
              </a:spcAft>
            </a:pP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-2013: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бронзовый призёр международных детских соревнований по прыжкам на лыжах с трамплина среди юношей </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в г</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Алматы</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Казахстан</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u="sng"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bronze</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medalist</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of</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international</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children's</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competitions</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in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ski</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jumping</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among</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young</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men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in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Almaty</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Kazakhstan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07000"/>
              </a:lnSpc>
              <a:spcAft>
                <a:spcPts val="0"/>
              </a:spcAft>
            </a:pP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--2018: 2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место в Первенстве России по прыжкам на лыжах с трамплина среди юниоров</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г</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Нижний Тагил</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u="sng"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2nd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place</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in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the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Russian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Championship</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in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ski</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jumping</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among</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juniors</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Nizhny</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Tagil</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07000"/>
              </a:lnSpc>
              <a:spcAft>
                <a:spcPts val="0"/>
              </a:spcAft>
            </a:pP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-2018: 3 место 6 этапа Кубка России по прыжкам на лыжах с трамплина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г.Нижний</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Тагил)/</a:t>
            </a:r>
            <a:endPar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3rd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place</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in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the 6th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stage</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of</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the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Russian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Cup</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in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ski</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jumping</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Nizhny</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Tagil</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07000"/>
              </a:lnSpc>
              <a:spcAft>
                <a:spcPts val="0"/>
              </a:spcAft>
            </a:pP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-2018: 1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место во </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II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Всероссийской Зимней Спартакиады спортивных школ</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2018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года</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по прыжкам на лыжах с трамплина среди юношей</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г</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Чайковский</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u="sng"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1st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place</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in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the II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Russian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Winter</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Spartakiad</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of</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sports</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schools</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in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2018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in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ski</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jumping</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among</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young</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men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Tchaikovsky</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p>
          <a:p>
            <a:pPr algn="just">
              <a:lnSpc>
                <a:spcPct val="107000"/>
              </a:lnSpc>
              <a:spcAft>
                <a:spcPts val="0"/>
              </a:spcAft>
            </a:pP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-2018: 3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место </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1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этапе Кубка России по прыжкам на лыжах с трамплина</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г</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Нижний Новгород</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u="sng"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3rd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place</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in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the 1st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stage</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of</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the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Russian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Cup</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in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ski</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jumping</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Nizhny</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Novgorod</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07000"/>
              </a:lnSpc>
              <a:spcAft>
                <a:spcPts val="0"/>
              </a:spcAft>
            </a:pP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2018: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дебют на трамплинах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Брайтенберга</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Растбюхля</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debut</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on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the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ski</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jumps</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of</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Breitenberg</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Rastbühl</a:t>
            </a:r>
            <a:endPar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0"/>
              </a:spcAft>
            </a:pP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-2019: 1 место в финальных соревнованиях по прыжкам на лыжах с трамплина среди мужчин и женщин. </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г</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Чайковский</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1st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place</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in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the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final</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competitions</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in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ski</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jumping</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among</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men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and</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women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Tchaikovsky</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a:t>
            </a:r>
          </a:p>
          <a:p>
            <a:pPr>
              <a:lnSpc>
                <a:spcPct val="107000"/>
              </a:lnSpc>
              <a:spcAft>
                <a:spcPts val="0"/>
              </a:spcAft>
            </a:pP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-2019: 1 место во 2 этапе Кубка России с большого трамплина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г.Чайковский</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1600" u="sng"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1st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place</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in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the 2nd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stage</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of</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the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Russian</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Cup</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from</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large</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springboard</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err="1"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Tchaikovsky</a:t>
            </a:r>
            <a:r>
              <a:rPr lang="ru-RU" sz="1600" dirty="0" smtClean="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endParaRPr lang="ru-RU" sz="16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329471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2" name="Заголовок 1"/>
          <p:cNvSpPr>
            <a:spLocks noGrp="1"/>
          </p:cNvSpPr>
          <p:nvPr>
            <p:ph type="title"/>
          </p:nvPr>
        </p:nvSpPr>
        <p:spPr>
          <a:xfrm>
            <a:off x="724620" y="-4876799"/>
            <a:ext cx="8283912" cy="11484634"/>
          </a:xfrm>
        </p:spPr>
        <p:txBody>
          <a:bodyPr>
            <a:normAutofit fontScale="90000"/>
          </a:bodyPr>
          <a:lstStyle/>
          <a:p>
            <a:r>
              <a:rPr lang="ru-RU" sz="1800" dirty="0" smtClean="0"/>
              <a:t/>
            </a:r>
            <a:br>
              <a:rPr lang="ru-RU" sz="1800" dirty="0" smtClean="0"/>
            </a:br>
            <a:r>
              <a:rPr lang="ru-RU" sz="1800" dirty="0"/>
              <a:t/>
            </a:r>
            <a:br>
              <a:rPr lang="ru-RU" sz="1800" dirty="0"/>
            </a:br>
            <a:r>
              <a:rPr lang="ru-RU" sz="1800" dirty="0" smtClean="0"/>
              <a:t/>
            </a:r>
            <a:br>
              <a:rPr lang="ru-RU" sz="1800" dirty="0" smtClean="0"/>
            </a:br>
            <a:r>
              <a:rPr lang="ru-RU" sz="1800" dirty="0"/>
              <a:t/>
            </a:r>
            <a:br>
              <a:rPr lang="ru-RU" sz="1800" dirty="0"/>
            </a:br>
            <a:r>
              <a:rPr lang="ru-RU" sz="1800" dirty="0" smtClean="0"/>
              <a:t/>
            </a:r>
            <a:br>
              <a:rPr lang="ru-RU" sz="1800" dirty="0" smtClean="0"/>
            </a:br>
            <a:r>
              <a:rPr lang="ru-RU" sz="1800" dirty="0"/>
              <a:t/>
            </a:r>
            <a:br>
              <a:rPr lang="ru-RU" sz="1800" dirty="0"/>
            </a:br>
            <a:r>
              <a:rPr lang="ru-RU" sz="1800" dirty="0" smtClean="0"/>
              <a:t/>
            </a:r>
            <a:br>
              <a:rPr lang="ru-RU" sz="1800" dirty="0" smtClean="0"/>
            </a:br>
            <a:r>
              <a:rPr lang="ru-RU" sz="1800" dirty="0"/>
              <a:t/>
            </a:r>
            <a:br>
              <a:rPr lang="ru-RU" sz="1800" dirty="0"/>
            </a:br>
            <a:r>
              <a:rPr lang="ru-RU" sz="1800" dirty="0" smtClean="0"/>
              <a:t/>
            </a:r>
            <a:br>
              <a:rPr lang="ru-RU" sz="1800" dirty="0" smtClean="0"/>
            </a:br>
            <a:r>
              <a:rPr lang="ru-RU" sz="1800" dirty="0"/>
              <a:t/>
            </a:r>
            <a:br>
              <a:rPr lang="ru-RU" sz="1800" dirty="0"/>
            </a:br>
            <a:r>
              <a:rPr lang="ru-RU" sz="1800" dirty="0" smtClean="0"/>
              <a:t/>
            </a:r>
            <a:br>
              <a:rPr lang="ru-RU" sz="1800" dirty="0" smtClean="0"/>
            </a:br>
            <a:r>
              <a:rPr lang="ru-RU" sz="1800" dirty="0"/>
              <a:t/>
            </a:r>
            <a:br>
              <a:rPr lang="ru-RU" sz="1800" dirty="0"/>
            </a:br>
            <a:r>
              <a:rPr lang="ru-RU" sz="1800" dirty="0" smtClean="0"/>
              <a:t/>
            </a:r>
            <a:br>
              <a:rPr lang="ru-RU" sz="1800" dirty="0" smtClean="0"/>
            </a:br>
            <a:r>
              <a:rPr lang="ru-RU" sz="1800" dirty="0"/>
              <a:t/>
            </a:r>
            <a:br>
              <a:rPr lang="ru-RU" sz="1800" dirty="0"/>
            </a:br>
            <a:r>
              <a:rPr lang="ru-RU" sz="1800" dirty="0" smtClean="0"/>
              <a:t/>
            </a:r>
            <a:br>
              <a:rPr lang="ru-RU" sz="1800" dirty="0" smtClean="0"/>
            </a:br>
            <a:r>
              <a:rPr lang="ru-RU" sz="1800" dirty="0"/>
              <a:t/>
            </a:r>
            <a:br>
              <a:rPr lang="ru-RU" sz="1800" dirty="0"/>
            </a:br>
            <a:r>
              <a:rPr lang="ru-RU" sz="1800" dirty="0" smtClean="0"/>
              <a:t/>
            </a:r>
            <a:br>
              <a:rPr lang="ru-RU" sz="1800" dirty="0" smtClean="0"/>
            </a:br>
            <a:r>
              <a:rPr lang="ru-RU" sz="1800" dirty="0"/>
              <a:t/>
            </a:r>
            <a:br>
              <a:rPr lang="ru-RU" sz="1800" dirty="0"/>
            </a:br>
            <a:r>
              <a:rPr lang="ru-RU" sz="1800" dirty="0" smtClean="0"/>
              <a:t/>
            </a:r>
            <a:br>
              <a:rPr lang="ru-RU" sz="1800" dirty="0" smtClean="0"/>
            </a:br>
            <a:r>
              <a:rPr lang="ru-RU" sz="1800" dirty="0"/>
              <a:t/>
            </a:r>
            <a:br>
              <a:rPr lang="ru-RU" sz="1800" dirty="0"/>
            </a:br>
            <a:r>
              <a:rPr lang="ru-RU" sz="1800" dirty="0" smtClean="0"/>
              <a:t/>
            </a:r>
            <a:br>
              <a:rPr lang="ru-RU" sz="1800" dirty="0" smtClean="0"/>
            </a:br>
            <a:r>
              <a:rPr lang="ru-RU" sz="1800" dirty="0"/>
              <a:t/>
            </a:r>
            <a:br>
              <a:rPr lang="ru-RU" sz="1800" dirty="0"/>
            </a:br>
            <a:r>
              <a:rPr lang="ru-RU" sz="1800" dirty="0" smtClean="0"/>
              <a:t/>
            </a:r>
            <a:br>
              <a:rPr lang="ru-RU" sz="1800" dirty="0" smtClean="0"/>
            </a:br>
            <a:r>
              <a:rPr lang="ru-RU" sz="1800" dirty="0"/>
              <a:t/>
            </a:r>
            <a:br>
              <a:rPr lang="ru-RU" sz="1800" dirty="0"/>
            </a:br>
            <a:r>
              <a:rPr lang="en-US" sz="1800" dirty="0" smtClean="0">
                <a:ln w="0"/>
                <a:effectLst>
                  <a:outerShdw blurRad="38100" dist="19050" dir="2700000" algn="tl" rotWithShape="0">
                    <a:schemeClr val="dk1">
                      <a:alpha val="40000"/>
                    </a:schemeClr>
                  </a:outerShdw>
                </a:effectLst>
              </a:rPr>
              <a:t>-</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2019: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кубок мира в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Лахти</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- 7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место в командном зачете</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en-US" sz="2000" u="sng"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World</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Cup</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Lahti</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- 7th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place</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the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team</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classification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-2019: первое место среди юношей в соревнованиях по прыжкам с трамплина на лыжах на I Зимних международных играх «Дети Азии».  </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Южно</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Сахалинск</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first</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place</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among</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among</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men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ski</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jumping</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competitions</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the I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Winter</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International</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Games</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Children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of</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Asia</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Yuzhno-Sakhalinsk</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b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-2019: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победа на этапе Кубка ФИС в немецком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Обервизентале</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с результатом</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262.2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балла</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en-US" sz="2000" u="sng"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victory</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the FIS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Cup</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stage</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German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Oberwiesenthal</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with</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score</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of</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262.2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points</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r>
            <a:b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-2020: 1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место в командном первенстве России среди юниоров</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г</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Чайковский</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en-US" sz="2000" u="sng"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1st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place</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the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Russian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team</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championship</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among</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juniors</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Chaikovsky</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b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-2020: 2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место в Чемпионате России</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как в командном</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так и в личном зачете </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г</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Сочи</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en-US" sz="2000" u="sng"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2nd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place</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the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Russian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Championship</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both</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the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team</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and</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individual</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competitions</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Sochi</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b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2021: </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3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место в национальном первенстве</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г</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Чайковский</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3rd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place</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the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national</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championship</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Tchaikovsky</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b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-2021: 1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место в командном первенстве России среди юниоров</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г</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Чайковский</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1st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place</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the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Russian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team</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championship</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among</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juniors</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Tchaikovsky</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b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-2021: 2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место в Чемпионате России</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как в командном</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так и в личном зачете</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г</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Сочи</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2nd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place</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the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Championship</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of</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Russia</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both</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the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team</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and</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the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individual</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competition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Sochi</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b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b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-2021: 3 </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место в чемпионате мира среди юниоров в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Лахти</a:t>
            </a:r>
            <a:r>
              <a:rPr lang="en-US"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3rd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place</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the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world</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championship</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among</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juniors</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a:t>
            </a:r>
            <a:r>
              <a:rPr lang="ru-RU" sz="20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ru-RU" sz="2000" dirty="0" err="1">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Lahti</a:t>
            </a:r>
            <a:r>
              <a:rPr lang="ru-RU" dirty="0"/>
              <a:t/>
            </a:r>
            <a:br>
              <a:rPr lang="ru-RU" dirty="0"/>
            </a:br>
            <a:r>
              <a:rPr lang="en-US" dirty="0"/>
              <a:t> </a:t>
            </a:r>
            <a:r>
              <a:rPr lang="ru-RU" dirty="0"/>
              <a:t/>
            </a:r>
            <a:br>
              <a:rPr lang="ru-RU" dirty="0"/>
            </a:br>
            <a:endParaRPr lang="ru-RU" dirty="0"/>
          </a:p>
        </p:txBody>
      </p:sp>
      <p:pic>
        <p:nvPicPr>
          <p:cNvPr id="5" name="Picture 2" descr="C:\Users\User\Desktop\Олимпиада Пекин\9e34ef28111beec1449ce881c76aae3a.jpeg"/>
          <p:cNvPicPr/>
          <p:nvPr/>
        </p:nvPicPr>
        <p:blipFill rotWithShape="1">
          <a:blip r:embed="rId3">
            <a:extLst>
              <a:ext uri="{28A0092B-C50C-407E-A947-70E740481C1C}">
                <a14:useLocalDpi xmlns:a14="http://schemas.microsoft.com/office/drawing/2010/main" val="0"/>
              </a:ext>
            </a:extLst>
          </a:blip>
          <a:srcRect l="12026" t="10211" r="25119" b="33988"/>
          <a:stretch/>
        </p:blipFill>
        <p:spPr bwMode="auto">
          <a:xfrm>
            <a:off x="8741434" y="3950898"/>
            <a:ext cx="3450566" cy="2976114"/>
          </a:xfrm>
          <a:prstGeom prst="rect">
            <a:avLst/>
          </a:prstGeom>
          <a:noFill/>
          <a:ln>
            <a:noFill/>
          </a:ln>
          <a:effectLst>
            <a:softEdge rad="1270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9196471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1524000" y="1140618"/>
            <a:ext cx="8856133" cy="4576763"/>
          </a:xfrm>
        </p:spPr>
        <p:txBody>
          <a:bodyPr>
            <a:normAutofit/>
          </a:bodyPr>
          <a:lstStyle/>
          <a:p>
            <a:pPr algn="l"/>
            <a:r>
              <a:rPr lang="ru-RU" sz="3100" dirty="0" smtClean="0">
                <a:latin typeface="Times New Roman" panose="02020603050405020304" pitchFamily="18" charset="0"/>
                <a:cs typeface="Times New Roman" panose="02020603050405020304" pitchFamily="18" charset="0"/>
              </a:rPr>
              <a:t>Задачи:</a:t>
            </a:r>
            <a:r>
              <a:rPr lang="ru-RU" sz="2700" dirty="0" smtClean="0">
                <a:latin typeface="Times New Roman" panose="02020603050405020304" pitchFamily="18" charset="0"/>
                <a:cs typeface="Times New Roman" panose="02020603050405020304" pitchFamily="18" charset="0"/>
              </a:rPr>
              <a:t/>
            </a:r>
            <a:br>
              <a:rPr lang="ru-RU" sz="2700" dirty="0" smtClean="0">
                <a:latin typeface="Times New Roman" panose="02020603050405020304" pitchFamily="18" charset="0"/>
                <a:cs typeface="Times New Roman" panose="02020603050405020304" pitchFamily="18" charset="0"/>
              </a:rPr>
            </a:br>
            <a:r>
              <a:rPr lang="ru-RU" sz="2700" dirty="0">
                <a:latin typeface="Times New Roman" panose="02020603050405020304" pitchFamily="18" charset="0"/>
                <a:cs typeface="Times New Roman" panose="02020603050405020304" pitchFamily="18" charset="0"/>
              </a:rPr>
              <a:t>1.Изучить суть трамплинного спорта, его историю, техники.</a:t>
            </a:r>
            <a:br>
              <a:rPr lang="ru-RU" sz="2700" dirty="0">
                <a:latin typeface="Times New Roman" panose="02020603050405020304" pitchFamily="18" charset="0"/>
                <a:cs typeface="Times New Roman" panose="02020603050405020304" pitchFamily="18" charset="0"/>
              </a:rPr>
            </a:br>
            <a:r>
              <a:rPr lang="ru-RU" sz="2700" dirty="0" smtClean="0">
                <a:latin typeface="Times New Roman" panose="02020603050405020304" pitchFamily="18" charset="0"/>
                <a:cs typeface="Times New Roman" panose="02020603050405020304" pitchFamily="18" charset="0"/>
              </a:rPr>
              <a:t>2.Узнать </a:t>
            </a:r>
            <a:r>
              <a:rPr lang="ru-RU" sz="2700" dirty="0">
                <a:latin typeface="Times New Roman" panose="02020603050405020304" pitchFamily="18" charset="0"/>
                <a:cs typeface="Times New Roman" panose="02020603050405020304" pitchFamily="18" charset="0"/>
              </a:rPr>
              <a:t>информацию по истории, достижениям </a:t>
            </a:r>
            <a:r>
              <a:rPr lang="ru-RU" sz="2700" dirty="0" err="1">
                <a:latin typeface="Times New Roman" panose="02020603050405020304" pitchFamily="18" charset="0"/>
                <a:cs typeface="Times New Roman" panose="02020603050405020304" pitchFamily="18" charset="0"/>
              </a:rPr>
              <a:t>лениногорской</a:t>
            </a:r>
            <a:r>
              <a:rPr lang="ru-RU" sz="2700" dirty="0">
                <a:latin typeface="Times New Roman" panose="02020603050405020304" pitchFamily="18" charset="0"/>
                <a:cs typeface="Times New Roman" panose="02020603050405020304" pitchFamily="18" charset="0"/>
              </a:rPr>
              <a:t> спортивной школы «Олимпийский резерв».</a:t>
            </a:r>
            <a:br>
              <a:rPr lang="ru-RU" sz="2700" dirty="0">
                <a:latin typeface="Times New Roman" panose="02020603050405020304" pitchFamily="18" charset="0"/>
                <a:cs typeface="Times New Roman" panose="02020603050405020304" pitchFamily="18" charset="0"/>
              </a:rPr>
            </a:br>
            <a:r>
              <a:rPr lang="ru-RU" sz="2700" dirty="0">
                <a:latin typeface="Times New Roman" panose="02020603050405020304" pitchFamily="18" charset="0"/>
                <a:cs typeface="Times New Roman" panose="02020603050405020304" pitchFamily="18" charset="0"/>
              </a:rPr>
              <a:t>3.Обобщить сведения о достижениях призера зимних Олимпийских игр 2022г. </a:t>
            </a:r>
            <a:r>
              <a:rPr lang="ru-RU" sz="2700" dirty="0" smtClean="0">
                <a:latin typeface="Times New Roman" panose="02020603050405020304" pitchFamily="18" charset="0"/>
                <a:cs typeface="Times New Roman" panose="02020603050405020304" pitchFamily="18" charset="0"/>
              </a:rPr>
              <a:t>Даниле </a:t>
            </a:r>
            <a:r>
              <a:rPr lang="ru-RU" sz="2700" dirty="0" err="1" smtClean="0">
                <a:latin typeface="Times New Roman" panose="02020603050405020304" pitchFamily="18" charset="0"/>
                <a:cs typeface="Times New Roman" panose="02020603050405020304" pitchFamily="18" charset="0"/>
              </a:rPr>
              <a:t>Садриеве</a:t>
            </a:r>
            <a:r>
              <a:rPr lang="ru-RU" sz="2700" dirty="0" smtClean="0">
                <a:latin typeface="Times New Roman" panose="02020603050405020304" pitchFamily="18" charset="0"/>
                <a:cs typeface="Times New Roman" panose="02020603050405020304" pitchFamily="18" charset="0"/>
              </a:rPr>
              <a:t>-гордости Лениногорска, выпускнике нашей школы.</a:t>
            </a:r>
            <a:r>
              <a:rPr lang="ru-RU" sz="2700" dirty="0">
                <a:latin typeface="Times New Roman" panose="02020603050405020304" pitchFamily="18" charset="0"/>
                <a:cs typeface="Times New Roman" panose="02020603050405020304" pitchFamily="18" charset="0"/>
              </a:rPr>
              <a:t/>
            </a:r>
            <a:br>
              <a:rPr lang="ru-RU" sz="2700" dirty="0">
                <a:latin typeface="Times New Roman" panose="02020603050405020304" pitchFamily="18" charset="0"/>
                <a:cs typeface="Times New Roman" panose="02020603050405020304" pitchFamily="18" charset="0"/>
              </a:rPr>
            </a:br>
            <a:endParaRPr lang="ru-RU" dirty="0"/>
          </a:p>
        </p:txBody>
      </p:sp>
      <p:sp>
        <p:nvSpPr>
          <p:cNvPr id="3" name="Подзаголовок 2"/>
          <p:cNvSpPr>
            <a:spLocks noGrp="1"/>
          </p:cNvSpPr>
          <p:nvPr>
            <p:ph type="subTitle" idx="1"/>
          </p:nvPr>
        </p:nvSpPr>
        <p:spPr>
          <a:xfrm>
            <a:off x="1524000" y="4576762"/>
            <a:ext cx="9144000" cy="681037"/>
          </a:xfrm>
        </p:spPr>
        <p:txBody>
          <a:bodyPr/>
          <a:lstStyle/>
          <a:p>
            <a:endParaRPr lang="ru-RU" dirty="0"/>
          </a:p>
        </p:txBody>
      </p:sp>
    </p:spTree>
    <p:extLst>
      <p:ext uri="{BB962C8B-B14F-4D97-AF65-F5344CB8AC3E}">
        <p14:creationId xmlns:p14="http://schemas.microsoft.com/office/powerpoint/2010/main" val="705371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5466" y="-8465"/>
            <a:ext cx="12192000" cy="6858000"/>
          </a:xfrm>
        </p:spPr>
      </p:pic>
      <p:sp>
        <p:nvSpPr>
          <p:cNvPr id="2" name="Заголовок 1"/>
          <p:cNvSpPr>
            <a:spLocks noGrp="1"/>
          </p:cNvSpPr>
          <p:nvPr>
            <p:ph type="title"/>
          </p:nvPr>
        </p:nvSpPr>
        <p:spPr>
          <a:xfrm>
            <a:off x="3691465" y="270933"/>
            <a:ext cx="4978401" cy="6045199"/>
          </a:xfrm>
          <a:solidFill>
            <a:schemeClr val="accent1">
              <a:lumMod val="75000"/>
            </a:schemeClr>
          </a:solidFill>
          <a:effectLst>
            <a:softEdge rad="63500"/>
          </a:effectLst>
        </p:spPr>
        <p:txBody>
          <a:bodyPr>
            <a:normAutofit fontScale="90000"/>
          </a:bodyPr>
          <a:lstStyle/>
          <a:p>
            <a:r>
              <a:rPr lang="ru-RU" sz="2700" b="1" dirty="0">
                <a:ln w="6600">
                  <a:solidFill>
                    <a:schemeClr val="accent2"/>
                  </a:solidFill>
                  <a:prstDash val="solid"/>
                </a:ln>
                <a:solidFill>
                  <a:srgbClr val="FFFFFF"/>
                </a:solidFill>
                <a:effectLst>
                  <a:outerShdw dist="38100" dir="2700000" algn="tl" rotWithShape="0">
                    <a:schemeClr val="accent2"/>
                  </a:outerShdw>
                </a:effectLst>
              </a:rPr>
              <a:t>XXIV зимние Олимпийские игры</a:t>
            </a:r>
            <a:r>
              <a:rPr lang="ru-RU" sz="2700" b="1" i="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a:ln w="6600">
                  <a:solidFill>
                    <a:schemeClr val="accent2"/>
                  </a:solidFill>
                  <a:prstDash val="solid"/>
                </a:ln>
                <a:solidFill>
                  <a:srgbClr val="FFFFFF"/>
                </a:solidFill>
                <a:effectLst>
                  <a:outerShdw dist="38100" dir="2700000" algn="tl" rotWithShape="0">
                    <a:schemeClr val="accent2"/>
                  </a:outerShdw>
                </a:effectLst>
              </a:rPr>
              <a:t>2022</a:t>
            </a:r>
            <a:r>
              <a:rPr lang="ru-RU" sz="2700" b="1" i="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a:ln w="6600">
                  <a:solidFill>
                    <a:schemeClr val="accent2"/>
                  </a:solidFill>
                  <a:prstDash val="solid"/>
                </a:ln>
                <a:solidFill>
                  <a:srgbClr val="FFFFFF"/>
                </a:solidFill>
                <a:effectLst>
                  <a:outerShdw dist="38100" dir="2700000" algn="tl" rotWithShape="0">
                    <a:schemeClr val="accent2"/>
                  </a:outerShdw>
                </a:effectLst>
              </a:rPr>
              <a:t>года в Пекине: </a:t>
            </a:r>
            <a:br>
              <a:rPr lang="ru-RU" sz="2700" b="1" dirty="0">
                <a:ln w="6600">
                  <a:solidFill>
                    <a:schemeClr val="accent2"/>
                  </a:solidFill>
                  <a:prstDash val="solid"/>
                </a:ln>
                <a:solidFill>
                  <a:srgbClr val="FFFFFF"/>
                </a:solidFill>
                <a:effectLst>
                  <a:outerShdw dist="38100" dir="2700000" algn="tl" rotWithShape="0">
                    <a:schemeClr val="accent2"/>
                  </a:outerShdw>
                </a:effectLst>
              </a:rPr>
            </a:br>
            <a:r>
              <a:rPr lang="ru-RU" sz="2700" b="1" dirty="0">
                <a:ln w="6600">
                  <a:solidFill>
                    <a:schemeClr val="accent2"/>
                  </a:solidFill>
                  <a:prstDash val="solid"/>
                </a:ln>
                <a:solidFill>
                  <a:srgbClr val="FFFFFF"/>
                </a:solidFill>
                <a:effectLst>
                  <a:outerShdw dist="38100" dir="2700000" algn="tl" rotWithShape="0">
                    <a:schemeClr val="accent2"/>
                  </a:outerShdw>
                </a:effectLst>
              </a:rPr>
              <a:t>рекорд олимпийского трамплина (107,5 метра); восьмое место в личном зачете;</a:t>
            </a:r>
            <a:br>
              <a:rPr lang="ru-RU" sz="2700" b="1" dirty="0">
                <a:ln w="6600">
                  <a:solidFill>
                    <a:schemeClr val="accent2"/>
                  </a:solidFill>
                  <a:prstDash val="solid"/>
                </a:ln>
                <a:solidFill>
                  <a:srgbClr val="FFFFFF"/>
                </a:solidFill>
                <a:effectLst>
                  <a:outerShdw dist="38100" dir="2700000" algn="tl" rotWithShape="0">
                    <a:schemeClr val="accent2"/>
                  </a:outerShdw>
                </a:effectLst>
              </a:rPr>
            </a:br>
            <a:r>
              <a:rPr lang="ru-RU" sz="2700" b="1" dirty="0">
                <a:ln w="6600">
                  <a:solidFill>
                    <a:schemeClr val="accent2"/>
                  </a:solidFill>
                  <a:prstDash val="solid"/>
                </a:ln>
                <a:solidFill>
                  <a:srgbClr val="FFFFFF"/>
                </a:solidFill>
                <a:effectLst>
                  <a:outerShdw dist="38100" dir="2700000" algn="tl" rotWithShape="0">
                    <a:schemeClr val="accent2"/>
                  </a:outerShdw>
                </a:effectLst>
              </a:rPr>
              <a:t>серебряный призер в дисциплине</a:t>
            </a:r>
            <a:r>
              <a:rPr lang="en-US"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a:ln w="6600">
                  <a:solidFill>
                    <a:schemeClr val="accent2"/>
                  </a:solidFill>
                  <a:prstDash val="solid"/>
                </a:ln>
                <a:solidFill>
                  <a:srgbClr val="FFFFFF"/>
                </a:solidFill>
                <a:effectLst>
                  <a:outerShdw dist="38100" dir="2700000" algn="tl" rotWithShape="0">
                    <a:schemeClr val="accent2"/>
                  </a:outerShdw>
                </a:effectLst>
              </a:rPr>
              <a:t>Командные прыжки с трамплина</a:t>
            </a:r>
            <a:r>
              <a:rPr lang="en-US"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a:ln w="6600">
                  <a:solidFill>
                    <a:schemeClr val="accent2"/>
                  </a:solidFill>
                  <a:prstDash val="solid"/>
                </a:ln>
                <a:solidFill>
                  <a:srgbClr val="FFFFFF"/>
                </a:solidFill>
                <a:effectLst>
                  <a:outerShdw dist="38100" dir="2700000" algn="tl" rotWithShape="0">
                    <a:schemeClr val="accent2"/>
                  </a:outerShdw>
                </a:effectLst>
              </a:rPr>
              <a:t>смешанная</a:t>
            </a:r>
            <a:r>
              <a:rPr lang="en-US" sz="2700" b="1" dirty="0" smtClean="0">
                <a:ln w="6600">
                  <a:solidFill>
                    <a:schemeClr val="accent2"/>
                  </a:solidFill>
                  <a:prstDash val="solid"/>
                </a:ln>
                <a:solidFill>
                  <a:srgbClr val="FFFFFF"/>
                </a:solidFill>
                <a:effectLst>
                  <a:outerShdw dist="38100" dir="2700000" algn="tl" rotWithShape="0">
                    <a:schemeClr val="accent2"/>
                  </a:outerShdw>
                </a:effectLst>
              </a:rPr>
              <a:t>)»</a:t>
            </a:r>
            <a:r>
              <a:rPr lang="ru-RU" sz="2700" b="1" dirty="0" smtClean="0">
                <a:ln w="6600">
                  <a:solidFill>
                    <a:schemeClr val="accent2"/>
                  </a:solidFill>
                  <a:prstDash val="solid"/>
                </a:ln>
                <a:solidFill>
                  <a:srgbClr val="FFFFFF"/>
                </a:solidFill>
                <a:effectLst>
                  <a:outerShdw dist="38100" dir="2700000" algn="tl" rotWithShape="0">
                    <a:schemeClr val="accent2"/>
                  </a:outerShdw>
                </a:effectLst>
              </a:rPr>
              <a:t/>
            </a:r>
            <a:br>
              <a:rPr lang="ru-RU" sz="2700" b="1" dirty="0" smtClean="0">
                <a:ln w="6600">
                  <a:solidFill>
                    <a:schemeClr val="accent2"/>
                  </a:solidFill>
                  <a:prstDash val="solid"/>
                </a:ln>
                <a:solidFill>
                  <a:srgbClr val="FFFFFF"/>
                </a:solidFill>
                <a:effectLst>
                  <a:outerShdw dist="38100" dir="2700000" algn="tl" rotWithShape="0">
                    <a:schemeClr val="accent2"/>
                  </a:outerShdw>
                </a:effectLst>
              </a:rPr>
            </a:br>
            <a:r>
              <a:rPr lang="ru-RU" sz="2700" b="1" dirty="0" smtClean="0">
                <a:ln w="6600">
                  <a:solidFill>
                    <a:schemeClr val="accent2"/>
                  </a:solidFill>
                  <a:prstDash val="solid"/>
                </a:ln>
                <a:solidFill>
                  <a:srgbClr val="FFFFFF"/>
                </a:solidFill>
                <a:effectLst>
                  <a:outerShdw dist="38100" dir="2700000" algn="tl" rotWithShape="0">
                    <a:schemeClr val="accent2"/>
                  </a:outerShdw>
                </a:effectLst>
              </a:rPr>
              <a:t/>
            </a:r>
            <a:br>
              <a:rPr lang="ru-RU" sz="2700" b="1" dirty="0" smtClean="0">
                <a:ln w="6600">
                  <a:solidFill>
                    <a:schemeClr val="accent2"/>
                  </a:solidFill>
                  <a:prstDash val="solid"/>
                </a:ln>
                <a:solidFill>
                  <a:srgbClr val="FFFFFF"/>
                </a:solidFill>
                <a:effectLst>
                  <a:outerShdw dist="38100" dir="2700000" algn="tl" rotWithShape="0">
                    <a:schemeClr val="accent2"/>
                  </a:outerShdw>
                </a:effectLst>
              </a:rPr>
            </a:br>
            <a:r>
              <a:rPr lang="en-US" sz="2700" b="1" dirty="0" smtClean="0">
                <a:ln w="6600">
                  <a:solidFill>
                    <a:schemeClr val="accent2"/>
                  </a:solidFill>
                  <a:prstDash val="solid"/>
                </a:ln>
                <a:solidFill>
                  <a:srgbClr val="FFFFFF"/>
                </a:solidFill>
                <a:effectLst>
                  <a:outerShdw dist="38100" dir="2700000" algn="tl" rotWithShape="0">
                    <a:schemeClr val="accent2"/>
                  </a:outerShdw>
                </a:effectLst>
              </a:rPr>
              <a:t> </a:t>
            </a:r>
            <a:r>
              <a:rPr lang="ru-RU" sz="2700" b="1" dirty="0">
                <a:ln w="6600">
                  <a:solidFill>
                    <a:schemeClr val="accent2"/>
                  </a:solidFill>
                  <a:prstDash val="solid"/>
                </a:ln>
                <a:solidFill>
                  <a:srgbClr val="FFFFFF"/>
                </a:solidFill>
                <a:effectLst>
                  <a:outerShdw dist="38100" dir="2700000" algn="tl" rotWithShape="0">
                    <a:schemeClr val="accent2"/>
                  </a:outerShdw>
                </a:effectLst>
              </a:rPr>
              <a:t>XXIV </a:t>
            </a:r>
            <a:r>
              <a:rPr lang="ru-RU" sz="2700" b="1" dirty="0" err="1">
                <a:ln w="6600">
                  <a:solidFill>
                    <a:schemeClr val="accent2"/>
                  </a:solidFill>
                  <a:prstDash val="solid"/>
                </a:ln>
                <a:solidFill>
                  <a:srgbClr val="FFFFFF"/>
                </a:solidFill>
                <a:effectLst>
                  <a:outerShdw dist="38100" dir="2700000" algn="tl" rotWithShape="0">
                    <a:schemeClr val="accent2"/>
                  </a:outerShdw>
                </a:effectLst>
              </a:rPr>
              <a:t>Winter</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Olympic</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Games</a:t>
            </a:r>
            <a:r>
              <a:rPr lang="ru-RU" sz="2700" b="1" dirty="0">
                <a:ln w="6600">
                  <a:solidFill>
                    <a:schemeClr val="accent2"/>
                  </a:solidFill>
                  <a:prstDash val="solid"/>
                </a:ln>
                <a:solidFill>
                  <a:srgbClr val="FFFFFF"/>
                </a:solidFill>
                <a:effectLst>
                  <a:outerShdw dist="38100" dir="2700000" algn="tl" rotWithShape="0">
                    <a:schemeClr val="accent2"/>
                  </a:outerShdw>
                </a:effectLst>
              </a:rPr>
              <a:t> 2022 </a:t>
            </a:r>
            <a:r>
              <a:rPr lang="ru-RU" sz="2700" b="1" dirty="0" err="1">
                <a:ln w="6600">
                  <a:solidFill>
                    <a:schemeClr val="accent2"/>
                  </a:solidFill>
                  <a:prstDash val="solid"/>
                </a:ln>
                <a:solidFill>
                  <a:srgbClr val="FFFFFF"/>
                </a:solidFill>
                <a:effectLst>
                  <a:outerShdw dist="38100" dir="2700000" algn="tl" rotWithShape="0">
                    <a:schemeClr val="accent2"/>
                  </a:outerShdw>
                </a:effectLst>
              </a:rPr>
              <a:t>in</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Beijing</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Olympic</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springboard</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record</a:t>
            </a:r>
            <a:r>
              <a:rPr lang="ru-RU" sz="2700" b="1" dirty="0">
                <a:ln w="6600">
                  <a:solidFill>
                    <a:schemeClr val="accent2"/>
                  </a:solidFill>
                  <a:prstDash val="solid"/>
                </a:ln>
                <a:solidFill>
                  <a:srgbClr val="FFFFFF"/>
                </a:solidFill>
                <a:effectLst>
                  <a:outerShdw dist="38100" dir="2700000" algn="tl" rotWithShape="0">
                    <a:schemeClr val="accent2"/>
                  </a:outerShdw>
                </a:effectLst>
              </a:rPr>
              <a:t> (107.5 </a:t>
            </a:r>
            <a:r>
              <a:rPr lang="ru-RU" sz="2700" b="1" dirty="0" err="1">
                <a:ln w="6600">
                  <a:solidFill>
                    <a:schemeClr val="accent2"/>
                  </a:solidFill>
                  <a:prstDash val="solid"/>
                </a:ln>
                <a:solidFill>
                  <a:srgbClr val="FFFFFF"/>
                </a:solidFill>
                <a:effectLst>
                  <a:outerShdw dist="38100" dir="2700000" algn="tl" rotWithShape="0">
                    <a:schemeClr val="accent2"/>
                  </a:outerShdw>
                </a:effectLst>
              </a:rPr>
              <a:t>meters</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eighth</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place</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in</a:t>
            </a:r>
            <a:r>
              <a:rPr lang="ru-RU" sz="2700" b="1" dirty="0">
                <a:ln w="6600">
                  <a:solidFill>
                    <a:schemeClr val="accent2"/>
                  </a:solidFill>
                  <a:prstDash val="solid"/>
                </a:ln>
                <a:solidFill>
                  <a:srgbClr val="FFFFFF"/>
                </a:solidFill>
                <a:effectLst>
                  <a:outerShdw dist="38100" dir="2700000" algn="tl" rotWithShape="0">
                    <a:schemeClr val="accent2"/>
                  </a:outerShdw>
                </a:effectLst>
              </a:rPr>
              <a:t> the </a:t>
            </a:r>
            <a:r>
              <a:rPr lang="ru-RU" sz="2700" b="1" dirty="0" err="1">
                <a:ln w="6600">
                  <a:solidFill>
                    <a:schemeClr val="accent2"/>
                  </a:solidFill>
                  <a:prstDash val="solid"/>
                </a:ln>
                <a:solidFill>
                  <a:srgbClr val="FFFFFF"/>
                </a:solidFill>
                <a:effectLst>
                  <a:outerShdw dist="38100" dir="2700000" algn="tl" rotWithShape="0">
                    <a:schemeClr val="accent2"/>
                  </a:outerShdw>
                </a:effectLst>
              </a:rPr>
              <a:t>individual</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competition</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silver</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medalist</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in</a:t>
            </a:r>
            <a:r>
              <a:rPr lang="ru-RU" sz="2700" b="1" dirty="0">
                <a:ln w="6600">
                  <a:solidFill>
                    <a:schemeClr val="accent2"/>
                  </a:solidFill>
                  <a:prstDash val="solid"/>
                </a:ln>
                <a:solidFill>
                  <a:srgbClr val="FFFFFF"/>
                </a:solidFill>
                <a:effectLst>
                  <a:outerShdw dist="38100" dir="2700000" algn="tl" rotWithShape="0">
                    <a:schemeClr val="accent2"/>
                  </a:outerShdw>
                </a:effectLst>
              </a:rPr>
              <a:t> the </a:t>
            </a:r>
            <a:r>
              <a:rPr lang="ru-RU" sz="2700" b="1" dirty="0" err="1">
                <a:ln w="6600">
                  <a:solidFill>
                    <a:schemeClr val="accent2"/>
                  </a:solidFill>
                  <a:prstDash val="solid"/>
                </a:ln>
                <a:solidFill>
                  <a:srgbClr val="FFFFFF"/>
                </a:solidFill>
                <a:effectLst>
                  <a:outerShdw dist="38100" dir="2700000" algn="tl" rotWithShape="0">
                    <a:schemeClr val="accent2"/>
                  </a:outerShdw>
                </a:effectLst>
              </a:rPr>
              <a:t>discipline</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Team</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ski</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jumping</a:t>
            </a:r>
            <a:r>
              <a:rPr lang="ru-RU" sz="2700" b="1" dirty="0">
                <a:ln w="6600">
                  <a:solidFill>
                    <a:schemeClr val="accent2"/>
                  </a:solidFill>
                  <a:prstDash val="solid"/>
                </a:ln>
                <a:solidFill>
                  <a:srgbClr val="FFFFFF"/>
                </a:solidFill>
                <a:effectLst>
                  <a:outerShdw dist="38100" dir="2700000" algn="tl" rotWithShape="0">
                    <a:schemeClr val="accent2"/>
                  </a:outerShdw>
                </a:effectLst>
              </a:rPr>
              <a:t> (</a:t>
            </a:r>
            <a:r>
              <a:rPr lang="ru-RU" sz="2700" b="1" dirty="0" err="1">
                <a:ln w="6600">
                  <a:solidFill>
                    <a:schemeClr val="accent2"/>
                  </a:solidFill>
                  <a:prstDash val="solid"/>
                </a:ln>
                <a:solidFill>
                  <a:srgbClr val="FFFFFF"/>
                </a:solidFill>
                <a:effectLst>
                  <a:outerShdw dist="38100" dir="2700000" algn="tl" rotWithShape="0">
                    <a:schemeClr val="accent2"/>
                  </a:outerShdw>
                </a:effectLst>
              </a:rPr>
              <a:t>mixed</a:t>
            </a:r>
            <a:r>
              <a:rPr lang="ru-RU" sz="2700" b="1" dirty="0">
                <a:ln w="6600">
                  <a:solidFill>
                    <a:schemeClr val="accent2"/>
                  </a:solidFill>
                  <a:prstDash val="solid"/>
                </a:ln>
                <a:solidFill>
                  <a:srgbClr val="FFFFFF"/>
                </a:solidFill>
                <a:effectLst>
                  <a:outerShdw dist="38100" dir="2700000" algn="tl" rotWithShape="0">
                    <a:schemeClr val="accent2"/>
                  </a:outerShdw>
                </a:effectLst>
              </a:rPr>
              <a:t>)"</a:t>
            </a:r>
            <a:r>
              <a:rPr lang="ru-RU" dirty="0"/>
              <a:t/>
            </a:r>
            <a:br>
              <a:rPr lang="ru-RU" dirty="0"/>
            </a:br>
            <a:r>
              <a:rPr lang="en-US" dirty="0"/>
              <a:t> </a:t>
            </a:r>
            <a:r>
              <a:rPr lang="ru-RU" dirty="0"/>
              <a:t/>
            </a:r>
            <a:br>
              <a:rPr lang="ru-RU" dirty="0"/>
            </a:br>
            <a:endParaRPr lang="ru-RU" dirty="0"/>
          </a:p>
        </p:txBody>
      </p:sp>
      <p:pic>
        <p:nvPicPr>
          <p:cNvPr id="5" name="Рисунок 4" descr="D:\рабочий стол 2\конкурсы\21-22\нпк морякова\минниханов и садриев.jpg"/>
          <p:cNvPicPr/>
          <p:nvPr/>
        </p:nvPicPr>
        <p:blipFill rotWithShape="1">
          <a:blip r:embed="rId3">
            <a:extLst>
              <a:ext uri="{28A0092B-C50C-407E-A947-70E740481C1C}">
                <a14:useLocalDpi xmlns:a14="http://schemas.microsoft.com/office/drawing/2010/main" val="0"/>
              </a:ext>
            </a:extLst>
          </a:blip>
          <a:srcRect l="3847" t="-456" r="1923" b="2330"/>
          <a:stretch/>
        </p:blipFill>
        <p:spPr bwMode="auto">
          <a:xfrm>
            <a:off x="253999" y="110064"/>
            <a:ext cx="3437466" cy="3640667"/>
          </a:xfrm>
          <a:prstGeom prst="rect">
            <a:avLst/>
          </a:prstGeom>
          <a:noFill/>
          <a:ln>
            <a:noFill/>
          </a:ln>
          <a:effectLst>
            <a:softEdge rad="63500"/>
          </a:effectLst>
        </p:spPr>
      </p:pic>
      <p:pic>
        <p:nvPicPr>
          <p:cNvPr id="6" name="Рисунок 5" descr="D:\рабочий стол 2\конкурсы\21-22\нпк морякова\мэр и садр.jpg"/>
          <p:cNvPicPr/>
          <p:nvPr/>
        </p:nvPicPr>
        <p:blipFill rotWithShape="1">
          <a:blip r:embed="rId4">
            <a:extLst>
              <a:ext uri="{28A0092B-C50C-407E-A947-70E740481C1C}">
                <a14:useLocalDpi xmlns:a14="http://schemas.microsoft.com/office/drawing/2010/main" val="0"/>
              </a:ext>
            </a:extLst>
          </a:blip>
          <a:srcRect l="9700" t="4522" r="20317" b="15891"/>
          <a:stretch/>
        </p:blipFill>
        <p:spPr bwMode="auto">
          <a:xfrm>
            <a:off x="254000" y="3860798"/>
            <a:ext cx="3318932" cy="2878669"/>
          </a:xfrm>
          <a:prstGeom prst="rect">
            <a:avLst/>
          </a:prstGeom>
          <a:noFill/>
          <a:ln>
            <a:noFill/>
          </a:ln>
          <a:effectLst>
            <a:softEdge rad="63500"/>
          </a:effectLst>
        </p:spPr>
      </p:pic>
      <p:pic>
        <p:nvPicPr>
          <p:cNvPr id="7" name="Picture 2" descr="C:\Users\User\Desktop\Олимпиада Пекин\scale_1200.jfif"/>
          <p:cNvPicPr>
            <a:picLocks noChangeAspect="1" noChangeArrowheads="1"/>
          </p:cNvPicPr>
          <p:nvPr/>
        </p:nvPicPr>
        <p:blipFill rotWithShape="1">
          <a:blip r:embed="rId5">
            <a:extLst>
              <a:ext uri="{28A0092B-C50C-407E-A947-70E740481C1C}">
                <a14:useLocalDpi xmlns:a14="http://schemas.microsoft.com/office/drawing/2010/main" val="0"/>
              </a:ext>
            </a:extLst>
          </a:blip>
          <a:srcRect l="9150" t="5156" r="935" b="6069"/>
          <a:stretch/>
        </p:blipFill>
        <p:spPr bwMode="auto">
          <a:xfrm>
            <a:off x="8830733" y="211666"/>
            <a:ext cx="3335866" cy="3208869"/>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Рисунок 7" descr="D:\рабочий стол 2\конкурсы\21-22\нпк морякова\садр и школ 1.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626473" y="3758143"/>
            <a:ext cx="3667125" cy="2981324"/>
          </a:xfrm>
          <a:prstGeom prst="rect">
            <a:avLst/>
          </a:prstGeom>
          <a:noFill/>
          <a:ln>
            <a:noFill/>
          </a:ln>
          <a:effectLst>
            <a:softEdge rad="63500"/>
          </a:effectLst>
        </p:spPr>
      </p:pic>
    </p:spTree>
    <p:extLst>
      <p:ext uri="{BB962C8B-B14F-4D97-AF65-F5344CB8AC3E}">
        <p14:creationId xmlns:p14="http://schemas.microsoft.com/office/powerpoint/2010/main" val="9113701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1524000" y="1122362"/>
            <a:ext cx="9144000" cy="3449638"/>
          </a:xfrm>
        </p:spPr>
        <p:txBody>
          <a:bodyPr>
            <a:normAutofit/>
          </a:bodyPr>
          <a:lstStyle/>
          <a:p>
            <a:pPr algn="l"/>
            <a:r>
              <a:rPr lang="ru-RU" sz="2000" dirty="0">
                <a:latin typeface="Times New Roman" panose="02020603050405020304" pitchFamily="18" charset="0"/>
                <a:cs typeface="Times New Roman" panose="02020603050405020304" pitchFamily="18" charset="0"/>
              </a:rPr>
              <a:t>Спорт является важной составляющей жизни человека. </a:t>
            </a: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Лыжный </a:t>
            </a:r>
            <a:r>
              <a:rPr lang="ru-RU" sz="2000" dirty="0">
                <a:latin typeface="Times New Roman" panose="02020603050405020304" pitchFamily="18" charset="0"/>
                <a:cs typeface="Times New Roman" panose="02020603050405020304" pitchFamily="18" charset="0"/>
              </a:rPr>
              <a:t>спорт – один из самых массовых видов спорта, культивируемых в Российской Федерации</a:t>
            </a:r>
            <a:r>
              <a:rPr lang="ru-RU" sz="2000" dirty="0" smtClean="0">
                <a:latin typeface="Times New Roman" panose="02020603050405020304" pitchFamily="18" charset="0"/>
                <a:cs typeface="Times New Roman" panose="02020603050405020304" pitchFamily="18" charset="0"/>
              </a:rPr>
              <a:t>.</a:t>
            </a:r>
            <a:br>
              <a:rPr lang="ru-RU" sz="2000" dirty="0" smtClean="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Наш </a:t>
            </a:r>
            <a:r>
              <a:rPr lang="ru-RU" sz="2000" dirty="0">
                <a:latin typeface="Times New Roman" panose="02020603050405020304" pitchFamily="18" charset="0"/>
                <a:cs typeface="Times New Roman" panose="02020603050405020304" pitchFamily="18" charset="0"/>
              </a:rPr>
              <a:t>город, Лениногорск, славится своей спортивной школой «Олимпийский резерв». </a:t>
            </a:r>
            <a:br>
              <a:rPr lang="ru-RU" sz="2000" dirty="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endParaRPr lang="ru-RU" sz="20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524000" y="5181600"/>
            <a:ext cx="9144000" cy="1066800"/>
          </a:xfrm>
        </p:spPr>
        <p:txBody>
          <a:bodyPr>
            <a:normAutofit fontScale="25000" lnSpcReduction="20000"/>
          </a:bodyPr>
          <a:lstStyle/>
          <a:p>
            <a:r>
              <a:rPr lang="ru-RU" sz="7200" dirty="0">
                <a:latin typeface="Times New Roman" panose="02020603050405020304" pitchFamily="18" charset="0"/>
                <a:cs typeface="Times New Roman" panose="02020603050405020304" pitchFamily="18" charset="0"/>
              </a:rPr>
              <a:t>1.Знаете ли, что такое лыжное двоеборье?</a:t>
            </a:r>
          </a:p>
          <a:p>
            <a:r>
              <a:rPr lang="ru-RU" sz="7200" dirty="0">
                <a:latin typeface="Times New Roman" panose="02020603050405020304" pitchFamily="18" charset="0"/>
                <a:cs typeface="Times New Roman" panose="02020603050405020304" pitchFamily="18" charset="0"/>
              </a:rPr>
              <a:t>2. Знаете ли какие виды прыжков с трамплина существуют?</a:t>
            </a:r>
          </a:p>
          <a:p>
            <a:r>
              <a:rPr lang="ru-RU" sz="7200" dirty="0">
                <a:latin typeface="Times New Roman" panose="02020603050405020304" pitchFamily="18" charset="0"/>
                <a:cs typeface="Times New Roman" panose="02020603050405020304" pitchFamily="18" charset="0"/>
              </a:rPr>
              <a:t>3.Можете ли </a:t>
            </a:r>
            <a:r>
              <a:rPr lang="ru-RU" sz="7200">
                <a:latin typeface="Times New Roman" panose="02020603050405020304" pitchFamily="18" charset="0"/>
                <a:cs typeface="Times New Roman" panose="02020603050405020304" pitchFamily="18" charset="0"/>
              </a:rPr>
              <a:t>назвать </a:t>
            </a:r>
            <a:r>
              <a:rPr lang="ru-RU" sz="7200" smtClean="0">
                <a:latin typeface="Times New Roman" panose="02020603050405020304" pitchFamily="18" charset="0"/>
                <a:cs typeface="Times New Roman" panose="02020603050405020304" pitchFamily="18" charset="0"/>
              </a:rPr>
              <a:t>двух </a:t>
            </a:r>
            <a:r>
              <a:rPr lang="ru-RU" sz="7200" dirty="0" err="1">
                <a:latin typeface="Times New Roman" panose="02020603050405020304" pitchFamily="18" charset="0"/>
                <a:cs typeface="Times New Roman" panose="02020603050405020304" pitchFamily="18" charset="0"/>
              </a:rPr>
              <a:t>лениногорцев</a:t>
            </a:r>
            <a:r>
              <a:rPr lang="ru-RU" sz="7200" dirty="0">
                <a:latin typeface="Times New Roman" panose="02020603050405020304" pitchFamily="18" charset="0"/>
                <a:cs typeface="Times New Roman" panose="02020603050405020304" pitchFamily="18" charset="0"/>
              </a:rPr>
              <a:t>, участвовавших в олимпиадах?</a:t>
            </a:r>
          </a:p>
          <a:p>
            <a:r>
              <a:rPr lang="ru-RU" sz="7200" dirty="0">
                <a:latin typeface="Times New Roman" panose="02020603050405020304" pitchFamily="18" charset="0"/>
                <a:cs typeface="Times New Roman" panose="02020603050405020304" pitchFamily="18" charset="0"/>
              </a:rPr>
              <a:t>4.Знаете ли историю спортивной школы «Олимпийский резерв»?</a:t>
            </a:r>
          </a:p>
          <a:p>
            <a:endParaRPr lang="ru-RU" dirty="0"/>
          </a:p>
        </p:txBody>
      </p:sp>
      <p:graphicFrame>
        <p:nvGraphicFramePr>
          <p:cNvPr id="5" name="Диаграмма 4"/>
          <p:cNvGraphicFramePr/>
          <p:nvPr>
            <p:extLst>
              <p:ext uri="{D42A27DB-BD31-4B8C-83A1-F6EECF244321}">
                <p14:modId xmlns:p14="http://schemas.microsoft.com/office/powerpoint/2010/main" val="2052384507"/>
              </p:ext>
            </p:extLst>
          </p:nvPr>
        </p:nvGraphicFramePr>
        <p:xfrm>
          <a:off x="4148666" y="2353734"/>
          <a:ext cx="4233333" cy="276690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383017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1524000" y="1122362"/>
            <a:ext cx="9144000" cy="3449638"/>
          </a:xfrm>
        </p:spPr>
        <p:txBody>
          <a:bodyPr>
            <a:normAutofit/>
          </a:bodyPr>
          <a:lstStyle/>
          <a:p>
            <a:pPr algn="l"/>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endParaRPr lang="ru-RU" sz="20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524000" y="5181600"/>
            <a:ext cx="9144000" cy="1066800"/>
          </a:xfrm>
        </p:spPr>
        <p:txBody>
          <a:bodyPr>
            <a:normAutofit/>
          </a:bodyPr>
          <a:lstStyle/>
          <a:p>
            <a:endParaRPr lang="ru-RU" dirty="0"/>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4200" y="512762"/>
            <a:ext cx="5943600" cy="3333750"/>
          </a:xfrm>
          <a:prstGeom prst="rect">
            <a:avLst/>
          </a:prstGeom>
          <a:effectLst>
            <a:softEdge rad="127000"/>
          </a:effectLst>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034" y="3636136"/>
            <a:ext cx="4351020" cy="2665476"/>
          </a:xfrm>
          <a:prstGeom prst="rect">
            <a:avLst/>
          </a:prstGeom>
          <a:effectLst>
            <a:softEdge rad="127000"/>
          </a:effectLst>
        </p:spPr>
      </p:pic>
      <p:pic>
        <p:nvPicPr>
          <p:cNvPr id="8" name="Рисунок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35332" y="3610619"/>
            <a:ext cx="4474633" cy="2716509"/>
          </a:xfrm>
          <a:prstGeom prst="rect">
            <a:avLst/>
          </a:prstGeom>
          <a:effectLst>
            <a:softEdge rad="127000"/>
          </a:effectLst>
        </p:spPr>
      </p:pic>
      <p:sp>
        <p:nvSpPr>
          <p:cNvPr id="9" name="TextBox 8"/>
          <p:cNvSpPr txBox="1"/>
          <p:nvPr/>
        </p:nvSpPr>
        <p:spPr>
          <a:xfrm>
            <a:off x="405443" y="1777042"/>
            <a:ext cx="3169448" cy="707886"/>
          </a:xfrm>
          <a:prstGeom prst="rect">
            <a:avLst/>
          </a:prstGeom>
          <a:noFill/>
        </p:spPr>
        <p:txBody>
          <a:bodyPr wrap="square" rtlCol="0">
            <a:spAutoFit/>
          </a:bodyPr>
          <a:lstStyle/>
          <a:p>
            <a:r>
              <a:rPr lang="ru-RU" sz="2000" b="1" dirty="0" smtClean="0">
                <a:solidFill>
                  <a:srgbClr val="C00000"/>
                </a:solidFill>
              </a:rPr>
              <a:t>ГОРДОСТЬ </a:t>
            </a:r>
            <a:br>
              <a:rPr lang="ru-RU" sz="2000" b="1" dirty="0" smtClean="0">
                <a:solidFill>
                  <a:srgbClr val="C00000"/>
                </a:solidFill>
              </a:rPr>
            </a:br>
            <a:r>
              <a:rPr lang="ru-RU" sz="2000" b="1" dirty="0" smtClean="0">
                <a:solidFill>
                  <a:srgbClr val="C00000"/>
                </a:solidFill>
              </a:rPr>
              <a:t>НАШЕГО ГОРОДА!!!</a:t>
            </a:r>
            <a:endParaRPr lang="ru-RU" sz="2000" b="1" dirty="0">
              <a:solidFill>
                <a:srgbClr val="C00000"/>
              </a:solidFill>
            </a:endParaRPr>
          </a:p>
        </p:txBody>
      </p:sp>
      <p:sp>
        <p:nvSpPr>
          <p:cNvPr id="10" name="TextBox 9"/>
          <p:cNvSpPr txBox="1"/>
          <p:nvPr/>
        </p:nvSpPr>
        <p:spPr>
          <a:xfrm>
            <a:off x="10248181" y="2009955"/>
            <a:ext cx="1221104" cy="923330"/>
          </a:xfrm>
          <a:prstGeom prst="rect">
            <a:avLst/>
          </a:prstGeom>
          <a:noFill/>
        </p:spPr>
        <p:txBody>
          <a:bodyPr wrap="none" rtlCol="0">
            <a:spAutoFit/>
          </a:bodyPr>
          <a:lstStyle/>
          <a:p>
            <a:r>
              <a:rPr lang="ru-RU" b="1" dirty="0" smtClean="0">
                <a:solidFill>
                  <a:srgbClr val="C00000"/>
                </a:solidFill>
              </a:rPr>
              <a:t>ГОРДОСТЬ</a:t>
            </a:r>
            <a:br>
              <a:rPr lang="ru-RU" b="1" dirty="0" smtClean="0">
                <a:solidFill>
                  <a:srgbClr val="C00000"/>
                </a:solidFill>
              </a:rPr>
            </a:br>
            <a:r>
              <a:rPr lang="ru-RU" b="1" dirty="0" smtClean="0">
                <a:solidFill>
                  <a:srgbClr val="C00000"/>
                </a:solidFill>
              </a:rPr>
              <a:t> НАШЕЙ </a:t>
            </a:r>
          </a:p>
          <a:p>
            <a:r>
              <a:rPr lang="ru-RU" b="1" dirty="0" smtClean="0">
                <a:solidFill>
                  <a:srgbClr val="C00000"/>
                </a:solidFill>
              </a:rPr>
              <a:t>ШКОЛЫ!!!</a:t>
            </a:r>
            <a:endParaRPr lang="ru-RU" b="1" dirty="0">
              <a:solidFill>
                <a:srgbClr val="C00000"/>
              </a:solidFill>
            </a:endParaRPr>
          </a:p>
        </p:txBody>
      </p:sp>
      <p:sp>
        <p:nvSpPr>
          <p:cNvPr id="11" name="TextBox 10"/>
          <p:cNvSpPr txBox="1"/>
          <p:nvPr/>
        </p:nvSpPr>
        <p:spPr>
          <a:xfrm>
            <a:off x="5003322" y="4477109"/>
            <a:ext cx="2700302" cy="830997"/>
          </a:xfrm>
          <a:prstGeom prst="rect">
            <a:avLst/>
          </a:prstGeom>
          <a:noFill/>
        </p:spPr>
        <p:txBody>
          <a:bodyPr wrap="square" rtlCol="0">
            <a:spAutoFit/>
          </a:bodyPr>
          <a:lstStyle/>
          <a:p>
            <a:r>
              <a:rPr lang="ru-RU" sz="2400" dirty="0" smtClean="0">
                <a:solidFill>
                  <a:srgbClr val="C00000"/>
                </a:solidFill>
                <a:latin typeface="Arial Black" panose="020B0A04020102020204" pitchFamily="34" charset="0"/>
              </a:rPr>
              <a:t>Данил </a:t>
            </a:r>
            <a:r>
              <a:rPr lang="ru-RU" sz="2400" dirty="0" err="1" smtClean="0">
                <a:solidFill>
                  <a:srgbClr val="C00000"/>
                </a:solidFill>
                <a:latin typeface="Arial Black" panose="020B0A04020102020204" pitchFamily="34" charset="0"/>
              </a:rPr>
              <a:t>Садриев</a:t>
            </a:r>
            <a:r>
              <a:rPr lang="ru-RU" sz="2400" dirty="0" smtClean="0">
                <a:solidFill>
                  <a:srgbClr val="C00000"/>
                </a:solidFill>
                <a:latin typeface="Arial Black" panose="020B0A04020102020204" pitchFamily="34" charset="0"/>
              </a:rPr>
              <a:t>!!!</a:t>
            </a:r>
            <a:endParaRPr lang="ru-RU" sz="2400" dirty="0">
              <a:solidFill>
                <a:srgbClr val="C00000"/>
              </a:solidFill>
              <a:latin typeface="Arial Black" panose="020B0A04020102020204" pitchFamily="34" charset="0"/>
            </a:endParaRPr>
          </a:p>
        </p:txBody>
      </p:sp>
    </p:spTree>
    <p:extLst>
      <p:ext uri="{BB962C8B-B14F-4D97-AF65-F5344CB8AC3E}">
        <p14:creationId xmlns:p14="http://schemas.microsoft.com/office/powerpoint/2010/main" val="13589655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1523999" y="1122363"/>
            <a:ext cx="9719733" cy="879475"/>
          </a:xfrm>
        </p:spPr>
        <p:txBody>
          <a:bodyPr>
            <a:normAutofit fontScale="90000"/>
          </a:bodyPr>
          <a:lstStyle/>
          <a:p>
            <a:r>
              <a:rPr lang="ru-RU" sz="4000" b="1" dirty="0">
                <a:solidFill>
                  <a:srgbClr val="0070C0"/>
                </a:solidFill>
                <a:latin typeface="Times New Roman" panose="02020603050405020304" pitchFamily="18" charset="0"/>
                <a:cs typeface="Times New Roman" panose="02020603050405020304" pitchFamily="18" charset="0"/>
              </a:rPr>
              <a:t>Прыжки с трамплина как вид спорта</a:t>
            </a:r>
            <a:r>
              <a:rPr lang="ru-RU" b="1" dirty="0"/>
              <a:t/>
            </a:r>
            <a:br>
              <a:rPr lang="ru-RU" b="1" dirty="0"/>
            </a:br>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4"/>
          <p:cNvPicPr>
            <a:picLocks noChangeAspect="1"/>
          </p:cNvPicPr>
          <p:nvPr/>
        </p:nvPicPr>
        <p:blipFill rotWithShape="1">
          <a:blip r:embed="rId3">
            <a:extLst>
              <a:ext uri="{28A0092B-C50C-407E-A947-70E740481C1C}">
                <a14:useLocalDpi xmlns:a14="http://schemas.microsoft.com/office/drawing/2010/main" val="0"/>
              </a:ext>
            </a:extLst>
          </a:blip>
          <a:srcRect r="2049" b="39259"/>
          <a:stretch/>
        </p:blipFill>
        <p:spPr>
          <a:xfrm>
            <a:off x="3420532" y="1642004"/>
            <a:ext cx="5147735" cy="3920067"/>
          </a:xfrm>
          <a:prstGeom prst="rect">
            <a:avLst/>
          </a:prstGeom>
        </p:spPr>
      </p:pic>
      <p:pic>
        <p:nvPicPr>
          <p:cNvPr id="6" name="Рисунок 5"/>
          <p:cNvPicPr>
            <a:picLocks noChangeAspect="1"/>
          </p:cNvPicPr>
          <p:nvPr/>
        </p:nvPicPr>
        <p:blipFill rotWithShape="1">
          <a:blip r:embed="rId4" cstate="print">
            <a:extLst>
              <a:ext uri="{28A0092B-C50C-407E-A947-70E740481C1C}">
                <a14:useLocalDpi xmlns:a14="http://schemas.microsoft.com/office/drawing/2010/main" val="0"/>
              </a:ext>
            </a:extLst>
          </a:blip>
          <a:srcRect l="13715" t="998" r="5714" b="3992"/>
          <a:stretch/>
        </p:blipFill>
        <p:spPr>
          <a:xfrm>
            <a:off x="8627532" y="1273948"/>
            <a:ext cx="3268134" cy="1908440"/>
          </a:xfrm>
          <a:prstGeom prst="rect">
            <a:avLst/>
          </a:prstGeom>
          <a:effectLst>
            <a:softEdge rad="127000"/>
          </a:effectLst>
        </p:spPr>
      </p:pic>
      <p:pic>
        <p:nvPicPr>
          <p:cNvPr id="7" name="Рисунок 6"/>
          <p:cNvPicPr>
            <a:picLocks noChangeAspect="1"/>
          </p:cNvPicPr>
          <p:nvPr/>
        </p:nvPicPr>
        <p:blipFill rotWithShape="1">
          <a:blip r:embed="rId5">
            <a:extLst>
              <a:ext uri="{28A0092B-C50C-407E-A947-70E740481C1C}">
                <a14:useLocalDpi xmlns:a14="http://schemas.microsoft.com/office/drawing/2010/main" val="0"/>
              </a:ext>
            </a:extLst>
          </a:blip>
          <a:srcRect l="15307" t="5925" r="10854" b="41975"/>
          <a:stretch/>
        </p:blipFill>
        <p:spPr>
          <a:xfrm>
            <a:off x="143197" y="1260740"/>
            <a:ext cx="3599806" cy="1908440"/>
          </a:xfrm>
          <a:prstGeom prst="rect">
            <a:avLst/>
          </a:prstGeom>
          <a:effectLst>
            <a:softEdge rad="127000"/>
          </a:effectLst>
        </p:spPr>
      </p:pic>
      <p:pic>
        <p:nvPicPr>
          <p:cNvPr id="8" name="Рисунок 7"/>
          <p:cNvPicPr>
            <a:picLocks noChangeAspect="1"/>
          </p:cNvPicPr>
          <p:nvPr/>
        </p:nvPicPr>
        <p:blipFill rotWithShape="1">
          <a:blip r:embed="rId6" cstate="print">
            <a:extLst>
              <a:ext uri="{28A0092B-C50C-407E-A947-70E740481C1C}">
                <a14:useLocalDpi xmlns:a14="http://schemas.microsoft.com/office/drawing/2010/main" val="0"/>
              </a:ext>
            </a:extLst>
          </a:blip>
          <a:srcRect t="10931"/>
          <a:stretch/>
        </p:blipFill>
        <p:spPr>
          <a:xfrm>
            <a:off x="567263" y="4429919"/>
            <a:ext cx="2650068" cy="1841161"/>
          </a:xfrm>
          <a:prstGeom prst="rect">
            <a:avLst/>
          </a:prstGeom>
          <a:effectLst>
            <a:softEdge rad="127000"/>
          </a:effectLst>
        </p:spPr>
      </p:pic>
      <p:pic>
        <p:nvPicPr>
          <p:cNvPr id="9" name="Рисунок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70800" y="4523318"/>
            <a:ext cx="4317999" cy="1882022"/>
          </a:xfrm>
          <a:prstGeom prst="rect">
            <a:avLst/>
          </a:prstGeom>
          <a:effectLst>
            <a:softEdge rad="127000"/>
          </a:effectLst>
        </p:spPr>
      </p:pic>
    </p:spTree>
    <p:extLst>
      <p:ext uri="{BB962C8B-B14F-4D97-AF65-F5344CB8AC3E}">
        <p14:creationId xmlns:p14="http://schemas.microsoft.com/office/powerpoint/2010/main" val="28875445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3600" y="570443"/>
            <a:ext cx="5317067" cy="3072870"/>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5412" y="3650456"/>
            <a:ext cx="3305175" cy="2676525"/>
          </a:xfrm>
          <a:prstGeom prst="rect">
            <a:avLst/>
          </a:prstGeom>
        </p:spPr>
      </p:pic>
      <p:pic>
        <p:nvPicPr>
          <p:cNvPr id="7" name="Рисунок 6"/>
          <p:cNvPicPr>
            <a:picLocks noChangeAspect="1"/>
          </p:cNvPicPr>
          <p:nvPr/>
        </p:nvPicPr>
        <p:blipFill rotWithShape="1">
          <a:blip r:embed="rId5">
            <a:extLst>
              <a:ext uri="{28A0092B-C50C-407E-A947-70E740481C1C}">
                <a14:useLocalDpi xmlns:a14="http://schemas.microsoft.com/office/drawing/2010/main" val="0"/>
              </a:ext>
            </a:extLst>
          </a:blip>
          <a:srcRect t="84766" r="46883" b="491"/>
          <a:stretch/>
        </p:blipFill>
        <p:spPr>
          <a:xfrm>
            <a:off x="6565146" y="4153428"/>
            <a:ext cx="4864854" cy="1656293"/>
          </a:xfrm>
          <a:prstGeom prst="rect">
            <a:avLst/>
          </a:prstGeom>
        </p:spPr>
      </p:pic>
    </p:spTree>
    <p:extLst>
      <p:ext uri="{BB962C8B-B14F-4D97-AF65-F5344CB8AC3E}">
        <p14:creationId xmlns:p14="http://schemas.microsoft.com/office/powerpoint/2010/main" val="41122868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1524000" y="-254000"/>
            <a:ext cx="9347200" cy="2895600"/>
          </a:xfrm>
        </p:spPr>
        <p:txBody>
          <a:bodyPr>
            <a:normAutofit/>
          </a:bodyPr>
          <a:lstStyle/>
          <a:p>
            <a:r>
              <a:rPr lang="ru-RU" sz="3600" dirty="0">
                <a:solidFill>
                  <a:srgbClr val="0070C0"/>
                </a:solidFill>
                <a:latin typeface="Times New Roman" panose="02020603050405020304" pitchFamily="18" charset="0"/>
                <a:cs typeface="Times New Roman" panose="02020603050405020304" pitchFamily="18" charset="0"/>
              </a:rPr>
              <a:t>Техники и фазы прыжков с </a:t>
            </a:r>
            <a:r>
              <a:rPr lang="ru-RU" sz="3600" dirty="0" smtClean="0">
                <a:solidFill>
                  <a:srgbClr val="0070C0"/>
                </a:solidFill>
                <a:latin typeface="Times New Roman" panose="02020603050405020304" pitchFamily="18" charset="0"/>
                <a:cs typeface="Times New Roman" panose="02020603050405020304" pitchFamily="18" charset="0"/>
              </a:rPr>
              <a:t>трамплина</a:t>
            </a:r>
            <a:br>
              <a:rPr lang="ru-RU" sz="3600" dirty="0" smtClean="0">
                <a:solidFill>
                  <a:srgbClr val="0070C0"/>
                </a:solidFill>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Типичная скорость на столе отталкивания трамплина с К-точкой 120—125 м — около 90—93 км/ч, на полётных трамплинах — </a:t>
            </a:r>
            <a:r>
              <a:rPr lang="ru-RU" sz="2200" b="1" dirty="0" smtClean="0">
                <a:latin typeface="Times New Roman" panose="02020603050405020304" pitchFamily="18" charset="0"/>
                <a:cs typeface="Times New Roman" panose="02020603050405020304" pitchFamily="18" charset="0"/>
              </a:rPr>
              <a:t>102—104 км/ч</a:t>
            </a:r>
            <a:r>
              <a:rPr lang="ru-RU" sz="2200" dirty="0" smtClean="0">
                <a:latin typeface="Times New Roman" panose="02020603050405020304" pitchFamily="18" charset="0"/>
                <a:cs typeface="Times New Roman" panose="02020603050405020304" pitchFamily="18" charset="0"/>
              </a:rPr>
              <a:t>.</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Техника включает в себя разгон, уход со стола отрыва, полётную фазу и приземление. Слаженное выполнение всех элементов, координация тела в воздухе — это важнейшие технические элементы в арсенале прыгуна. </a:t>
            </a:r>
            <a:endParaRPr lang="ru-RU" sz="2200" dirty="0">
              <a:solidFill>
                <a:srgbClr val="0070C0"/>
              </a:solidFill>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p:txBody>
          <a:bodyPr/>
          <a:lstStyle/>
          <a:p>
            <a:endParaRPr lang="ru-RU"/>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3533" y="2643452"/>
            <a:ext cx="5808134" cy="3572933"/>
          </a:xfrm>
          <a:prstGeom prst="rect">
            <a:avLst/>
          </a:prstGeom>
        </p:spPr>
      </p:pic>
    </p:spTree>
    <p:extLst>
      <p:ext uri="{BB962C8B-B14F-4D97-AF65-F5344CB8AC3E}">
        <p14:creationId xmlns:p14="http://schemas.microsoft.com/office/powerpoint/2010/main" val="41068782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9957" y="474133"/>
            <a:ext cx="5932085" cy="4318001"/>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3999" y="3602038"/>
            <a:ext cx="3742268" cy="2691016"/>
          </a:xfrm>
          <a:prstGeom prst="rect">
            <a:avLst/>
          </a:prstGeom>
          <a:effectLst>
            <a:softEdge rad="127000"/>
          </a:effectLst>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98196" y="3509962"/>
            <a:ext cx="3339804" cy="2738437"/>
          </a:xfrm>
          <a:prstGeom prst="rect">
            <a:avLst/>
          </a:prstGeom>
          <a:effectLst>
            <a:softEdge rad="127000"/>
          </a:effectLst>
        </p:spPr>
      </p:pic>
    </p:spTree>
    <p:extLst>
      <p:ext uri="{BB962C8B-B14F-4D97-AF65-F5344CB8AC3E}">
        <p14:creationId xmlns:p14="http://schemas.microsoft.com/office/powerpoint/2010/main" val="13651499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p:cNvSpPr>
            <a:spLocks noGrp="1"/>
          </p:cNvSpPr>
          <p:nvPr>
            <p:ph type="ctrTitle"/>
          </p:nvPr>
        </p:nvSpPr>
        <p:spPr>
          <a:xfrm>
            <a:off x="1524000" y="575732"/>
            <a:ext cx="9144000" cy="3026305"/>
          </a:xfrm>
        </p:spPr>
        <p:txBody>
          <a:bodyPr>
            <a:normAutofit fontScale="90000"/>
          </a:bodyPr>
          <a:lstStyle/>
          <a:p>
            <a:pPr algn="l"/>
            <a:r>
              <a:rPr lang="ru-RU" sz="2200" dirty="0" smtClean="0">
                <a:latin typeface="Times New Roman" panose="02020603050405020304" pitchFamily="18" charset="0"/>
                <a:cs typeface="Times New Roman" panose="02020603050405020304" pitchFamily="18" charset="0"/>
              </a:rPr>
              <a:t>"</a:t>
            </a:r>
            <a:r>
              <a:rPr lang="ru-RU" sz="2200" dirty="0" err="1" smtClean="0">
                <a:latin typeface="Times New Roman" panose="02020603050405020304" pitchFamily="18" charset="0"/>
                <a:cs typeface="Times New Roman" panose="02020603050405020304" pitchFamily="18" charset="0"/>
              </a:rPr>
              <a:t>Телемарк</a:t>
            </a:r>
            <a:r>
              <a:rPr lang="ru-RU" sz="2200" dirty="0" smtClean="0">
                <a:latin typeface="Times New Roman" panose="02020603050405020304" pitchFamily="18" charset="0"/>
                <a:cs typeface="Times New Roman" panose="02020603050405020304" pitchFamily="18" charset="0"/>
              </a:rPr>
              <a:t>" - это обязательный технический элемент в прыжках на лыжах с трамплина. </a:t>
            </a:r>
            <a:r>
              <a:rPr lang="ru-RU" sz="2800" dirty="0">
                <a:latin typeface="Times New Roman" panose="02020603050405020304" pitchFamily="18" charset="0"/>
                <a:cs typeface="Times New Roman" panose="02020603050405020304" pitchFamily="18" charset="0"/>
              </a:rPr>
              <a:t/>
            </a:r>
            <a:br>
              <a:rPr lang="ru-RU" sz="2800" dirty="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Положение:</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-одна из ног выставлена вперёд, а другая отведена назад; </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-обе ноги согнуты в коленях; </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-колено «задней» ноги опущено вниз;</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-руки расставлены выше плеч; </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-лыжи во время приземления параллельны и максимально сближены.</a:t>
            </a:r>
            <a:br>
              <a:rPr lang="ru-RU" sz="2200" dirty="0" smtClean="0">
                <a:latin typeface="Times New Roman" panose="02020603050405020304" pitchFamily="18" charset="0"/>
                <a:cs typeface="Times New Roman" panose="02020603050405020304" pitchFamily="18" charset="0"/>
              </a:rPr>
            </a:br>
            <a:r>
              <a:rPr lang="ru-RU" sz="2200" dirty="0" smtClean="0">
                <a:latin typeface="Times New Roman" panose="02020603050405020304" pitchFamily="18" charset="0"/>
                <a:cs typeface="Times New Roman" panose="02020603050405020304" pitchFamily="18" charset="0"/>
              </a:rPr>
              <a:t> Для выполнения такого приземления требуются высокая координация движений и безупречное равновесие. За невыполнение «разножки» при приземлении снимаются баллы.</a:t>
            </a:r>
            <a:endParaRPr lang="ru-RU" sz="22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p:txBody>
          <a:bodyPr/>
          <a:lstStyle/>
          <a:p>
            <a:endParaRPr lang="ru-RU" dirty="0"/>
          </a:p>
        </p:txBody>
      </p:sp>
      <p:pic>
        <p:nvPicPr>
          <p:cNvPr id="5" name="Рисунок 4"/>
          <p:cNvPicPr>
            <a:picLocks noChangeAspect="1"/>
          </p:cNvPicPr>
          <p:nvPr/>
        </p:nvPicPr>
        <p:blipFill rotWithShape="1">
          <a:blip r:embed="rId3" cstate="print">
            <a:extLst>
              <a:ext uri="{28A0092B-C50C-407E-A947-70E740481C1C}">
                <a14:useLocalDpi xmlns:a14="http://schemas.microsoft.com/office/drawing/2010/main" val="0"/>
              </a:ext>
            </a:extLst>
          </a:blip>
          <a:srcRect l="13757" t="18272" r="18677" b="3703"/>
          <a:stretch/>
        </p:blipFill>
        <p:spPr>
          <a:xfrm>
            <a:off x="7125746" y="3527626"/>
            <a:ext cx="4744520" cy="2900362"/>
          </a:xfrm>
          <a:prstGeom prst="rect">
            <a:avLst/>
          </a:prstGeom>
          <a:effectLst>
            <a:softEdge rad="63500"/>
          </a:effectLst>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746" y="3527626"/>
            <a:ext cx="4758266" cy="2929468"/>
          </a:xfrm>
          <a:prstGeom prst="rect">
            <a:avLst/>
          </a:prstGeom>
          <a:effectLst>
            <a:softEdge rad="63500"/>
          </a:effectLst>
        </p:spPr>
      </p:pic>
    </p:spTree>
    <p:extLst>
      <p:ext uri="{BB962C8B-B14F-4D97-AF65-F5344CB8AC3E}">
        <p14:creationId xmlns:p14="http://schemas.microsoft.com/office/powerpoint/2010/main" val="300090893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TotalTime>
  <Words>528</Words>
  <Application>Microsoft Office PowerPoint</Application>
  <PresentationFormat>Широкоэкранный</PresentationFormat>
  <Paragraphs>71</Paragraphs>
  <Slides>20</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20</vt:i4>
      </vt:variant>
    </vt:vector>
  </HeadingPairs>
  <TitlesOfParts>
    <vt:vector size="26" baseType="lpstr">
      <vt:lpstr>Arial</vt:lpstr>
      <vt:lpstr>Arial Black</vt:lpstr>
      <vt:lpstr>Calibri</vt:lpstr>
      <vt:lpstr>Calibri Light</vt:lpstr>
      <vt:lpstr>Times New Roman</vt:lpstr>
      <vt:lpstr>Тема Office</vt:lpstr>
      <vt:lpstr>  МУНИЦИПАЛЬНОЕ БЮДЖЕТНОЕ ОБРАЗОВАТЕЛЬНОЕ УЧРЕЖДЕНИЕ «СРЕДНЯЯ ОБЩЕОБРАЗОВАТЕЛЬНАЯ ШКОЛА №8 г. ЛЕНИНОГОРСК»  Презентация к интегрированному уроку (английский язык и физическая культура) в 10 классе на тему: «Развитие трамплинного спорта  в г. Лениногорск» «Development of ski jumping sport in Leninogorsk»  Автор: Никонова А.А., учитель английского языка </vt:lpstr>
      <vt:lpstr>Задачи: 1.Изучить суть трамплинного спорта, его историю, техники. 2.Узнать информацию по истории, достижениям лениногорской спортивной школы «Олимпийский резерв». 3.Обобщить сведения о достижениях призера зимних Олимпийских игр 2022г. Даниле Садриеве-гордости Лениногорска, выпускнике нашей школы. </vt:lpstr>
      <vt:lpstr>Спорт является важной составляющей жизни человека.  Лыжный спорт – один из самых массовых видов спорта, культивируемых в Российской Федерации. Наш город, Лениногорск, славится своей спортивной школой «Олимпийский резерв».        </vt:lpstr>
      <vt:lpstr>      </vt:lpstr>
      <vt:lpstr>Прыжки с трамплина как вид спорта </vt:lpstr>
      <vt:lpstr>Презентация PowerPoint</vt:lpstr>
      <vt:lpstr>Техники и фазы прыжков с трамплина Типичная скорость на столе отталкивания трамплина с К-точкой 120—125 м — около 90—93 км/ч, на полётных трамплинах — 102—104 км/ч. Техника включает в себя разгон, уход со стола отрыва, полётную фазу и приземление. Слаженное выполнение всех элементов, координация тела в воздухе — это важнейшие технические элементы в арсенале прыгуна. </vt:lpstr>
      <vt:lpstr>Презентация PowerPoint</vt:lpstr>
      <vt:lpstr>"Телемарк" - это обязательный технический элемент в прыжках на лыжах с трамплина.  Положение: -одна из ног выставлена вперёд, а другая отведена назад;  -обе ноги согнуты в коленях;  -колено «задней» ноги опущено вниз; -руки расставлены выше плеч;  -лыжи во время приземления параллельны и максимально сближены.  Для выполнения такого приземления требуются высокая координация движений и безупречное равновесие. За невыполнение «разножки» при приземлении снимаются баллы.</vt:lpstr>
      <vt:lpstr>История трамплинного спорта в Лениногорске 1973: первый трамплин К-29 м. 1975: большой трамплин К-75 м. более 7000 учащихся 43 мастера спорта более ста кандидатов более тысячи перворазрядников Первые социальные партнеры: Исполком Лениногорского горсовета НГДУ «Лениногорскнефть» «Иркеннефть» Трест «Татнефтегеофизика «УБР» «Газспецмашремонт»</vt:lpstr>
      <vt:lpstr>ПОЛЁТ К ПОБЕДЕ FLIGHT TO VICTORY</vt:lpstr>
      <vt:lpstr>Спортивная школа «Олимпийский резерв» по прыжкам на лыжах с трамплина и лыжному двоеборью»  (1975 г.-по настоящее время)  Первые тренеры школы: - по прыжкам на лыжах с трамплина – мастер спорта СССР по прыжкам на лыжах с трамплина Овечкин Николай Поликарпович; - по лыжному двоеборью Щеклеины Анатолий Александрович и Раиса Владимировна  Руководители школы: - Щеклеин Анатолий Александрович (1979-1979) - Кузнецов Владимир Иванович (1979-1983) - Харламов Юрий Федорович (1983-1984) - Щеклеина Раиса Владимировна (1984-1987) - Звягинцев Александр Владимирович (1987-2009) - Федорук Андрей Николаевич (с 2009 и по настоящее время)   </vt:lpstr>
      <vt:lpstr>1973 год. Открытие трамплина Ski Jump Opening Ceremony </vt:lpstr>
      <vt:lpstr>Спортивная школа «Олимпийский резерв» (открыта в 1975, в 1987 получила статус «Олимпийский резерв») Sports school "Olympic Reserve"(opened in 1975 received the status of "Olympic Reserve") Первыми тренерами школы были: - по прыжкам на лыжах с трамплина – мастер спорта СССР по прыжкам на лыжах с трамплина Овечкин Николай Поликарпович; - по лыжному двоеборью Щеклеины Анатолий Александрович и Раиса Владимировна. The first coaches of the school were:  - in ski jumping - Nikolay Polikarpovich Ovechkin, Master of Sports of the USSR in ski jumping;  - in Nordic combined Shchekleins Anatoly Alexandrovich and Raisa Vladimirovna. В настоящее время руководит школой Федорук Андрей Николаевич  </vt:lpstr>
      <vt:lpstr>На базе школы тренируются  и выступают перспективные спортсмены, члены сборной команды России, победители и призеры соревнований республиканского и всероссийского уровней, участники Чемпионатов Мира и Олимпийских игр. Promising athletes, members of the Russian national team, winners and prize-winners of competitions at the republican and all-Russian levels, participants in the World Championships and the Olympic Games train and perform here. Николай Петрушин - участник Олимпийских игр в г. Нагано (Япония) 1998 г. Nikolay Petrushin competed in the normal hill and large hill events at the 1998 Winter Olympics. Панин Иван - мастер спорта России по лыжному двоеборью, неоднократный победитель и призер международных и всероссийских соревнований, неоднократный участник этапов Кубков и Чемпионатов Мира, многократный Чемпион России по лыжному двоеборью, член сборной команды Российской Федерации по лыжному двоеборью основного состава, победитель и бронзовый призер ХХV Всемирная Зимней Универсиады в г.Эрзурум (Турция), кандидат на участие в ХХII Олимпийских Зимних играх 2014 года в Сочи. Panin Ivan - Master of Sports of Russia in Nordic Combined, multiple winner and prize-winner of international and  State Russian competitions, multiple participant in the stages of Cups and World Championships, multiple Russian Champion in Nordic Combined, member of the national team of the Russian Federation in Nordic Combined of the main team, winner and bronze medalist of the XXV World Winter Universiade in Erzurum (Turkey), candidate for participation in the XXII Olympic Winter Games 2014 in Sochi.   </vt:lpstr>
      <vt:lpstr>Тренеры-преподаватели отделения прыжков на лыжах с трамплина Coaches-teachers of ski jumping department </vt:lpstr>
      <vt:lpstr>Достижения последних лет Achievements of recent years </vt:lpstr>
      <vt:lpstr>       Звезда мирового уровня – Данил Садриев                   World-class star - Danil Sadriev </vt:lpstr>
      <vt:lpstr>                        -2019: кубок мира в Лахти- 7 место в командном зачете/ World Cup in Lahti - 7th place in the team classification -2019: первое место среди юношей в соревнованиях по прыжкам с трамплина на лыжах на I Зимних международных играх «Дети Азии».  (Южно-Сахалинск)/ first place among among men in ski jumping competitions at the I Winter International Games "Children of Asia". (Yuzhno-Sakhalinsk)/ -2019: победа на этапе Кубка ФИС в немецком Обервизентале с результатом 262.2 балла/ victory at the FIS Cup stage in German Oberwiesenthal with a score of 262.2 points -2020: 1 место в командном первенстве России среди юниоров (г.Чайковский)/ 1st place in the Russian team championship among juniors (Chaikovsky) -2020: 2 место в Чемпионате России, как в командном, так и в личном зачете (г.Сочи)/ 2nd place in the Russian Championship, both in the team and individual competitions (Sochi) -2021: 3 место в национальном первенстве (г.Чайковский)/3rd place in the national championship (Tchaikovsky) -2021: 1 место в командном первенстве России среди юниоров (г.Чайковский)/1st place in the Russian team championship among juniors (Tchaikovsky) -2021: 2 место в Чемпионате России, как в командном, так и в личном зачете (г.Сочи)/2nd place in the Championship of Russia, both in the team and in the individual competition (Sochi) -2021: 3 место в чемпионате мира среди юниоров в Лахти/3rd place in the world championship among juniors in Lahti   </vt:lpstr>
      <vt:lpstr>XXIV зимние Олимпийские игры 2022 года в Пекине:  рекорд олимпийского трамплина (107,5 метра); восьмое место в личном зачете; серебряный призер в дисциплине «Командные прыжки с трамплина (смешанная)»   XXIV Winter Olympic Games 2022 in Beijing: Olympic springboard record (107.5 meters); eighth place in the individual competition; silver medalist in the discipline "Team ski jumping (mixed)"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МУНИЦИПАЛЬНОЕ БЮДЖЕТНОЕ ОБРАЗОВАТЕЛЬНОЕ УЧРЕЖДЕНИЕ «СРЕДНЯЯ ОБЩЕОБРАЗОВАТЕЛЬНАЯ ШКОЛА №8 г. ЛЕНИНОГОРСК»  Исследовательская работа Развитие трамплинного спорта в г. Лениногорск  Авторы: Ахметзянова Карина, 10А Ефремова Элина, 10А Руководитель: Никонова А.А., учитель английского языка </dc:title>
  <dc:creator>Admin</dc:creator>
  <cp:lastModifiedBy>Admin</cp:lastModifiedBy>
  <cp:revision>35</cp:revision>
  <dcterms:created xsi:type="dcterms:W3CDTF">2022-04-13T13:40:12Z</dcterms:created>
  <dcterms:modified xsi:type="dcterms:W3CDTF">2024-03-28T18:03:12Z</dcterms:modified>
</cp:coreProperties>
</file>