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6" r:id="rId1"/>
  </p:sldMasterIdLst>
  <p:sldIdLst>
    <p:sldId id="364" r:id="rId2"/>
    <p:sldId id="350" r:id="rId3"/>
    <p:sldId id="348" r:id="rId4"/>
    <p:sldId id="337" r:id="rId5"/>
    <p:sldId id="353" r:id="rId6"/>
    <p:sldId id="355" r:id="rId7"/>
    <p:sldId id="354" r:id="rId8"/>
    <p:sldId id="351" r:id="rId9"/>
    <p:sldId id="339" r:id="rId10"/>
    <p:sldId id="356" r:id="rId11"/>
    <p:sldId id="352" r:id="rId12"/>
    <p:sldId id="341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29" r:id="rId21"/>
    <p:sldId id="303" r:id="rId22"/>
    <p:sldId id="34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CC"/>
    <a:srgbClr val="FF99CC"/>
    <a:srgbClr val="66FFFF"/>
    <a:srgbClr val="00FF00"/>
    <a:srgbClr val="00FFFF"/>
    <a:srgbClr val="66CC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56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95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11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69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59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03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99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06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08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52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49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31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3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0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0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5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92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5537BC3B-5C59-49E1-BA92-BFD891851F44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F08D721-B9AC-473F-850E-C741F9125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7557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  <p:sldLayoutId id="2147483861" r:id="rId15"/>
    <p:sldLayoutId id="2147483862" r:id="rId16"/>
    <p:sldLayoutId id="2147483863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earnis.ru/374523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9049738" TargetMode="External"/><Relationship Id="rId2" Type="http://schemas.openxmlformats.org/officeDocument/2006/relationships/hyperlink" Target="https://learningapps.org/1295212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earnis.ru/374523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gif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836" y="164121"/>
            <a:ext cx="114011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Презентация по учебному предмету «Английский язык» в 5 классе на тему </a:t>
            </a:r>
          </a:p>
          <a:p>
            <a:pPr algn="ctr"/>
            <a:r>
              <a:rPr lang="ru-RU" sz="54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«</a:t>
            </a:r>
            <a:r>
              <a:rPr lang="en-US" sz="54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The Seasons</a:t>
            </a:r>
            <a:r>
              <a:rPr lang="ru-RU" sz="5400" b="1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»</a:t>
            </a:r>
            <a:endParaRPr lang="ru-RU" sz="3600" b="1" dirty="0">
              <a:effectLst>
                <a:glow rad="228600">
                  <a:srgbClr val="FFC00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564" y="4307312"/>
            <a:ext cx="114011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Подготовила: Костромина А.А., учитель английского языка МОАУ «Первомайская СОШ» Тындинского района, 2021г.</a:t>
            </a:r>
            <a:endParaRPr lang="ru-RU" sz="2400" b="1" dirty="0">
              <a:effectLst>
                <a:glow rad="228600">
                  <a:srgbClr val="FFC00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88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063" y="104424"/>
            <a:ext cx="119754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Answer the questions</a:t>
            </a:r>
          </a:p>
          <a:p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1. How many </a:t>
            </a:r>
            <a:r>
              <a:rPr lang="en-US" sz="4800" b="1" u="sng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seasons</a:t>
            </a:r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 </a:t>
            </a:r>
            <a:r>
              <a:rPr lang="en-US" sz="4800" b="1" dirty="0" smtClean="0">
                <a:solidFill>
                  <a:srgbClr val="FFFF00"/>
                </a:solidFill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are there </a:t>
            </a:r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in the year?</a:t>
            </a:r>
            <a:endParaRPr lang="ru-RU" sz="4800" b="1" dirty="0" smtClean="0">
              <a:effectLst>
                <a:glow rad="139700">
                  <a:srgbClr val="00B05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063" y="2560754"/>
            <a:ext cx="119754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2</a:t>
            </a:r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. What are they?</a:t>
            </a:r>
          </a:p>
          <a:p>
            <a:endParaRPr lang="ru-RU" sz="4800" b="1" dirty="0" smtClean="0">
              <a:effectLst>
                <a:glow rad="139700">
                  <a:srgbClr val="00B05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063" y="4186087"/>
            <a:ext cx="119754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3. How many </a:t>
            </a:r>
            <a:r>
              <a:rPr lang="en-US" sz="4800" b="1" u="sng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months</a:t>
            </a:r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 </a:t>
            </a:r>
            <a:r>
              <a:rPr lang="en-US" sz="4800" b="1" dirty="0" smtClean="0">
                <a:solidFill>
                  <a:srgbClr val="FFFF00"/>
                </a:solidFill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are there </a:t>
            </a:r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in the year?</a:t>
            </a:r>
            <a:endParaRPr lang="ru-RU" sz="4800" b="1" dirty="0" smtClean="0">
              <a:effectLst>
                <a:glow rad="139700">
                  <a:srgbClr val="00B05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90163" y="1581751"/>
            <a:ext cx="31914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4 seasons</a:t>
            </a:r>
            <a:endParaRPr lang="ru-RU" sz="4800" b="1" dirty="0">
              <a:solidFill>
                <a:srgbClr val="FFFF00"/>
              </a:solidFill>
              <a:effectLst>
                <a:glow rad="139700">
                  <a:srgbClr val="00B05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4473" y="3299417"/>
            <a:ext cx="119230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Winter, Spring, Summer, Autumn</a:t>
            </a:r>
            <a:endParaRPr lang="ru-RU" sz="4800" b="1" dirty="0">
              <a:solidFill>
                <a:srgbClr val="FFFF00"/>
              </a:solidFill>
              <a:effectLst>
                <a:glow rad="139700">
                  <a:srgbClr val="00B05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2916" y="4980423"/>
            <a:ext cx="3845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12 months</a:t>
            </a:r>
            <a:endParaRPr lang="ru-RU" sz="4800" b="1" dirty="0">
              <a:solidFill>
                <a:srgbClr val="FFFF00"/>
              </a:solidFill>
              <a:effectLst>
                <a:glow rad="139700">
                  <a:srgbClr val="00B05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07260" y="6236424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/>
              </a:rPr>
              <a:t>https://www.learnis.ru/374523</a:t>
            </a:r>
            <a:r>
              <a:rPr lang="ru-RU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79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есяца короткое видео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644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3612" y="1105786"/>
            <a:ext cx="10282851" cy="41549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These are the 12 months of the year!</a:t>
            </a:r>
            <a:endParaRPr lang="ru-RU" sz="8800" b="1" dirty="0" smtClean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62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0776" cy="67773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456" t="1476" r="2289" b="990"/>
          <a:stretch/>
        </p:blipFill>
        <p:spPr>
          <a:xfrm>
            <a:off x="3915053" y="159797"/>
            <a:ext cx="3880321" cy="6498455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99969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07634" y="6271619"/>
            <a:ext cx="3966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learningapps.org/1295212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07634" y="128272"/>
            <a:ext cx="3966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https://</a:t>
            </a:r>
            <a:r>
              <a:rPr lang="ru-RU" dirty="0" smtClean="0">
                <a:hlinkClick r:id="rId3"/>
              </a:rPr>
              <a:t>learningapps.org/9049738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31" y="573297"/>
            <a:ext cx="5238750" cy="5238750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4" name="Picture 2" descr="Картинки по запросу &quot;months and seasons of the year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178" y="1290917"/>
            <a:ext cx="6382766" cy="3803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54158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258" y="200759"/>
            <a:ext cx="1177135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One – 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all children </a:t>
            </a:r>
            <a:r>
              <a:rPr lang="en-US" sz="4000" b="1" u="sng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run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!</a:t>
            </a:r>
          </a:p>
          <a:p>
            <a:pPr algn="ctr"/>
            <a:r>
              <a:rPr lang="en-US" sz="40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Two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40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– 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children </a:t>
            </a:r>
            <a:r>
              <a:rPr lang="en-US" sz="4000" b="1" u="sng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touch the shoes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!</a:t>
            </a:r>
          </a:p>
          <a:p>
            <a:pPr algn="ctr"/>
            <a:r>
              <a:rPr lang="en-US" sz="40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Three – 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children </a:t>
            </a:r>
            <a:r>
              <a:rPr lang="en-US" sz="4000" b="1" u="sng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climb the tree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!</a:t>
            </a:r>
          </a:p>
          <a:p>
            <a:pPr algn="ctr"/>
            <a:r>
              <a:rPr lang="en-US" sz="40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Four – 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children </a:t>
            </a:r>
            <a:r>
              <a:rPr lang="en-US" sz="4000" b="1" u="sng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touch the floor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!</a:t>
            </a:r>
          </a:p>
          <a:p>
            <a:pPr algn="ctr"/>
            <a:r>
              <a:rPr lang="en-US" sz="40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Five – 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all children </a:t>
            </a:r>
            <a:r>
              <a:rPr lang="en-US" sz="4000" b="1" u="sng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fly</a:t>
            </a:r>
            <a:r>
              <a:rPr lang="en-US" sz="4000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252" r="4919" b="16762"/>
          <a:stretch/>
        </p:blipFill>
        <p:spPr>
          <a:xfrm>
            <a:off x="573740" y="3370858"/>
            <a:ext cx="6266330" cy="3160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401" y="3441605"/>
            <a:ext cx="5695542" cy="229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8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4990" y="0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/>
              </a:rPr>
              <a:t>https://www.learnis.ru/374523</a:t>
            </a:r>
            <a:r>
              <a:rPr lang="ru-RU" dirty="0" smtClean="0">
                <a:hlinkClick r:id="rId2"/>
              </a:rPr>
              <a:t>/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021" y="369332"/>
            <a:ext cx="1168301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How </a:t>
            </a:r>
            <a:r>
              <a:rPr lang="en-US" sz="2800" dirty="0">
                <a:latin typeface="Comic Sans MS" panose="030F0702030302020204" pitchFamily="66" charset="0"/>
              </a:rPr>
              <a:t>many seasons are there in the year? </a:t>
            </a:r>
            <a:endParaRPr lang="en-US" sz="2800" dirty="0" smtClean="0">
              <a:latin typeface="Comic Sans MS" panose="030F0702030302020204" pitchFamily="66" charset="0"/>
            </a:endParaRPr>
          </a:p>
          <a:p>
            <a:r>
              <a:rPr lang="en-US" sz="2800" dirty="0" smtClean="0">
                <a:latin typeface="Comic Sans MS" panose="030F0702030302020204" pitchFamily="66" charset="0"/>
              </a:rPr>
              <a:t>2</a:t>
            </a:r>
            <a:r>
              <a:rPr lang="en-US" sz="2800" dirty="0">
                <a:latin typeface="Comic Sans MS" panose="030F0702030302020204" pitchFamily="66" charset="0"/>
              </a:rPr>
              <a:t>)	In Spring there are __________________ everywhere.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a.	Flours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b.	Flowers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c.	Flakes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3)	What do we do in Summer?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a.	We go to the beach.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b.	We make snowman.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c.	We swim in the pool.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4)	What do fall from trees in Autumn?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a.	Lives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b.	Leaves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c.	Lines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5)	It’s very _________________ in Winter.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88022" y="282320"/>
            <a:ext cx="2965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4 seasons</a:t>
            </a:r>
            <a:endParaRPr lang="ru-RU" sz="36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71021" y="2121763"/>
            <a:ext cx="1740024" cy="887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630314" y="3427270"/>
            <a:ext cx="3274676" cy="887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630314" y="4235138"/>
            <a:ext cx="3274676" cy="887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88776" y="5558901"/>
            <a:ext cx="1740024" cy="887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01588" y="5724645"/>
            <a:ext cx="29651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cold</a:t>
            </a:r>
            <a:endParaRPr lang="ru-RU" sz="36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2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70" y="175845"/>
            <a:ext cx="3193892" cy="3618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83608" y="175845"/>
            <a:ext cx="4505325" cy="3067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2786" y="660887"/>
            <a:ext cx="4714875" cy="3133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5662" y="3977054"/>
            <a:ext cx="4429125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 rot="21025063">
            <a:off x="835272" y="3425280"/>
            <a:ext cx="32531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416674">
            <a:off x="3490806" y="3203972"/>
            <a:ext cx="32531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402364">
            <a:off x="9138484" y="2708304"/>
            <a:ext cx="32531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402364">
            <a:off x="3847596" y="6257255"/>
            <a:ext cx="32531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65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693" y="1332507"/>
            <a:ext cx="8829793" cy="5525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64717" y="133165"/>
            <a:ext cx="10725743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Present Continuous Tense</a:t>
            </a:r>
            <a:endParaRPr lang="ru-RU" sz="6600" b="1" dirty="0" smtClean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20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529" y="-97654"/>
            <a:ext cx="7200900" cy="523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62107" y="4734342"/>
            <a:ext cx="10725743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1.snow</a:t>
            </a:r>
            <a:endParaRPr lang="ru-RU" sz="6600" b="1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2.play in the snow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2107" y="4753832"/>
            <a:ext cx="10725743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1.sun</a:t>
            </a:r>
            <a:endParaRPr lang="ru-RU" sz="6600" b="1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2.pick flowers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2107" y="4714852"/>
            <a:ext cx="10725743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1.wind</a:t>
            </a:r>
            <a:endParaRPr lang="ru-RU" sz="6600" b="1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2.go swimming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2106" y="4714852"/>
            <a:ext cx="10725743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1.warm</a:t>
            </a:r>
            <a:endParaRPr lang="ru-RU" sz="6600" b="1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2.rack leaves</a:t>
            </a:r>
          </a:p>
        </p:txBody>
      </p:sp>
    </p:spTree>
    <p:extLst>
      <p:ext uri="{BB962C8B-B14F-4D97-AF65-F5344CB8AC3E}">
        <p14:creationId xmlns:p14="http://schemas.microsoft.com/office/powerpoint/2010/main" val="387534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52de185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369" y="133165"/>
            <a:ext cx="8531441" cy="6516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91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9836" y="371385"/>
            <a:ext cx="114011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The </a:t>
            </a:r>
            <a:r>
              <a:rPr lang="ru-RU" sz="80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1</a:t>
            </a:r>
            <a:r>
              <a:rPr lang="en-US" sz="80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7</a:t>
            </a:r>
            <a:r>
              <a:rPr lang="en-US" sz="8000" b="1" baseline="30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</a:t>
            </a:r>
            <a:r>
              <a:rPr lang="en-US" sz="8000" b="1" dirty="0" smtClean="0">
                <a:solidFill>
                  <a:srgbClr val="73F17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en-US" sz="80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of February,</a:t>
            </a:r>
          </a:p>
          <a:p>
            <a:pPr algn="ctr"/>
            <a:r>
              <a:rPr lang="en-US" sz="8000" b="1" dirty="0" smtClean="0">
                <a:effectLst>
                  <a:glow rad="228600">
                    <a:srgbClr val="FFC000">
                      <a:alpha val="40000"/>
                    </a:srgbClr>
                  </a:glow>
                </a:effectLst>
                <a:latin typeface="Comic Sans MS" pitchFamily="66" charset="0"/>
              </a:rPr>
              <a:t>Wednesday</a:t>
            </a:r>
            <a:endParaRPr lang="ru-RU" sz="5400" b="1" dirty="0">
              <a:effectLst>
                <a:glow rad="228600">
                  <a:srgbClr val="FFC00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pic>
        <p:nvPicPr>
          <p:cNvPr id="1026" name="Picture 2" descr="Картинки по запросу &quot;february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27" t="26057" r="5154" b="31428"/>
          <a:stretch/>
        </p:blipFill>
        <p:spPr bwMode="auto">
          <a:xfrm>
            <a:off x="97057" y="3102709"/>
            <a:ext cx="5853356" cy="19992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4130626" y="1158240"/>
            <a:ext cx="638722" cy="60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088973" y="5278787"/>
            <a:ext cx="57228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TODAY is … </a:t>
            </a:r>
            <a:endParaRPr lang="ru-RU" sz="6600" b="1" dirty="0" smtClean="0">
              <a:solidFill>
                <a:srgbClr val="FFFF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3074" name="Picture 2" descr="Картинки по запросу &quot;wednesday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" t="12896" b="24449"/>
          <a:stretch/>
        </p:blipFill>
        <p:spPr bwMode="auto">
          <a:xfrm>
            <a:off x="6066384" y="3079777"/>
            <a:ext cx="5912091" cy="2022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6" descr="Картинки по запросу &quot;english weather&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" t="1448" r="51442" b="64449"/>
          <a:stretch/>
        </p:blipFill>
        <p:spPr bwMode="auto">
          <a:xfrm rot="20474243">
            <a:off x="207228" y="1646464"/>
            <a:ext cx="2699239" cy="1175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артинки по запросу &quot;english weather&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21" t="58243" r="3776" b="7014"/>
          <a:stretch/>
        </p:blipFill>
        <p:spPr bwMode="auto">
          <a:xfrm rot="880361">
            <a:off x="9127681" y="1678108"/>
            <a:ext cx="2877447" cy="1201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39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7940" y="1841326"/>
            <a:ext cx="1115574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66CCFF"/>
                </a:solidFill>
                <a:latin typeface="Comic Sans MS" pitchFamily="66" charset="0"/>
              </a:rPr>
              <a:t>Home task: </a:t>
            </a:r>
          </a:p>
          <a:p>
            <a:pPr algn="ctr"/>
            <a:r>
              <a:rPr lang="en-US" sz="6600" b="1" dirty="0" smtClean="0">
                <a:solidFill>
                  <a:srgbClr val="FFFF00"/>
                </a:solidFill>
                <a:latin typeface="Comic Sans MS" pitchFamily="66" charset="0"/>
              </a:rPr>
              <a:t>Work book p</a:t>
            </a:r>
            <a:r>
              <a:rPr lang="ru-RU" sz="6600" b="1" dirty="0" smtClean="0">
                <a:solidFill>
                  <a:srgbClr val="FFFF00"/>
                </a:solidFill>
                <a:latin typeface="Comic Sans MS" pitchFamily="66" charset="0"/>
              </a:rPr>
              <a:t>.</a:t>
            </a:r>
            <a:r>
              <a:rPr lang="en-US" sz="66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US" sz="6600" b="1" dirty="0">
                <a:solidFill>
                  <a:srgbClr val="FFFF00"/>
                </a:solidFill>
                <a:latin typeface="Comic Sans MS" pitchFamily="66" charset="0"/>
              </a:rPr>
              <a:t>53 ex. 1-2 (</a:t>
            </a:r>
            <a:r>
              <a:rPr lang="en-US" sz="6600" b="1" dirty="0" smtClean="0">
                <a:solidFill>
                  <a:srgbClr val="FFFF00"/>
                </a:solidFill>
                <a:latin typeface="Comic Sans MS" pitchFamily="66" charset="0"/>
              </a:rPr>
              <a:t>cards)</a:t>
            </a:r>
            <a:endParaRPr lang="ru-RU" sz="6600" b="1" dirty="0">
              <a:solidFill>
                <a:srgbClr val="66CC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8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ages.myshared.ru/7/809925/slide_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22" b="92083" l="7604" r="9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9331" y="-2095317"/>
            <a:ext cx="7752618" cy="581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ages.myshared.ru/7/809925/slide_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89" b="55556" l="8438" r="382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529" y="-51872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ages.myshared.ru/7/809925/slide_4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67" b="49028" l="59167" r="97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9413" y="281407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52939" y="3629608"/>
            <a:ext cx="2444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Excellent!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052319" y="3260276"/>
            <a:ext cx="2444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Fine!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19258" y="5873745"/>
            <a:ext cx="2444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Confused!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787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783" y="1943477"/>
            <a:ext cx="1053136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Thank you for the lesson!</a:t>
            </a:r>
            <a:endParaRPr lang="ru-RU" sz="6600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66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See you tomorrow!</a:t>
            </a:r>
            <a:endParaRPr lang="ru-RU" sz="6600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00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935697" y="1331835"/>
            <a:ext cx="8853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The WEATHER is … </a:t>
            </a:r>
            <a:endParaRPr lang="ru-RU" sz="54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42601" y="-265022"/>
            <a:ext cx="5037176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sunny</a:t>
            </a:r>
          </a:p>
          <a:p>
            <a:pPr algn="ctr"/>
            <a:endParaRPr lang="en-US" sz="6600" b="1" dirty="0" smtClean="0">
              <a:solidFill>
                <a:srgbClr val="66FFFF"/>
              </a:solidFill>
              <a:effectLst>
                <a:glow rad="139700">
                  <a:srgbClr val="0070C0">
                    <a:alpha val="40000"/>
                  </a:srgb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6600" b="1" dirty="0" smtClean="0">
                <a:solidFill>
                  <a:srgbClr val="66FFFF"/>
                </a:solidFill>
                <a:effectLst>
                  <a:glow rad="139700">
                    <a:srgbClr val="0070C0">
                      <a:alpha val="40000"/>
                    </a:srgbClr>
                  </a:glow>
                </a:effectLst>
                <a:latin typeface="Comic Sans MS" pitchFamily="66" charset="0"/>
              </a:rPr>
              <a:t>windy</a:t>
            </a:r>
          </a:p>
          <a:p>
            <a:pPr algn="ctr"/>
            <a:endParaRPr lang="en-US" sz="6600" b="1" dirty="0" smtClean="0">
              <a:effectLst>
                <a:glow rad="139700">
                  <a:srgbClr val="00FFFF">
                    <a:alpha val="40000"/>
                  </a:srgb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6600" b="1" dirty="0" smtClean="0">
                <a:effectLst>
                  <a:glow rad="139700">
                    <a:srgbClr val="00FFFF">
                      <a:alpha val="40000"/>
                    </a:srgbClr>
                  </a:glow>
                </a:effectLst>
                <a:latin typeface="Comic Sans MS" pitchFamily="66" charset="0"/>
              </a:rPr>
              <a:t>frosty</a:t>
            </a:r>
          </a:p>
          <a:p>
            <a:pPr algn="ctr"/>
            <a:endParaRPr lang="en-US" sz="6600" b="1" dirty="0" smtClean="0">
              <a:solidFill>
                <a:schemeClr val="tx1">
                  <a:lumMod val="85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6600" b="1" dirty="0" smtClean="0">
                <a:solidFill>
                  <a:schemeClr val="tx1">
                    <a:lumMod val="8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cloudy</a:t>
            </a:r>
            <a:r>
              <a:rPr lang="en-US" sz="66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endParaRPr lang="ru-RU" sz="66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591109" y="2152339"/>
            <a:ext cx="702644" cy="9625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Картинки по запросу солнце рисунок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742" y="-55122"/>
            <a:ext cx="1934658" cy="184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ветер рису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069" y="1793500"/>
            <a:ext cx="2062331" cy="154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Картинки по запросу -40 мороза на термометре рисунок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0" t="35157" r="31576" b="36327"/>
          <a:stretch/>
        </p:blipFill>
        <p:spPr bwMode="auto">
          <a:xfrm>
            <a:off x="10248788" y="3704253"/>
            <a:ext cx="1352939" cy="122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Картинки по запросу облачно рисуно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363" y="5093307"/>
            <a:ext cx="2027788" cy="202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48960" y="636003"/>
            <a:ext cx="11290969" cy="1619048"/>
            <a:chOff x="310758" y="174452"/>
            <a:chExt cx="11290969" cy="1619048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0758" y="174452"/>
              <a:ext cx="11290969" cy="1619048"/>
            </a:xfrm>
            <a:prstGeom prst="rect">
              <a:avLst/>
            </a:prstGeom>
          </p:spPr>
        </p:pic>
        <p:cxnSp>
          <p:nvCxnSpPr>
            <p:cNvPr id="7" name="Прямая соединительная линия 6"/>
            <p:cNvCxnSpPr/>
            <p:nvPr/>
          </p:nvCxnSpPr>
          <p:spPr>
            <a:xfrm>
              <a:off x="474785" y="1644162"/>
              <a:ext cx="11007969" cy="2637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60" y="2324198"/>
            <a:ext cx="7056046" cy="3969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2571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48306" y="1817553"/>
            <a:ext cx="1111468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99CC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Wh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en the </a:t>
            </a:r>
            <a:r>
              <a:rPr lang="en-US" sz="4400" b="1" dirty="0">
                <a:solidFill>
                  <a:srgbClr val="FF99CC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w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ea</a:t>
            </a:r>
            <a:r>
              <a:rPr lang="en-US" sz="4400" b="1" u="sng" dirty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er is </a:t>
            </a:r>
            <a:r>
              <a:rPr lang="en-US" sz="4400" b="1" dirty="0">
                <a:solidFill>
                  <a:srgbClr val="FF99CC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w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et </a:t>
            </a:r>
            <a:endParaRPr lang="en-US" sz="44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4400" b="1" dirty="0" smtClean="0">
                <a:solidFill>
                  <a:srgbClr val="FF99CC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W</a:t>
            </a:r>
            <a:r>
              <a:rPr lang="en-US" sz="44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 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m</a:t>
            </a:r>
            <a:r>
              <a:rPr lang="en-US" sz="4400" b="1" dirty="0">
                <a:solidFill>
                  <a:srgbClr val="00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u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st not fret. </a:t>
            </a:r>
            <a:endParaRPr lang="en-US" sz="44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4400" b="1" dirty="0" smtClean="0">
                <a:solidFill>
                  <a:srgbClr val="FF99CC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Wh</a:t>
            </a:r>
            <a:r>
              <a:rPr lang="en-US" sz="44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en 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the </a:t>
            </a:r>
            <a:r>
              <a:rPr lang="en-US" sz="4400" b="1" dirty="0">
                <a:solidFill>
                  <a:srgbClr val="FF99CC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w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ea</a:t>
            </a:r>
            <a:r>
              <a:rPr lang="en-US" sz="4400" b="1" u="sng" dirty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er is cold, </a:t>
            </a:r>
            <a:endParaRPr lang="en-US" sz="44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4400" b="1" dirty="0" smtClean="0">
                <a:solidFill>
                  <a:srgbClr val="FF99CC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W</a:t>
            </a:r>
            <a:r>
              <a:rPr lang="en-US" sz="44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 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m</a:t>
            </a:r>
            <a:r>
              <a:rPr lang="en-US" sz="4400" b="1" dirty="0">
                <a:solidFill>
                  <a:srgbClr val="66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u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st not scold. </a:t>
            </a:r>
            <a:endParaRPr lang="en-US" sz="44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44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B</a:t>
            </a:r>
            <a:r>
              <a:rPr lang="en-US" sz="4400" b="1" dirty="0" smtClean="0">
                <a:solidFill>
                  <a:srgbClr val="66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u</a:t>
            </a:r>
            <a:r>
              <a:rPr lang="en-US" sz="44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 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be joyful toge</a:t>
            </a:r>
            <a:r>
              <a:rPr lang="en-US" sz="4400" b="1" u="sng" dirty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er </a:t>
            </a:r>
            <a:endParaRPr lang="en-US" sz="44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en-US" sz="4400" b="1" dirty="0" smtClean="0">
                <a:solidFill>
                  <a:srgbClr val="FF99CC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Wh</a:t>
            </a:r>
            <a:r>
              <a:rPr lang="en-US" sz="4400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atever 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the wea</a:t>
            </a:r>
            <a:r>
              <a:rPr lang="en-US" sz="4400" b="1" u="sng" dirty="0"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</a:t>
            </a:r>
            <a:r>
              <a:rPr lang="en-US" sz="44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er!</a:t>
            </a:r>
            <a:endParaRPr lang="en-US" sz="4400" dirty="0">
              <a:effectLst>
                <a:glow rad="101600">
                  <a:srgbClr val="00B0F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6745" y="0"/>
            <a:ext cx="105313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A </a:t>
            </a:r>
            <a:r>
              <a:rPr lang="en-US" sz="6600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phonetic drill</a:t>
            </a:r>
            <a:endParaRPr lang="ru-RU" sz="6600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3192" y="806272"/>
            <a:ext cx="103649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glow rad="101600">
                    <a:srgbClr val="FF6600">
                      <a:alpha val="60000"/>
                    </a:srgbClr>
                  </a:glow>
                </a:effectLst>
                <a:latin typeface="Comic Sans MS" pitchFamily="66" charset="0"/>
              </a:rPr>
              <a:t>The sounds </a:t>
            </a:r>
            <a:r>
              <a:rPr lang="en-US" sz="6600" b="1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[</a:t>
            </a:r>
            <a:r>
              <a:rPr lang="en-US" sz="6600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latin typeface="Comic Sans MS" panose="030F0702030302020204" pitchFamily="66" charset="0"/>
              </a:rPr>
              <a:t>ð</a:t>
            </a:r>
            <a:r>
              <a:rPr lang="ru-RU" sz="6600" b="1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],</a:t>
            </a:r>
            <a:r>
              <a:rPr lang="ru-RU" sz="6600" b="1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66CCFF"/>
                </a:solidFill>
                <a:latin typeface="Comic Sans MS" pitchFamily="66" charset="0"/>
              </a:rPr>
              <a:t> </a:t>
            </a:r>
            <a:r>
              <a:rPr lang="ru-RU" sz="6600" b="1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99CC"/>
                </a:solidFill>
                <a:latin typeface="Comic Sans MS" pitchFamily="66" charset="0"/>
              </a:rPr>
              <a:t>[</a:t>
            </a:r>
            <a:r>
              <a:rPr lang="en-US" sz="6600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99CC"/>
                </a:solidFill>
                <a:latin typeface="Comic Sans MS" panose="030F0702030302020204" pitchFamily="66" charset="0"/>
              </a:rPr>
              <a:t>w</a:t>
            </a:r>
            <a:r>
              <a:rPr lang="en-US" sz="6600" b="1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99CC"/>
                </a:solidFill>
                <a:latin typeface="Comic Sans MS" pitchFamily="66" charset="0"/>
              </a:rPr>
              <a:t>],</a:t>
            </a:r>
            <a:r>
              <a:rPr lang="en-US" sz="6600" b="1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00FF00"/>
                </a:solidFill>
                <a:latin typeface="Comic Sans MS" pitchFamily="66" charset="0"/>
              </a:rPr>
              <a:t> </a:t>
            </a:r>
            <a:r>
              <a:rPr lang="en-US" sz="6600" b="1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66FFFF"/>
                </a:solidFill>
                <a:latin typeface="Comic Sans MS" pitchFamily="66" charset="0"/>
              </a:rPr>
              <a:t>[</a:t>
            </a:r>
            <a:r>
              <a:rPr lang="en-US" sz="6600" b="1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66FFFF"/>
                </a:solidFill>
                <a:latin typeface="Comic Sans MS" pitchFamily="66" charset="0"/>
              </a:rPr>
              <a:t>ʌ]</a:t>
            </a:r>
            <a:endParaRPr lang="ru-RU" sz="6600" b="1" dirty="0"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273160" y="1817553"/>
            <a:ext cx="7684477" cy="431947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Must -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должен</a:t>
            </a:r>
            <a:endParaRPr lang="en-US" sz="4000" dirty="0" smtClean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Wet –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сырой</a:t>
            </a:r>
          </a:p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To fret –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переживать</a:t>
            </a:r>
            <a:endParaRPr lang="en-US" sz="4000" dirty="0" smtClean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To scold –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ссориться</a:t>
            </a:r>
          </a:p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Together –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вместе</a:t>
            </a:r>
          </a:p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Whatever –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какая бы ни</a:t>
            </a:r>
          </a:p>
        </p:txBody>
      </p:sp>
      <p:pic>
        <p:nvPicPr>
          <p:cNvPr id="6146" name="Picture 2" descr="Картинки по запросу &quot;weather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" t="18421" r="53604" b="25767"/>
          <a:stretch/>
        </p:blipFill>
        <p:spPr bwMode="auto">
          <a:xfrm>
            <a:off x="38797" y="2925549"/>
            <a:ext cx="2224614" cy="172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6282" t="18456" r="13559" b="25363"/>
          <a:stretch/>
        </p:blipFill>
        <p:spPr>
          <a:xfrm>
            <a:off x="9967386" y="3020680"/>
            <a:ext cx="2224614" cy="174872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64" b="25377"/>
          <a:stretch/>
        </p:blipFill>
        <p:spPr bwMode="auto">
          <a:xfrm>
            <a:off x="1834331" y="806272"/>
            <a:ext cx="8900745" cy="5692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6452" y="1665644"/>
            <a:ext cx="6677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  <a:latin typeface="Comic Sans MS" pitchFamily="66" charset="0"/>
              </a:rPr>
              <a:t>п</a:t>
            </a:r>
            <a:r>
              <a:rPr lang="ru-RU" sz="2800" b="1" dirty="0" smtClean="0">
                <a:solidFill>
                  <a:srgbClr val="00B050"/>
                </a:solidFill>
                <a:latin typeface="Comic Sans MS" pitchFamily="66" charset="0"/>
              </a:rPr>
              <a:t>лохо себя чувствовать</a:t>
            </a:r>
            <a:endParaRPr lang="ru-RU" sz="2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47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703" end="13256.155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5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212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157488"/>
              </p:ext>
            </p:extLst>
          </p:nvPr>
        </p:nvGraphicFramePr>
        <p:xfrm>
          <a:off x="1331546" y="0"/>
          <a:ext cx="928956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Презентация" r:id="rId3" imgW="4572180" imgH="3428972" progId="PowerPoint.Show.8">
                  <p:embed/>
                </p:oleObj>
              </mc:Choice>
              <mc:Fallback>
                <p:oleObj name="Презентация" r:id="rId3" imgW="4572180" imgH="3428972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1546" y="0"/>
                        <a:ext cx="928956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768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203290"/>
              </p:ext>
            </p:extLst>
          </p:nvPr>
        </p:nvGraphicFramePr>
        <p:xfrm>
          <a:off x="1645919" y="0"/>
          <a:ext cx="9039497" cy="6779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Презентация" r:id="rId3" imgW="4572180" imgH="3428972" progId="PowerPoint.Show.8">
                  <p:embed/>
                </p:oleObj>
              </mc:Choice>
              <mc:Fallback>
                <p:oleObj name="Презентация" r:id="rId3" imgW="4572180" imgH="3428972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5919" y="0"/>
                        <a:ext cx="9039497" cy="6779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645919" y="193431"/>
            <a:ext cx="9039497" cy="6409592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A: What’s the weather like today?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B: It’s sunny!</a:t>
            </a:r>
            <a:endParaRPr lang="ru-RU" sz="4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3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70338" y="95460"/>
            <a:ext cx="125905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B</a:t>
            </a:r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: What’s your </a:t>
            </a:r>
            <a:r>
              <a:rPr lang="en-US" sz="4800" b="1" dirty="0" err="1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favourite</a:t>
            </a:r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 weather?</a:t>
            </a:r>
            <a:endParaRPr lang="en-US" sz="4800" b="1" dirty="0" smtClean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r>
              <a:rPr lang="en-US" sz="48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A: I like </a:t>
            </a:r>
            <a:r>
              <a:rPr lang="en-US" sz="4800" b="1" u="sng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sunny</a:t>
            </a:r>
            <a:r>
              <a:rPr lang="en-US" sz="48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weather! And you?</a:t>
            </a:r>
          </a:p>
          <a:p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B: My </a:t>
            </a:r>
            <a:r>
              <a:rPr lang="en-US" sz="4800" b="1" dirty="0" err="1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favourite</a:t>
            </a:r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 weather when it’s </a:t>
            </a:r>
            <a:r>
              <a:rPr lang="en-US" sz="4800" b="1" u="sng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warm</a:t>
            </a:r>
            <a:r>
              <a:rPr lang="en-US" sz="4800" b="1" dirty="0" smtClean="0">
                <a:effectLst>
                  <a:glow rad="139700">
                    <a:srgbClr val="00B050">
                      <a:alpha val="40000"/>
                    </a:srgbClr>
                  </a:glow>
                </a:effectLst>
                <a:latin typeface="Comic Sans MS" pitchFamily="66" charset="0"/>
              </a:rPr>
              <a:t>.</a:t>
            </a:r>
            <a:endParaRPr lang="ru-RU" sz="4800" b="1" dirty="0" smtClean="0">
              <a:effectLst>
                <a:glow rad="139700">
                  <a:srgbClr val="00B05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pic>
        <p:nvPicPr>
          <p:cNvPr id="5122" name="Picture 2" descr="Картинки по запросу &quot;weather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27" y="2644678"/>
            <a:ext cx="2789849" cy="3743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4" name="Picture 4" descr="Картинки по запросу &quot;weather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809" y="2887369"/>
            <a:ext cx="5791400" cy="3257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6" name="Picture 6" descr="Картинки по запросу &quot;people speaking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230" y="3101412"/>
            <a:ext cx="2285525" cy="2829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7722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ello_html_m5c34b762.pn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513"/>
          <a:stretch/>
        </p:blipFill>
        <p:spPr bwMode="auto">
          <a:xfrm>
            <a:off x="3145866" y="1060754"/>
            <a:ext cx="5086904" cy="5637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886775" y="0"/>
            <a:ext cx="10282851" cy="1446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The Seasons</a:t>
            </a:r>
            <a:endParaRPr lang="ru-RU" sz="8800" b="1" dirty="0" smtClean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11404" b="6242"/>
          <a:stretch/>
        </p:blipFill>
        <p:spPr>
          <a:xfrm>
            <a:off x="2786649" y="1265068"/>
            <a:ext cx="6384245" cy="5592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Картинки по запросу &quot;seasons for kids&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" r="49544"/>
          <a:stretch/>
        </p:blipFill>
        <p:spPr bwMode="auto">
          <a:xfrm>
            <a:off x="276217" y="2205348"/>
            <a:ext cx="2510432" cy="3693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48334" r="2014"/>
          <a:stretch/>
        </p:blipFill>
        <p:spPr>
          <a:xfrm>
            <a:off x="9170894" y="2205348"/>
            <a:ext cx="2671481" cy="3720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607" y="1165048"/>
            <a:ext cx="10533185" cy="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35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TM03457485[[fn=Сетчатая]]</Template>
  <TotalTime>3636</TotalTime>
  <Words>319</Words>
  <Application>Microsoft Office PowerPoint</Application>
  <PresentationFormat>Широкоэкранный</PresentationFormat>
  <Paragraphs>88</Paragraphs>
  <Slides>22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Century Gothic</vt:lpstr>
      <vt:lpstr>Comic Sans MS</vt:lpstr>
      <vt:lpstr>Сетка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 Ушаков</dc:creator>
  <cp:lastModifiedBy>АЛЕ_АЛИ</cp:lastModifiedBy>
  <cp:revision>410</cp:revision>
  <dcterms:created xsi:type="dcterms:W3CDTF">2018-01-21T03:46:05Z</dcterms:created>
  <dcterms:modified xsi:type="dcterms:W3CDTF">2021-09-12T14:50:20Z</dcterms:modified>
</cp:coreProperties>
</file>