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5" r:id="rId2"/>
    <p:sldId id="282" r:id="rId3"/>
    <p:sldId id="284" r:id="rId4"/>
    <p:sldId id="285" r:id="rId5"/>
    <p:sldId id="267" r:id="rId6"/>
    <p:sldId id="286" r:id="rId7"/>
    <p:sldId id="305" r:id="rId8"/>
    <p:sldId id="289" r:id="rId9"/>
    <p:sldId id="290" r:id="rId10"/>
    <p:sldId id="291" r:id="rId11"/>
    <p:sldId id="292" r:id="rId12"/>
    <p:sldId id="306" r:id="rId13"/>
    <p:sldId id="298" r:id="rId14"/>
    <p:sldId id="293" r:id="rId15"/>
    <p:sldId id="304" r:id="rId16"/>
    <p:sldId id="287" r:id="rId17"/>
    <p:sldId id="288" r:id="rId18"/>
    <p:sldId id="295" r:id="rId19"/>
    <p:sldId id="294" r:id="rId20"/>
    <p:sldId id="299" r:id="rId21"/>
    <p:sldId id="301" r:id="rId22"/>
    <p:sldId id="302" r:id="rId23"/>
    <p:sldId id="303" r:id="rId24"/>
    <p:sldId id="281" r:id="rId2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00FF00"/>
    <a:srgbClr val="FF0000"/>
    <a:srgbClr val="FFFF00"/>
    <a:srgbClr val="00FFFF"/>
    <a:srgbClr val="FF00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706" autoAdjust="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20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F4B6143A-7C2D-4D5C-896F-BF089B5489A7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2DC1C10-4508-4032-80FB-E8CA758A11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10496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31C07795-5075-4BC6-A534-75C15CB71605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77DBF193-D9A9-4329-9EDD-3EE306810F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8465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A68636-F6B5-4EF8-B4FB-8537DE3DBE2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40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8EBE4F-7950-412A-9F63-19148215D2D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27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85AC8E-EB76-4A36-960E-6BD8F5F694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052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3AB1B4-47E2-4E5C-A1DB-661DAE7B33E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619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 8" descr="Восход солнца над зелеными холмами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effectLst/>
              <a:latin typeface="Euphemi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0" y="4724400"/>
            <a:ext cx="12188825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ый 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effectLst/>
              <a:latin typeface="Euphemi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141AFE3-A90F-4D29-B252-36009D9E1214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D5C5A3-F09B-41E1-B7A9-BB9B0D473C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effectLst/>
              <a:latin typeface="Euphemi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59CCB-0E17-43C2-B11A-769868143DD4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1264-DF34-4B41-BA2F-B3FA4A758D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0DCE-F717-4EEC-837F-A0E03BA5D6B4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39AB-B80E-4147-ADE8-645780F09C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1A89-1A18-4F3F-8CEA-CC25520FDC60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546C-9EEC-424D-A464-6F8058255C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0789D-1DC2-4EAB-BC07-DFEC3E7A5047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15F1B-96B6-4176-AA93-5BEE56D22B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effectLst/>
              <a:latin typeface="Euphemia"/>
              <a:cs typeface="+mn-cs"/>
            </a:endParaRPr>
          </a:p>
        </p:txBody>
      </p:sp>
      <p:sp>
        <p:nvSpPr>
          <p:cNvPr id="5" name="Прямоугольник 2"/>
          <p:cNvSpPr/>
          <p:nvPr/>
        </p:nvSpPr>
        <p:spPr bwMode="white">
          <a:xfrm>
            <a:off x="0" y="4111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>
            <a:normAutofit/>
          </a:bodyPr>
          <a:lstStyle>
            <a:lvl1pPr algn="ctr" rtl="0">
              <a:defRPr sz="5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BE1AE-152D-4F38-9C49-1E3BEDA7367B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3A7D-8435-4E1F-9AD7-40F53A1DD6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Альтернативный 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8B49ADF-5593-41DD-8174-890A9C69C750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90C1B-E745-4577-A74F-BDE7246195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3A0D9-123B-4743-9D5B-42ECB87AB886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ECB4-BB1B-4E8F-ACC5-543FA78530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21F55-AF81-4C8D-B51A-0DC16BB175E5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38830-2DCA-4C46-B294-3F3ADB09E8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Дата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4E01F-2CB5-4E94-9A64-9C9A9D581646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5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C184E-2C50-4B7A-A0D3-43DCEB3CCF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3D5E586-A688-4B2B-925E-DE875451DECE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E58C64A-42BF-473C-9543-063366C4A8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>
            <a:normAutofit/>
          </a:bodyPr>
          <a:lstStyle>
            <a:lvl1pPr rtl="0">
              <a:defRPr sz="34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Дата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5C389-CD9C-4B8B-816B-01298AEDC34D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1D01A-FBDD-4036-9F05-2DC4971CD3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341438" y="466725"/>
            <a:ext cx="9509125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Замещающий текст 2"/>
          <p:cNvSpPr>
            <a:spLocks noGrp="1"/>
          </p:cNvSpPr>
          <p:nvPr>
            <p:ph type="body" idx="1"/>
          </p:nvPr>
        </p:nvSpPr>
        <p:spPr bwMode="auto">
          <a:xfrm>
            <a:off x="1341438" y="1901825"/>
            <a:ext cx="950912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Прямоугольник 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prstClr val="white"/>
              </a:solidFill>
              <a:effectLst/>
              <a:latin typeface="Euphemi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438" y="6615113"/>
            <a:ext cx="7159625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cap="all" baseline="0" dirty="0">
                <a:solidFill>
                  <a:schemeClr val="bg2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5"/>
          <p:cNvSpPr/>
          <p:nvPr/>
        </p:nvSpPr>
        <p:spPr bwMode="white">
          <a:xfrm>
            <a:off x="1588" y="6583363"/>
            <a:ext cx="12188825" cy="460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effectLst/>
            </a:endParaRPr>
          </a:p>
        </p:txBody>
      </p:sp>
      <p:sp>
        <p:nvSpPr>
          <p:cNvPr id="4" name="Дата 6"/>
          <p:cNvSpPr>
            <a:spLocks noGrp="1"/>
          </p:cNvSpPr>
          <p:nvPr>
            <p:ph type="dt" sz="half" idx="2"/>
          </p:nvPr>
        </p:nvSpPr>
        <p:spPr>
          <a:xfrm>
            <a:off x="8875713" y="6615113"/>
            <a:ext cx="960437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2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C5024B5F-C9F6-4B76-97B7-E9C8250B9298}" type="datetime1">
              <a:rPr lang="ru-RU"/>
              <a:pPr>
                <a:defRPr/>
              </a:pPr>
              <a:t>07.11.2021</a:t>
            </a:fld>
            <a:endParaRPr lang="ru-RU" dirty="0"/>
          </a:p>
        </p:txBody>
      </p:sp>
      <p:sp>
        <p:nvSpPr>
          <p:cNvPr id="6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0210800" y="6615113"/>
            <a:ext cx="639763" cy="236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2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4D892AE2-C092-471F-A363-46BF0DF1D5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65" r:id="rId8"/>
    <p:sldLayoutId id="2147483657" r:id="rId9"/>
    <p:sldLayoutId id="2147483666" r:id="rId10"/>
    <p:sldLayoutId id="2147483667" r:id="rId11"/>
    <p:sldLayoutId id="2147483656" r:id="rId12"/>
    <p:sldLayoutId id="2147483655" r:id="rId13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 kern="1200">
          <a:solidFill>
            <a:srgbClr val="1D243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buFont typeface="Arial" charset="0"/>
        <a:defRPr sz="3400">
          <a:solidFill>
            <a:srgbClr val="1D243C"/>
          </a:solidFill>
          <a:latin typeface="Corbel" pitchFamily="34" charset="0"/>
        </a:defRPr>
      </a:lvl9pPr>
    </p:titleStyle>
    <p:bodyStyle>
      <a:lvl1pPr marL="273050" indent="-228600" algn="l" rtl="0" fontAlgn="base">
        <a:lnSpc>
          <a:spcPct val="90000"/>
        </a:lnSpc>
        <a:spcBef>
          <a:spcPts val="1800"/>
        </a:spcBef>
        <a:spcAft>
          <a:spcPct val="0"/>
        </a:spcAft>
        <a:buClr>
          <a:schemeClr val="tx2"/>
        </a:buClr>
        <a:buSzPct val="100000"/>
        <a:buFont typeface="Arial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28600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tx2"/>
        </a:buClr>
        <a:buSzPct val="100000"/>
        <a:buFont typeface="Arial" charset="0"/>
        <a:buChar char="▪"/>
        <a:defRPr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3488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SzPct val="100000"/>
        <a:buFont typeface="Arial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ctrTitle"/>
          </p:nvPr>
        </p:nvSpPr>
        <p:spPr>
          <a:xfrm>
            <a:off x="1524000" y="4800600"/>
            <a:ext cx="9144000" cy="1143000"/>
          </a:xfrm>
        </p:spPr>
        <p:txBody>
          <a:bodyPr/>
          <a:lstStyle/>
          <a:p>
            <a:r>
              <a:rPr lang="ru-RU" smtClean="0"/>
              <a:t>Рельеф суши. Горы.</a:t>
            </a:r>
          </a:p>
        </p:txBody>
      </p:sp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0" cy="762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Учитель географии  Чернова Евгения Михайловна</a:t>
            </a:r>
          </a:p>
          <a:p>
            <a:pPr>
              <a:spcBef>
                <a:spcPct val="0"/>
              </a:spcBef>
            </a:pPr>
            <a:r>
              <a:rPr lang="ru-RU" smtClean="0"/>
              <a:t>МКОУ «СОШ № 6» с.Пелагиада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8769350" y="466725"/>
            <a:ext cx="2882900" cy="1944688"/>
          </a:xfrm>
        </p:spPr>
        <p:txBody>
          <a:bodyPr/>
          <a:lstStyle/>
          <a:p>
            <a:r>
              <a:rPr lang="ru-RU" b="1" smtClean="0"/>
              <a:t>Тибецкое нагорье</a:t>
            </a:r>
          </a:p>
        </p:txBody>
      </p:sp>
      <p:pic>
        <p:nvPicPr>
          <p:cNvPr id="2867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588" y="382588"/>
            <a:ext cx="7870825" cy="522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1341438" y="166688"/>
            <a:ext cx="6777037" cy="830262"/>
          </a:xfrm>
        </p:spPr>
        <p:txBody>
          <a:bodyPr/>
          <a:lstStyle/>
          <a:p>
            <a:r>
              <a:rPr lang="ru-RU" sz="4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Различие гор по высоте</a:t>
            </a:r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7675563" y="722313"/>
            <a:ext cx="2840037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ru-RU" sz="2800" b="1" i="1">
                <a:effectLst/>
                <a:latin typeface="Times New Roman" pitchFamily="18" charset="0"/>
              </a:rPr>
              <a:t>Высокие</a:t>
            </a:r>
          </a:p>
          <a:p>
            <a:pPr algn="ctr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ru-RU" sz="2800" b="1" i="1">
                <a:effectLst/>
                <a:latin typeface="Times New Roman" pitchFamily="18" charset="0"/>
              </a:rPr>
              <a:t>более 2000м.</a:t>
            </a:r>
          </a:p>
        </p:txBody>
      </p:sp>
      <p:pic>
        <p:nvPicPr>
          <p:cNvPr id="29699" name="Picture 39" descr="E:\Documents and Settings\пользователь\Мои документы\Class6\Низкие гор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314575"/>
            <a:ext cx="4575175" cy="3048000"/>
          </a:xfrm>
        </p:spPr>
      </p:pic>
      <p:sp>
        <p:nvSpPr>
          <p:cNvPr id="29700" name="Прямоугольник 6"/>
          <p:cNvSpPr>
            <a:spLocks noChangeArrowheads="1"/>
          </p:cNvSpPr>
          <p:nvPr/>
        </p:nvSpPr>
        <p:spPr bwMode="auto">
          <a:xfrm>
            <a:off x="1433513" y="1955800"/>
            <a:ext cx="2563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ru-RU" sz="2400" b="1">
                <a:effectLst/>
                <a:latin typeface="Times New Roman" pitchFamily="18" charset="0"/>
              </a:rPr>
              <a:t>Низкие до 1000м</a:t>
            </a:r>
            <a:r>
              <a:rPr lang="ru-RU">
                <a:solidFill>
                  <a:srgbClr val="1F4081"/>
                </a:solidFill>
                <a:effectLst/>
                <a:latin typeface="Times New Roman" pitchFamily="18" charset="0"/>
              </a:rPr>
              <a:t>.</a:t>
            </a:r>
          </a:p>
        </p:txBody>
      </p:sp>
      <p:pic>
        <p:nvPicPr>
          <p:cNvPr id="29701" name="Picture 37" descr="E:\Documents and Settings\пользователь\Мои документы\Class6\Средневысотные гор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1838" y="3103563"/>
            <a:ext cx="2870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Прямоугольник 8"/>
          <p:cNvSpPr>
            <a:spLocks noChangeArrowheads="1"/>
          </p:cNvSpPr>
          <p:nvPr/>
        </p:nvSpPr>
        <p:spPr bwMode="auto">
          <a:xfrm>
            <a:off x="4545013" y="1781175"/>
            <a:ext cx="26733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A50021"/>
              </a:buClr>
              <a:buSzPct val="75000"/>
            </a:pPr>
            <a:r>
              <a:rPr lang="ru-RU" sz="2800" b="1" i="1">
                <a:effectLst/>
                <a:latin typeface="Times New Roman" pitchFamily="18" charset="0"/>
              </a:rPr>
              <a:t>Средние от 1000-2000м</a:t>
            </a:r>
            <a:r>
              <a:rPr lang="ru-RU" sz="2800">
                <a:solidFill>
                  <a:srgbClr val="1F4081"/>
                </a:solidFill>
                <a:effectLst/>
                <a:latin typeface="Times New Roman" pitchFamily="18" charset="0"/>
              </a:rPr>
              <a:t>.</a:t>
            </a:r>
          </a:p>
        </p:txBody>
      </p:sp>
      <p:pic>
        <p:nvPicPr>
          <p:cNvPr id="29703" name="Picture 38" descr="E:\Documents and Settings\пользователь\Мои документы\Class6\Высокие гор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7418388" y="1874838"/>
            <a:ext cx="4773612" cy="318135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Опорный лист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Стр.2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4275" y="285080"/>
            <a:ext cx="4697734" cy="657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7102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609600" y="441325"/>
            <a:ext cx="11141075" cy="1646238"/>
          </a:xfrm>
        </p:spPr>
        <p:txBody>
          <a:bodyPr/>
          <a:lstStyle/>
          <a:p>
            <a:endParaRPr lang="ru-RU" sz="2800" smtClean="0">
              <a:solidFill>
                <a:srgbClr val="FFC000"/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4449763" y="3810000"/>
            <a:ext cx="6216650" cy="18319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30723" name="Рисунок 5" descr="C:\Users\Женя\Desktop\2\124596245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74900"/>
            <a:ext cx="28479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1"/>
          <p:cNvSpPr>
            <a:spLocks noChangeArrowheads="1"/>
          </p:cNvSpPr>
          <p:nvPr/>
        </p:nvSpPr>
        <p:spPr bwMode="auto">
          <a:xfrm>
            <a:off x="3779838" y="3244850"/>
            <a:ext cx="7092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FF00"/>
              </a:solidFill>
              <a:effectLst/>
              <a:latin typeface="Corbel" pitchFamily="34" charset="0"/>
            </a:endParaRPr>
          </a:p>
        </p:txBody>
      </p:sp>
      <p:pic>
        <p:nvPicPr>
          <p:cNvPr id="30725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0575" y="2416175"/>
            <a:ext cx="7750175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E:\Documents and Settings\пользователь\Мои документы\Class6\Шкала высот и глуби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97513" y="0"/>
            <a:ext cx="41148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>
          <a:xfrm>
            <a:off x="650875" y="466725"/>
            <a:ext cx="10199688" cy="793750"/>
          </a:xfrm>
        </p:spPr>
        <p:txBody>
          <a:bodyPr/>
          <a:lstStyle/>
          <a:p>
            <a:pPr algn="ctr"/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Изменение рельефа во времени</a:t>
            </a:r>
          </a:p>
        </p:txBody>
      </p:sp>
      <p:pic>
        <p:nvPicPr>
          <p:cNvPr id="32770" name="Picture 3" descr="E:\Documents and Settings\пользователь\Мои документы\Class6\Внешние силы. Выветривани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7800" y="1733550"/>
            <a:ext cx="6653213" cy="4435475"/>
          </a:xfrm>
        </p:spPr>
      </p:pic>
      <p:pic>
        <p:nvPicPr>
          <p:cNvPr id="32771" name="Picture 4" descr="E:\Documents and Settings\пользователь\Мои документы\Class6\Внешние силы. Морской прибой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89688" y="1573213"/>
            <a:ext cx="5913437" cy="3941762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97523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4968875"/>
          </a:xfrm>
        </p:spPr>
        <p:txBody>
          <a:bodyPr/>
          <a:lstStyle/>
          <a:p>
            <a:r>
              <a:rPr lang="ru-RU" sz="2000" b="1" i="1" u="sng" smtClean="0"/>
              <a:t>Инструкция по работе с контурной картой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Правила обозначения гор в контурной карте:</a:t>
            </a:r>
            <a:br>
              <a:rPr lang="ru-RU" sz="2000" smtClean="0"/>
            </a:br>
            <a:r>
              <a:rPr lang="ru-RU" sz="2000" smtClean="0"/>
              <a:t>Определить географическое положение горной системы в контурной карте. Провести наложение физической и контурной карт. </a:t>
            </a:r>
            <a:br>
              <a:rPr lang="ru-RU" sz="2000" smtClean="0"/>
            </a:br>
            <a:r>
              <a:rPr lang="ru-RU" sz="2000" smtClean="0"/>
              <a:t>Определить главное направление хребтов и прочертить его одной линией карандашом соответствующего высоте цвета. </a:t>
            </a:r>
            <a:br>
              <a:rPr lang="ru-RU" sz="2000" smtClean="0"/>
            </a:br>
            <a:r>
              <a:rPr lang="ru-RU" sz="2000" smtClean="0"/>
              <a:t>Подписать горы по всей длине полученной линии.</a:t>
            </a:r>
            <a:br>
              <a:rPr lang="ru-RU" sz="2000" smtClean="0"/>
            </a:br>
            <a:r>
              <a:rPr lang="ru-RU" sz="2000" smtClean="0"/>
              <a:t>Отметить наивысшую точку, подписать печатными буквами простым карандашом название и высоту. Название точки разместить параллельно параллели. </a:t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33794" name="Текст 2"/>
          <p:cNvSpPr>
            <a:spLocks noGrp="1"/>
          </p:cNvSpPr>
          <p:nvPr>
            <p:ph type="body" idx="1"/>
          </p:nvPr>
        </p:nvSpPr>
        <p:spPr>
          <a:xfrm>
            <a:off x="1522413" y="0"/>
            <a:ext cx="9144000" cy="59594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b="1" u="sng" smtClean="0">
                <a:solidFill>
                  <a:srgbClr val="FF0000"/>
                </a:solidFill>
              </a:rPr>
              <a:t>Практическая работа (5 мин.)</a:t>
            </a:r>
          </a:p>
          <a:p>
            <a:pPr>
              <a:spcBef>
                <a:spcPct val="0"/>
              </a:spcBef>
            </a:pPr>
            <a:r>
              <a:rPr lang="ru-RU" u="sng" smtClean="0"/>
              <a:t>(</a:t>
            </a:r>
            <a:r>
              <a:rPr lang="ru-RU" smtClean="0"/>
              <a:t>в </a:t>
            </a:r>
            <a:r>
              <a:rPr lang="ru-RU" b="1" smtClean="0"/>
              <a:t>контурной карте  стр.14-15</a:t>
            </a:r>
            <a:r>
              <a:rPr lang="ru-RU" smtClean="0"/>
              <a:t> </a:t>
            </a:r>
            <a:r>
              <a:rPr lang="ru-RU" b="1" smtClean="0"/>
              <a:t>«Рельеф суши»)</a:t>
            </a:r>
          </a:p>
          <a:p>
            <a:pPr algn="just">
              <a:spcBef>
                <a:spcPct val="0"/>
              </a:spcBef>
            </a:pPr>
            <a:r>
              <a:rPr lang="ru-RU" smtClean="0"/>
              <a:t>Обозначить линиями местоположение основных хребтов и правильно подписать их названия</a:t>
            </a:r>
          </a:p>
          <a:p>
            <a:pPr algn="l">
              <a:spcBef>
                <a:spcPct val="0"/>
              </a:spcBef>
            </a:pPr>
            <a:r>
              <a:rPr lang="ru-RU" smtClean="0">
                <a:solidFill>
                  <a:srgbClr val="FFFF00"/>
                </a:solidFill>
              </a:rPr>
              <a:t>1)Горы в Южной Америке – </a:t>
            </a:r>
            <a:r>
              <a:rPr lang="ru-RU" b="1" smtClean="0">
                <a:solidFill>
                  <a:srgbClr val="FFFF00"/>
                </a:solidFill>
              </a:rPr>
              <a:t>Анды</a:t>
            </a:r>
            <a:endParaRPr lang="ru-RU" smtClean="0">
              <a:solidFill>
                <a:srgbClr val="FFFF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mtClean="0">
                <a:solidFill>
                  <a:srgbClr val="FFFF00"/>
                </a:solidFill>
              </a:rPr>
              <a:t>2)В Евразии – </a:t>
            </a:r>
            <a:r>
              <a:rPr lang="ru-RU" b="1" smtClean="0">
                <a:solidFill>
                  <a:srgbClr val="FFFF00"/>
                </a:solidFill>
              </a:rPr>
              <a:t>Кавказ (г.Эльбрус)</a:t>
            </a:r>
            <a:r>
              <a:rPr lang="ru-RU" smtClean="0">
                <a:solidFill>
                  <a:srgbClr val="FFFF00"/>
                </a:solidFill>
              </a:rPr>
              <a:t>, </a:t>
            </a:r>
            <a:r>
              <a:rPr lang="ru-RU" b="1" smtClean="0">
                <a:solidFill>
                  <a:srgbClr val="FFFF00"/>
                </a:solidFill>
              </a:rPr>
              <a:t>Гималаи (г.Эверест)</a:t>
            </a:r>
            <a:r>
              <a:rPr lang="ru-RU" smtClean="0">
                <a:solidFill>
                  <a:srgbClr val="FFFF00"/>
                </a:solidFill>
              </a:rPr>
              <a:t>, </a:t>
            </a:r>
            <a:r>
              <a:rPr lang="ru-RU" b="1" smtClean="0">
                <a:solidFill>
                  <a:srgbClr val="FFFF00"/>
                </a:solidFill>
              </a:rPr>
              <a:t>Уральские горы.</a:t>
            </a:r>
            <a:r>
              <a:rPr lang="ru-RU" smtClean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6373813" y="457200"/>
            <a:ext cx="5249862" cy="3103563"/>
          </a:xfrm>
        </p:spPr>
        <p:txBody>
          <a:bodyPr/>
          <a:lstStyle/>
          <a:p>
            <a:r>
              <a:rPr lang="ru-RU" smtClean="0"/>
              <a:t>Проверка работы по образцу.</a:t>
            </a:r>
          </a:p>
        </p:txBody>
      </p:sp>
      <p:sp>
        <p:nvSpPr>
          <p:cNvPr id="34818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34819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0"/>
            <a:ext cx="5110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13" y="941388"/>
            <a:ext cx="3670300" cy="12477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Проверка работы по образцу.</a:t>
            </a:r>
          </a:p>
        </p:txBody>
      </p:sp>
      <p:sp>
        <p:nvSpPr>
          <p:cNvPr id="35842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988" y="0"/>
            <a:ext cx="7235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524000" y="-346075"/>
            <a:ext cx="9144000" cy="6400800"/>
          </a:xfrm>
        </p:spPr>
        <p:txBody>
          <a:bodyPr/>
          <a:lstStyle/>
          <a:p>
            <a:pPr algn="l"/>
            <a:r>
              <a:rPr lang="ru-RU" sz="3200" b="1" i="1" u="sng" smtClean="0">
                <a:solidFill>
                  <a:srgbClr val="FF0000"/>
                </a:solidFill>
              </a:rPr>
              <a:t>Составьте характеристику Уральских гор </a:t>
            </a:r>
            <a:br>
              <a:rPr lang="ru-RU" sz="3200" b="1" i="1" u="sng" smtClean="0">
                <a:solidFill>
                  <a:srgbClr val="FF0000"/>
                </a:solidFill>
              </a:rPr>
            </a:br>
            <a:r>
              <a:rPr lang="ru-RU" sz="3200" b="1" i="1" u="sng" smtClean="0">
                <a:solidFill>
                  <a:srgbClr val="FF0000"/>
                </a:solidFill>
              </a:rPr>
              <a:t>по плану:</a:t>
            </a:r>
            <a:br>
              <a:rPr lang="ru-RU" sz="3200" b="1" i="1" u="sng" smtClean="0">
                <a:solidFill>
                  <a:srgbClr val="FF0000"/>
                </a:solidFill>
              </a:rPr>
            </a:br>
            <a:r>
              <a:rPr lang="ru-RU" sz="2400" b="1" i="1" u="sng" smtClean="0"/>
              <a:t/>
            </a:r>
            <a:br>
              <a:rPr lang="ru-RU" sz="2400" b="1" i="1" u="sng" smtClean="0"/>
            </a:br>
            <a:r>
              <a:rPr lang="ru-RU" sz="2400" b="1" u="sng" smtClean="0"/>
              <a:t/>
            </a:r>
            <a:br>
              <a:rPr lang="ru-RU" sz="2400" b="1" u="sng" smtClean="0"/>
            </a:br>
            <a:r>
              <a:rPr lang="ru-RU" sz="2800" smtClean="0"/>
              <a:t>1) </a:t>
            </a:r>
            <a:r>
              <a:rPr lang="ru-RU" sz="2800" b="1" smtClean="0"/>
              <a:t>Название, высота, наивысшая точка</a:t>
            </a:r>
            <a:r>
              <a:rPr lang="ru-RU" sz="2400" smtClean="0"/>
              <a:t> (назвать и показать горы на карте; определить, к какому типу гор они относятся по высоте; указать наивысшую точку).</a:t>
            </a:r>
            <a:br>
              <a:rPr lang="ru-RU" sz="2400" smtClean="0"/>
            </a:br>
            <a:r>
              <a:rPr lang="ru-RU" sz="2400" smtClean="0"/>
              <a:t/>
            </a:r>
            <a:br>
              <a:rPr lang="ru-RU" sz="2400" smtClean="0"/>
            </a:br>
            <a:r>
              <a:rPr lang="ru-RU" sz="2800" b="1" smtClean="0"/>
              <a:t>2) Географическое</a:t>
            </a:r>
            <a:r>
              <a:rPr lang="ru-RU" sz="2800" smtClean="0"/>
              <a:t> </a:t>
            </a:r>
            <a:r>
              <a:rPr lang="ru-RU" sz="2800" b="1" smtClean="0"/>
              <a:t>положение: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400" smtClean="0"/>
              <a:t>А) на материке (определить, на каком материке и в какой его части находятся горы, между какими параллелями и меридианами);</a:t>
            </a:r>
            <a:br>
              <a:rPr lang="ru-RU" sz="2400" smtClean="0"/>
            </a:br>
            <a:r>
              <a:rPr lang="ru-RU" sz="2400" smtClean="0"/>
              <a:t>Б) направление и протяжённость (определить, в каком направлении протянулись: по сторонам горизонта; какова их протяжённость);</a:t>
            </a:r>
            <a:br>
              <a:rPr lang="ru-RU" sz="2400" smtClean="0"/>
            </a:br>
            <a:r>
              <a:rPr lang="ru-RU" sz="2400" smtClean="0"/>
              <a:t>В) относительно других объектов (определить, как расположены относительно соседних равнин, морей, рек).</a:t>
            </a:r>
            <a:br>
              <a:rPr lang="ru-RU" sz="2400" smtClean="0"/>
            </a:br>
            <a:endParaRPr lang="ru-RU" sz="2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28150" y="0"/>
            <a:ext cx="2863850" cy="2743200"/>
          </a:xfrm>
        </p:spPr>
      </p:pic>
      <p:sp>
        <p:nvSpPr>
          <p:cNvPr id="19500" name="Rectangle 78"/>
          <p:cNvSpPr>
            <a:spLocks noChangeArrowheads="1"/>
          </p:cNvSpPr>
          <p:nvPr/>
        </p:nvSpPr>
        <p:spPr bwMode="auto">
          <a:xfrm>
            <a:off x="5045075" y="3802063"/>
            <a:ext cx="69643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3505200" algn="l"/>
              </a:tabLst>
            </a:pPr>
            <a:endParaRPr lang="ru-RU" altLang="zh-CN" sz="1100">
              <a:effectLst/>
              <a:cs typeface="幼圆"/>
            </a:endParaRPr>
          </a:p>
          <a:p>
            <a:pPr eaLnBrk="0" hangingPunct="0">
              <a:tabLst>
                <a:tab pos="3505200" algn="l"/>
              </a:tabLst>
            </a:pPr>
            <a:endParaRPr lang="ru-RU" altLang="zh-CN" sz="1100">
              <a:effectLst/>
              <a:cs typeface="幼圆"/>
            </a:endParaRPr>
          </a:p>
        </p:txBody>
      </p:sp>
      <p:sp>
        <p:nvSpPr>
          <p:cNvPr id="19546" name="Rectangle 78"/>
          <p:cNvSpPr>
            <a:spLocks noChangeArrowheads="1"/>
          </p:cNvSpPr>
          <p:nvPr/>
        </p:nvSpPr>
        <p:spPr bwMode="auto">
          <a:xfrm>
            <a:off x="5045075" y="1187450"/>
            <a:ext cx="714692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505200" algn="l"/>
              </a:tabLst>
            </a:pPr>
            <a:r>
              <a:rPr lang="ru-RU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</a:t>
            </a:r>
            <a:r>
              <a:rPr lang="ru-RU" alt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КРОССВОРД</a:t>
            </a:r>
          </a:p>
          <a:p>
            <a:pPr>
              <a:tabLst>
                <a:tab pos="3505200" algn="l"/>
              </a:tabLst>
            </a:pPr>
            <a:endParaRPr lang="ru-RU" altLang="zh-CN" sz="3200" b="1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tabLst>
                <a:tab pos="3505200" algn="l"/>
              </a:tabLst>
            </a:pPr>
            <a:r>
              <a:rPr lang="ru-RU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</a:t>
            </a:r>
            <a:r>
              <a:rPr lang="ru-RU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ВОПРОСЫ</a:t>
            </a:r>
          </a:p>
          <a:p>
            <a:pPr>
              <a:tabLst>
                <a:tab pos="3505200" algn="l"/>
              </a:tabLst>
            </a:pPr>
            <a:endParaRPr lang="ru-RU" altLang="zh-CN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>
              <a:tabLst>
                <a:tab pos="3505200" algn="l"/>
              </a:tabLst>
            </a:pPr>
            <a:r>
              <a:rPr lang="ru-RU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1.</a:t>
            </a:r>
            <a:r>
              <a:rPr lang="ru-RU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Совокупность неровностей земной поверхности.</a:t>
            </a:r>
          </a:p>
          <a:p>
            <a:pPr>
              <a:tabLst>
                <a:tab pos="3505200" algn="l"/>
              </a:tabLst>
            </a:pPr>
            <a:r>
              <a:rPr lang="ru-RU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2.</a:t>
            </a:r>
            <a:r>
              <a:rPr lang="ru-RU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Твердая оболочка земли.</a:t>
            </a:r>
          </a:p>
          <a:p>
            <a:pPr>
              <a:tabLst>
                <a:tab pos="3505200" algn="l"/>
              </a:tabLst>
            </a:pPr>
            <a:r>
              <a:rPr lang="ru-RU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3.</a:t>
            </a:r>
            <a:r>
              <a:rPr lang="ru-RU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Наука о землетрясениях.</a:t>
            </a:r>
          </a:p>
          <a:p>
            <a:pPr>
              <a:tabLst>
                <a:tab pos="3505200" algn="l"/>
              </a:tabLst>
            </a:pPr>
            <a:r>
              <a:rPr lang="ru-RU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4.</a:t>
            </a:r>
            <a:r>
              <a:rPr lang="ru-RU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Горячие фонтанирующие источники.</a:t>
            </a:r>
          </a:p>
          <a:p>
            <a:pPr>
              <a:tabLst>
                <a:tab pos="3505200" algn="l"/>
              </a:tabLst>
            </a:pPr>
            <a:r>
              <a:rPr lang="ru-RU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5.</a:t>
            </a:r>
            <a:r>
              <a:rPr lang="ru-RU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Геологическое образование, которое изливает на поверхность магму.</a:t>
            </a:r>
          </a:p>
          <a:p>
            <a:pPr>
              <a:tabLst>
                <a:tab pos="3505200" algn="l"/>
              </a:tabLst>
            </a:pPr>
            <a:r>
              <a:rPr lang="ru-RU" altLang="zh-CN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6.</a:t>
            </a:r>
            <a:r>
              <a:rPr lang="ru-RU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Излившаяся на поверхность магма.</a:t>
            </a:r>
            <a:endParaRPr lang="ru-RU" altLang="zh-CN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20224" name="Group 768"/>
          <p:cNvGraphicFramePr>
            <a:graphicFrameLocks noGrp="1"/>
          </p:cNvGraphicFramePr>
          <p:nvPr/>
        </p:nvGraphicFramePr>
        <p:xfrm>
          <a:off x="0" y="530225"/>
          <a:ext cx="4733925" cy="5895980"/>
        </p:xfrm>
        <a:graphic>
          <a:graphicData uri="http://schemas.openxmlformats.org/drawingml/2006/table">
            <a:tbl>
              <a:tblPr/>
              <a:tblGrid>
                <a:gridCol w="395288"/>
                <a:gridCol w="393700"/>
                <a:gridCol w="395287"/>
                <a:gridCol w="393700"/>
                <a:gridCol w="425450"/>
                <a:gridCol w="363538"/>
                <a:gridCol w="395287"/>
                <a:gridCol w="393700"/>
                <a:gridCol w="407988"/>
                <a:gridCol w="381000"/>
                <a:gridCol w="395287"/>
                <a:gridCol w="393700"/>
              </a:tblGrid>
              <a:tr h="38893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00000"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066" name="Group 610"/>
          <p:cNvGraphicFramePr>
            <a:graphicFrameLocks noGrp="1"/>
          </p:cNvGraphicFramePr>
          <p:nvPr/>
        </p:nvGraphicFramePr>
        <p:xfrm>
          <a:off x="798513" y="933450"/>
          <a:ext cx="2366962" cy="377825"/>
        </p:xfrm>
        <a:graphic>
          <a:graphicData uri="http://schemas.openxmlformats.org/drawingml/2006/table">
            <a:tbl>
              <a:tblPr/>
              <a:tblGrid>
                <a:gridCol w="395287"/>
                <a:gridCol w="393700"/>
                <a:gridCol w="395288"/>
                <a:gridCol w="393700"/>
                <a:gridCol w="395287"/>
                <a:gridCol w="393700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82" name="Group 726"/>
          <p:cNvGraphicFramePr>
            <a:graphicFrameLocks noGrp="1"/>
          </p:cNvGraphicFramePr>
          <p:nvPr/>
        </p:nvGraphicFramePr>
        <p:xfrm>
          <a:off x="1589088" y="928688"/>
          <a:ext cx="396875" cy="3478217"/>
        </p:xfrm>
        <a:graphic>
          <a:graphicData uri="http://schemas.openxmlformats.org/drawingml/2006/table">
            <a:tbl>
              <a:tblPr/>
              <a:tblGrid>
                <a:gridCol w="396875"/>
              </a:tblGrid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180" name="Group 724"/>
          <p:cNvGraphicFramePr>
            <a:graphicFrameLocks noGrp="1"/>
          </p:cNvGraphicFramePr>
          <p:nvPr/>
        </p:nvGraphicFramePr>
        <p:xfrm>
          <a:off x="396875" y="2495550"/>
          <a:ext cx="4352925" cy="363538"/>
        </p:xfrm>
        <a:graphic>
          <a:graphicData uri="http://schemas.openxmlformats.org/drawingml/2006/table">
            <a:tbl>
              <a:tblPr/>
              <a:tblGrid>
                <a:gridCol w="395288"/>
                <a:gridCol w="396875"/>
                <a:gridCol w="395287"/>
                <a:gridCol w="395288"/>
                <a:gridCol w="395287"/>
                <a:gridCol w="396875"/>
                <a:gridCol w="395288"/>
                <a:gridCol w="395287"/>
                <a:gridCol w="395288"/>
                <a:gridCol w="396875"/>
                <a:gridCol w="395287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23" name="Group 767"/>
          <p:cNvGraphicFramePr>
            <a:graphicFrameLocks noGrp="1"/>
          </p:cNvGraphicFramePr>
          <p:nvPr/>
        </p:nvGraphicFramePr>
        <p:xfrm>
          <a:off x="1200150" y="3260725"/>
          <a:ext cx="2733675" cy="374650"/>
        </p:xfrm>
        <a:graphic>
          <a:graphicData uri="http://schemas.openxmlformats.org/drawingml/2006/table">
            <a:tbl>
              <a:tblPr/>
              <a:tblGrid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59" name="Group 803"/>
          <p:cNvGraphicFramePr>
            <a:graphicFrameLocks noGrp="1"/>
          </p:cNvGraphicFramePr>
          <p:nvPr/>
        </p:nvGraphicFramePr>
        <p:xfrm>
          <a:off x="1979613" y="4024313"/>
          <a:ext cx="381000" cy="2386014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283" name="Group 827"/>
          <p:cNvGraphicFramePr>
            <a:graphicFrameLocks noGrp="1"/>
          </p:cNvGraphicFramePr>
          <p:nvPr/>
        </p:nvGraphicFramePr>
        <p:xfrm>
          <a:off x="1177925" y="4040188"/>
          <a:ext cx="1590675" cy="363538"/>
        </p:xfrm>
        <a:graphic>
          <a:graphicData uri="http://schemas.openxmlformats.org/drawingml/2006/table">
            <a:tbl>
              <a:tblPr/>
              <a:tblGrid>
                <a:gridCol w="398463"/>
                <a:gridCol w="396875"/>
                <a:gridCol w="398462"/>
                <a:gridCol w="396875"/>
              </a:tblGrid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sp>
        <p:nvSpPr>
          <p:cNvPr id="20284" name="Подзаголовок 5"/>
          <p:cNvSpPr>
            <a:spLocks/>
          </p:cNvSpPr>
          <p:nvPr/>
        </p:nvSpPr>
        <p:spPr bwMode="auto">
          <a:xfrm>
            <a:off x="2301875" y="163513"/>
            <a:ext cx="68834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chemeClr val="tx2"/>
              </a:buClr>
              <a:buSzPct val="100000"/>
              <a:buFont typeface="Arial" charset="0"/>
              <a:buNone/>
            </a:pPr>
            <a:r>
              <a:rPr lang="ru-R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урока:    Рельеф суши. Горы.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>
                <a:solidFill>
                  <a:schemeClr val="tx1"/>
                </a:solidFill>
              </a:rPr>
              <a:t>Закрепление</a:t>
            </a:r>
          </a:p>
        </p:txBody>
      </p:sp>
      <p:sp>
        <p:nvSpPr>
          <p:cNvPr id="37890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1.Какую работу мы сегодня выполняли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.Чему научились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3. Какая цель была у нашего урока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Достигли мы её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3"/>
          <p:cNvSpPr>
            <a:spLocks noGrp="1"/>
          </p:cNvSpPr>
          <p:nvPr>
            <p:ph type="ctrTitle"/>
          </p:nvPr>
        </p:nvSpPr>
        <p:spPr>
          <a:xfrm>
            <a:off x="3740150" y="1530350"/>
            <a:ext cx="9144000" cy="11430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mtClean="0"/>
          </a:p>
        </p:txBody>
      </p:sp>
      <p:sp>
        <p:nvSpPr>
          <p:cNvPr id="3993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2413" y="4876800"/>
            <a:ext cx="10544175" cy="1828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§ 16, задание 5 (по желанию или Кавказские или Гималаи) стр.59 .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в библиотеке подобрать репродукции равнин; </a:t>
            </a:r>
          </a:p>
          <a:p>
            <a:pPr>
              <a:spcBef>
                <a:spcPct val="0"/>
              </a:spcBef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- по желанию изготовить макет гор, либо изобразить горы или равнины на рисунке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0"/>
              </a:spcBef>
            </a:pPr>
            <a:endParaRPr lang="ru-RU" sz="24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2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8188" y="284163"/>
            <a:ext cx="3432175" cy="3284537"/>
          </a:xfrm>
        </p:spPr>
      </p:pic>
      <p:sp>
        <p:nvSpPr>
          <p:cNvPr id="40963" name="Прямоугольник 4"/>
          <p:cNvSpPr>
            <a:spLocks noChangeArrowheads="1"/>
          </p:cNvSpPr>
          <p:nvPr/>
        </p:nvSpPr>
        <p:spPr bwMode="auto">
          <a:xfrm>
            <a:off x="4240213" y="1949450"/>
            <a:ext cx="7383462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8963">
              <a:lnSpc>
                <a:spcPct val="115000"/>
              </a:lnSpc>
            </a:pPr>
            <a:r>
              <a:rPr lang="ru-RU" sz="2800" b="1" u="sng" dirty="0">
                <a:effectLst/>
                <a:latin typeface="Times New Roman" pitchFamily="18" charset="0"/>
                <a:cs typeface="Times New Roman" pitchFamily="18" charset="0"/>
              </a:rPr>
              <a:t>Оцените свою работу на уроке: </a:t>
            </a:r>
            <a:r>
              <a:rPr lang="ru-RU" sz="28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Хозяйка Медной Горы благодарит вас и просит оценить сегодня свою работу с помощью самоцветов гор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dirty="0">
              <a:effectLst/>
              <a:latin typeface="Calibri" pitchFamily="34" charset="0"/>
              <a:cs typeface="Times New Roman" pitchFamily="18" charset="0"/>
            </a:endParaRPr>
          </a:p>
          <a:p>
            <a:pPr marL="588963">
              <a:lnSpc>
                <a:spcPct val="115000"/>
              </a:lnSpc>
              <a:spcAft>
                <a:spcPts val="1000"/>
              </a:spcAft>
            </a:pPr>
            <a:r>
              <a:rPr lang="ru-RU" sz="2400" i="1" u="sng" dirty="0">
                <a:effectLst/>
                <a:latin typeface="Times New Roman" pitchFamily="18" charset="0"/>
                <a:cs typeface="Times New Roman" pitchFamily="18" charset="0"/>
              </a:rPr>
              <a:t>Если вы были активны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, и вам покорилась вершина горы, </a:t>
            </a:r>
            <a:r>
              <a:rPr lang="ru-RU" sz="2400" i="1" u="sng" dirty="0">
                <a:effectLst/>
                <a:latin typeface="Times New Roman" pitchFamily="18" charset="0"/>
                <a:cs typeface="Times New Roman" pitchFamily="18" charset="0"/>
              </a:rPr>
              <a:t>то возьмите </a:t>
            </a:r>
            <a:r>
              <a:rPr lang="ru-RU" sz="2400" i="1" u="sng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рубин</a:t>
            </a:r>
            <a:r>
              <a:rPr lang="ru-RU" sz="2400" i="1" u="sng" dirty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если на уроке вы </a:t>
            </a:r>
            <a:r>
              <a:rPr lang="ru-RU" sz="2400" i="1" u="sng" dirty="0">
                <a:effectLst/>
                <a:latin typeface="Times New Roman" pitchFamily="18" charset="0"/>
                <a:cs typeface="Times New Roman" pitchFamily="18" charset="0"/>
              </a:rPr>
              <a:t>не все поняли 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и вы находились на склоне горы - </a:t>
            </a:r>
            <a:r>
              <a:rPr lang="ru-RU" sz="2400" i="1" u="sng" dirty="0">
                <a:effectLst/>
                <a:latin typeface="Times New Roman" pitchFamily="18" charset="0"/>
                <a:cs typeface="Times New Roman" pitchFamily="18" charset="0"/>
              </a:rPr>
              <a:t>возьмите </a:t>
            </a:r>
            <a:r>
              <a:rPr lang="ru-RU" sz="2400" i="1" u="sng" dirty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малахит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, если работа у вас </a:t>
            </a:r>
            <a:r>
              <a:rPr lang="ru-RU" sz="2400" i="1" u="sng" dirty="0">
                <a:effectLst/>
                <a:latin typeface="Times New Roman" pitchFamily="18" charset="0"/>
                <a:cs typeface="Times New Roman" pitchFamily="18" charset="0"/>
              </a:rPr>
              <a:t>не задалась</a:t>
            </a:r>
            <a:r>
              <a:rPr lang="ru-RU" sz="2400" i="1" dirty="0">
                <a:effectLst/>
                <a:latin typeface="Times New Roman" pitchFamily="18" charset="0"/>
                <a:cs typeface="Times New Roman" pitchFamily="18" charset="0"/>
              </a:rPr>
              <a:t> и вы находились только у подножия горы, </a:t>
            </a:r>
            <a:r>
              <a:rPr lang="ru-RU" sz="2400" i="1" u="sng" dirty="0">
                <a:effectLst/>
                <a:latin typeface="Times New Roman" pitchFamily="18" charset="0"/>
                <a:cs typeface="Times New Roman" pitchFamily="18" charset="0"/>
              </a:rPr>
              <a:t>то возьмите – </a:t>
            </a:r>
            <a:r>
              <a:rPr lang="ru-RU" sz="2400" b="1" i="1" u="sng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гематит.</a:t>
            </a:r>
            <a:endParaRPr lang="ru-RU" sz="2400" b="1" dirty="0">
              <a:solidFill>
                <a:srgbClr val="000000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Спасибо за внимание!</a:t>
            </a:r>
          </a:p>
        </p:txBody>
      </p:sp>
      <p:sp>
        <p:nvSpPr>
          <p:cNvPr id="41986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>
                <a:lumMod val="75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>
          <a:xfrm>
            <a:off x="609600" y="441325"/>
            <a:ext cx="11141075" cy="1646238"/>
          </a:xfrm>
        </p:spPr>
        <p:txBody>
          <a:bodyPr/>
          <a:lstStyle/>
          <a:p>
            <a:r>
              <a:rPr lang="ru-RU" sz="2800" b="1" i="1" smtClean="0">
                <a:solidFill>
                  <a:srgbClr val="FFFF00"/>
                </a:solidFill>
                <a:sym typeface="Wingdings" pitchFamily="2" charset="2"/>
              </a:rPr>
              <a:t> </a:t>
            </a: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</a:rPr>
              <a:t>Возможно ли движение самолёта вокруг Земли на высоте 1000 м по параллели 50</a:t>
            </a:r>
            <a:r>
              <a:rPr lang="en-US" sz="28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ru-RU" sz="2800" b="1" i="1" smtClean="0">
                <a:solidFill>
                  <a:srgbClr val="FFFF00"/>
                </a:solidFill>
                <a:latin typeface="Times New Roman" pitchFamily="18" charset="0"/>
              </a:rPr>
              <a:t> с.ш.? </a:t>
            </a:r>
            <a:r>
              <a:rPr lang="ru-RU" sz="2800" b="1" i="1" smtClean="0">
                <a:solidFill>
                  <a:srgbClr val="FFC000"/>
                </a:solidFill>
                <a:latin typeface="Times New Roman" pitchFamily="18" charset="0"/>
              </a:rPr>
              <a:t>Для ответа на вопрос воспользуйтесь картой полушарий. Ответ поясните.</a:t>
            </a:r>
            <a:r>
              <a:rPr lang="ru-RU" sz="2800" b="1" smtClean="0">
                <a:solidFill>
                  <a:srgbClr val="FFC000"/>
                </a:solidFill>
                <a:latin typeface="Times New Roman" pitchFamily="18" charset="0"/>
              </a:rPr>
              <a:t> </a:t>
            </a:r>
            <a:r>
              <a:rPr lang="ru-RU" sz="2800" b="1" i="1" smtClean="0">
                <a:solidFill>
                  <a:srgbClr val="FFC000"/>
                </a:solidFill>
                <a:latin typeface="Times New Roman" pitchFamily="18" charset="0"/>
              </a:rPr>
              <a:t/>
            </a:r>
            <a:br>
              <a:rPr lang="ru-RU" sz="2800" b="1" i="1" smtClean="0">
                <a:solidFill>
                  <a:srgbClr val="FFC000"/>
                </a:solidFill>
                <a:latin typeface="Times New Roman" pitchFamily="18" charset="0"/>
              </a:rPr>
            </a:br>
            <a:endParaRPr lang="ru-RU" sz="2800" smtClean="0">
              <a:solidFill>
                <a:srgbClr val="FFC000"/>
              </a:solidFill>
            </a:endParaRPr>
          </a:p>
        </p:txBody>
      </p:sp>
      <p:sp>
        <p:nvSpPr>
          <p:cNvPr id="43011" name="Текст 2"/>
          <p:cNvSpPr>
            <a:spLocks noGrp="1"/>
          </p:cNvSpPr>
          <p:nvPr>
            <p:ph type="body" idx="1"/>
          </p:nvPr>
        </p:nvSpPr>
        <p:spPr>
          <a:xfrm>
            <a:off x="4449763" y="3810000"/>
            <a:ext cx="6216650" cy="18319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43012" name="Рисунок 5" descr="C:\Users\Женя\Desktop\2\124596245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74900"/>
            <a:ext cx="28479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Прямоугольник 1"/>
          <p:cNvSpPr>
            <a:spLocks noChangeArrowheads="1"/>
          </p:cNvSpPr>
          <p:nvPr/>
        </p:nvSpPr>
        <p:spPr bwMode="auto">
          <a:xfrm>
            <a:off x="3779838" y="3244850"/>
            <a:ext cx="7092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solidFill>
                <a:srgbClr val="FFFF00"/>
              </a:solidFill>
              <a:effectLst/>
              <a:latin typeface="Corbel" pitchFamily="34" charset="0"/>
            </a:endParaRPr>
          </a:p>
        </p:txBody>
      </p:sp>
      <p:pic>
        <p:nvPicPr>
          <p:cNvPr id="4301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8325" y="1806575"/>
            <a:ext cx="7750175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title"/>
          </p:nvPr>
        </p:nvSpPr>
        <p:spPr>
          <a:xfrm>
            <a:off x="7923213" y="2362200"/>
            <a:ext cx="3200400" cy="19939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84" r="2384"/>
          <a:stretch>
            <a:fillRect/>
          </a:stretch>
        </p:blipFill>
        <p:spPr/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>
          <a:xfrm>
            <a:off x="7923213" y="4356100"/>
            <a:ext cx="3200400" cy="164465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21508" name="Прямоугольник 7"/>
          <p:cNvSpPr>
            <a:spLocks noChangeArrowheads="1"/>
          </p:cNvSpPr>
          <p:nvPr/>
        </p:nvSpPr>
        <p:spPr bwMode="auto">
          <a:xfrm>
            <a:off x="7726363" y="430213"/>
            <a:ext cx="42830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1.Что такое вулкан?</a:t>
            </a:r>
            <a:endParaRPr lang="ru-RU" sz="2800"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2. Строении вулкана.</a:t>
            </a:r>
            <a:endParaRPr lang="ru-RU" sz="2800"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800"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3. Перечислить виды вулканов.</a:t>
            </a:r>
            <a:endParaRPr lang="ru-RU" sz="2800"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115000"/>
              </a:lnSpc>
            </a:pPr>
            <a:r>
              <a:rPr lang="ru-RU" sz="2400">
                <a:solidFill>
                  <a:schemeClr val="bg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 </a:t>
            </a:r>
            <a:endParaRPr lang="ru-RU" sz="2400"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7483475" y="228600"/>
            <a:ext cx="4708525" cy="4389438"/>
          </a:xfrm>
        </p:spPr>
        <p:txBody>
          <a:bodyPr/>
          <a:lstStyle/>
          <a:p>
            <a:r>
              <a:rPr lang="ru-RU" u="sng" smtClean="0">
                <a:latin typeface="Times New Roman" pitchFamily="18" charset="0"/>
                <a:cs typeface="Times New Roman" pitchFamily="18" charset="0"/>
              </a:rPr>
              <a:t>Цель урока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Научиться объяснять рельеф гор, определять горы по высоте, описывать географическое положение гор.</a:t>
            </a:r>
            <a:r>
              <a:rPr lang="ru-RU" smtClean="0"/>
              <a:t/>
            </a:r>
            <a:br>
              <a:rPr lang="ru-RU" smtClean="0"/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089" r="14089"/>
          <a:stretch>
            <a:fillRect/>
          </a:stretch>
        </p:blipFill>
        <p:spPr/>
      </p:pic>
      <p:sp>
        <p:nvSpPr>
          <p:cNvPr id="22531" name="Текст 3"/>
          <p:cNvSpPr>
            <a:spLocks noGrp="1"/>
          </p:cNvSpPr>
          <p:nvPr>
            <p:ph type="body" sz="half" idx="2"/>
          </p:nvPr>
        </p:nvSpPr>
        <p:spPr>
          <a:xfrm>
            <a:off x="7923213" y="4356100"/>
            <a:ext cx="3200400" cy="1644650"/>
          </a:xfrm>
        </p:spPr>
        <p:txBody>
          <a:bodyPr/>
          <a:lstStyle/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1"/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3184525" y="969963"/>
            <a:ext cx="8566150" cy="5414962"/>
          </a:xfrm>
        </p:spPr>
        <p:txBody>
          <a:bodyPr/>
          <a:lstStyle/>
          <a:p>
            <a:r>
              <a:rPr lang="ru-RU" sz="5400" b="1" i="1" smtClean="0"/>
              <a:t>В горы нельзя ходить по одиночке, чтобы узнать больше о моих чертогах, вам потребуется сплоченность коллектива и неукоснительное выполнение инструкций!</a:t>
            </a:r>
            <a:endParaRPr lang="ru-RU" smtClean="0"/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>
          <a:xfrm>
            <a:off x="4449763" y="3810000"/>
            <a:ext cx="6216650" cy="1831975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pic>
        <p:nvPicPr>
          <p:cNvPr id="23556" name="Рисунок 5" descr="C:\Users\Женя\Desktop\2\124596245_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374900"/>
            <a:ext cx="2847975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68275" y="1143000"/>
            <a:ext cx="7329488" cy="2667000"/>
          </a:xfrm>
        </p:spPr>
        <p:txBody>
          <a:bodyPr/>
          <a:lstStyle/>
          <a:p>
            <a:r>
              <a:rPr lang="ru-RU" smtClean="0"/>
              <a:t>Работа по группам с опорными листами </a:t>
            </a:r>
            <a:br>
              <a:rPr lang="ru-RU" smtClean="0"/>
            </a:br>
            <a:r>
              <a:rPr lang="ru-RU" smtClean="0"/>
              <a:t>(5 мин.)</a:t>
            </a:r>
          </a:p>
        </p:txBody>
      </p:sp>
      <p:sp>
        <p:nvSpPr>
          <p:cNvPr id="25602" name="Текст 2"/>
          <p:cNvSpPr>
            <a:spLocks noGrp="1"/>
          </p:cNvSpPr>
          <p:nvPr>
            <p:ph type="body" idx="1"/>
          </p:nvPr>
        </p:nvSpPr>
        <p:spPr>
          <a:xfrm>
            <a:off x="198438" y="3810000"/>
            <a:ext cx="6918325" cy="211772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mtClean="0"/>
              <a:t>Во время выступления группы все остальные вносят новую информацию сразу в свой опорный лист.</a:t>
            </a:r>
          </a:p>
        </p:txBody>
      </p:sp>
      <p:pic>
        <p:nvPicPr>
          <p:cNvPr id="25603" name="Рисунок 3" descr="C:\Users\Женя\Desktop\2\124596245_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9675" y="198438"/>
            <a:ext cx="4403725" cy="644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205" y="-100361"/>
            <a:ext cx="4884234" cy="6764387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Опорный лист 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Стр.1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0816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>
          <a:xfrm>
            <a:off x="9850438" y="466725"/>
            <a:ext cx="1995487" cy="1279525"/>
          </a:xfrm>
        </p:spPr>
        <p:txBody>
          <a:bodyPr/>
          <a:lstStyle/>
          <a:p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Горный хребет</a:t>
            </a:r>
          </a:p>
        </p:txBody>
      </p:sp>
      <p:pic>
        <p:nvPicPr>
          <p:cNvPr id="2662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7638" y="1020763"/>
            <a:ext cx="8239125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3"/>
          <p:cNvSpPr>
            <a:spLocks noGrp="1"/>
          </p:cNvSpPr>
          <p:nvPr>
            <p:ph type="title"/>
          </p:nvPr>
        </p:nvSpPr>
        <p:spPr>
          <a:xfrm>
            <a:off x="9421813" y="466725"/>
            <a:ext cx="2354262" cy="1233488"/>
          </a:xfrm>
        </p:spPr>
        <p:txBody>
          <a:bodyPr/>
          <a:lstStyle/>
          <a:p>
            <a:r>
              <a:rPr lang="ru-RU" b="1" smtClean="0"/>
              <a:t>Горная долина</a:t>
            </a:r>
          </a:p>
        </p:txBody>
      </p:sp>
      <p:pic>
        <p:nvPicPr>
          <p:cNvPr id="2765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25" y="1433513"/>
            <a:ext cx="63817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ие полосы (16:9)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994_TF16391941_TF16391941.potx" id="{02C9B085-6363-4F76-A1D5-AA2D005EC19E}" vid="{312B92F3-06E3-420B-B525-4E706C28A85E}"/>
    </a:ext>
  </a:extLst>
</a:theme>
</file>

<file path=ppt/theme/theme2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nded Design Blue">
    <a:dk1>
      <a:srgbClr val="404040"/>
    </a:dk1>
    <a:lt1>
      <a:sysClr val="window" lastClr="FFFFFF"/>
    </a:lt1>
    <a:dk2>
      <a:srgbClr val="263050"/>
    </a:dk2>
    <a:lt2>
      <a:srgbClr val="E5E8E8"/>
    </a:lt2>
    <a:accent1>
      <a:srgbClr val="77B142"/>
    </a:accent1>
    <a:accent2>
      <a:srgbClr val="E3C01E"/>
    </a:accent2>
    <a:accent3>
      <a:srgbClr val="0070C0"/>
    </a:accent3>
    <a:accent4>
      <a:srgbClr val="7556A4"/>
    </a:accent4>
    <a:accent5>
      <a:srgbClr val="F08F1E"/>
    </a:accent5>
    <a:accent6>
      <a:srgbClr val="CB3E3A"/>
    </a:accent6>
    <a:hlink>
      <a:srgbClr val="0070C0"/>
    </a:hlink>
    <a:folHlink>
      <a:srgbClr val="7556A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синей каймой Рассвет в горах (широкоэкранный формат)</Template>
  <TotalTime>803</TotalTime>
  <Words>456</Words>
  <Application>Microsoft Office PowerPoint</Application>
  <PresentationFormat>Широкоэкранный</PresentationFormat>
  <Paragraphs>142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SimSun</vt:lpstr>
      <vt:lpstr>Arial</vt:lpstr>
      <vt:lpstr>Calibri</vt:lpstr>
      <vt:lpstr>Corbel</vt:lpstr>
      <vt:lpstr>Euphemia</vt:lpstr>
      <vt:lpstr>Times New Roman</vt:lpstr>
      <vt:lpstr>Wingdings</vt:lpstr>
      <vt:lpstr>幼圆</vt:lpstr>
      <vt:lpstr>Синие полосы (16:9)</vt:lpstr>
      <vt:lpstr>Рельеф суши. Горы.</vt:lpstr>
      <vt:lpstr>Презентация PowerPoint</vt:lpstr>
      <vt:lpstr>Презентация PowerPoint</vt:lpstr>
      <vt:lpstr>Цель урока:  Научиться объяснять рельеф гор, определять горы по высоте, описывать географическое положение гор. </vt:lpstr>
      <vt:lpstr>В горы нельзя ходить по одиночке, чтобы узнать больше о моих чертогах, вам потребуется сплоченность коллектива и неукоснительное выполнение инструкций!</vt:lpstr>
      <vt:lpstr>Работа по группам с опорными листами  (5 мин.)</vt:lpstr>
      <vt:lpstr>Опорный лист </vt:lpstr>
      <vt:lpstr>Горный хребет</vt:lpstr>
      <vt:lpstr>Горная долина</vt:lpstr>
      <vt:lpstr>Тибецкое нагорье</vt:lpstr>
      <vt:lpstr>Различие гор по высоте</vt:lpstr>
      <vt:lpstr>Опорный лист</vt:lpstr>
      <vt:lpstr>Презентация PowerPoint</vt:lpstr>
      <vt:lpstr>Изменение рельефа во времени</vt:lpstr>
      <vt:lpstr>ФИЗКУЛЬТМИНУТКА</vt:lpstr>
      <vt:lpstr>Инструкция по работе с контурной картой Правила обозначения гор в контурной карте: Определить географическое положение горной системы в контурной карте. Провести наложение физической и контурной карт.  Определить главное направление хребтов и прочертить его одной линией карандашом соответствующего высоте цвета.  Подписать горы по всей длине полученной линии. Отметить наивысшую точку, подписать печатными буквами простым карандашом название и высоту. Название точки разместить параллельно параллели.  </vt:lpstr>
      <vt:lpstr>Проверка работы по образцу.</vt:lpstr>
      <vt:lpstr>Проверка работы по образцу.</vt:lpstr>
      <vt:lpstr>Составьте характеристику Уральских гор  по плану:   1) Название, высота, наивысшая точка (назвать и показать горы на карте; определить, к какому типу гор они относятся по высоте; указать наивысшую точку).  2) Географическое положение: А) на материке (определить, на каком материке и в какой его части находятся горы, между какими параллелями и меридианами); Б) направление и протяжённость (определить, в каком направлении протянулись: по сторонам горизонта; какова их протяжённость); В) относительно других объектов (определить, как расположены относительно соседних равнин, морей, рек). </vt:lpstr>
      <vt:lpstr>Закрепление</vt:lpstr>
      <vt:lpstr>Домашнее задание:</vt:lpstr>
      <vt:lpstr>Презентация PowerPoint</vt:lpstr>
      <vt:lpstr>Спасибо за внимание!</vt:lpstr>
      <vt:lpstr> Возможно ли движение самолёта вокруг Земли на высоте 1000 м по параллели 50° с.ш.? Для ответа на вопрос воспользуйтесь картой полушарий. Ответ поясните.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суши. Горы.</dc:title>
  <dc:creator>Женя</dc:creator>
  <cp:lastModifiedBy>Женя</cp:lastModifiedBy>
  <cp:revision>39</cp:revision>
  <dcterms:created xsi:type="dcterms:W3CDTF">2017-12-06T16:50:18Z</dcterms:created>
  <dcterms:modified xsi:type="dcterms:W3CDTF">2021-11-06T22:13:10Z</dcterms:modified>
</cp:coreProperties>
</file>