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87" r:id="rId3"/>
    <p:sldId id="257" r:id="rId4"/>
    <p:sldId id="258" r:id="rId5"/>
    <p:sldId id="265" r:id="rId6"/>
    <p:sldId id="259" r:id="rId7"/>
    <p:sldId id="260" r:id="rId8"/>
    <p:sldId id="281" r:id="rId9"/>
    <p:sldId id="282" r:id="rId10"/>
    <p:sldId id="283" r:id="rId11"/>
    <p:sldId id="284" r:id="rId12"/>
    <p:sldId id="286" r:id="rId13"/>
    <p:sldId id="272" r:id="rId14"/>
    <p:sldId id="273" r:id="rId15"/>
    <p:sldId id="274" r:id="rId16"/>
    <p:sldId id="275" r:id="rId17"/>
    <p:sldId id="276" r:id="rId18"/>
    <p:sldId id="285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ария Иванова" initials="МИ" lastIdx="1" clrIdx="0">
    <p:extLst>
      <p:ext uri="{19B8F6BF-5375-455C-9EA6-DF929625EA0E}">
        <p15:presenceInfo xmlns:p15="http://schemas.microsoft.com/office/powerpoint/2012/main" userId="71aa0e51d4d4bd6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4CE811-4EB8-4FB5-A6FA-1E3E5A30385E}" type="datetimeFigureOut">
              <a:rPr lang="ru-RU" smtClean="0"/>
              <a:t>01.11.2021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CA972F-8357-4EE6-809B-7950165FE79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2541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A972F-8357-4EE6-809B-7950165FE79A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4551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A972F-8357-4EE6-809B-7950165FE79A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5009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A972F-8357-4EE6-809B-7950165FE79A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8668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3861048"/>
            <a:ext cx="6400800" cy="1752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378415" y="1052736"/>
            <a:ext cx="3962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11"/>
            <a:ext cx="9171632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 descr="C:\Users\НР\Desktop\Зачет по практикуму решения задач\0001-001-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02" b="42638"/>
          <a:stretch/>
        </p:blipFill>
        <p:spPr bwMode="auto">
          <a:xfrm>
            <a:off x="542337" y="1221692"/>
            <a:ext cx="1471890" cy="187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7678" y="1547149"/>
            <a:ext cx="8026686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5000" b="1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5000" b="1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0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СПОРТ, ТЫ - ЖИЗНЬ!»</a:t>
            </a:r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74" y="4667322"/>
            <a:ext cx="1691192" cy="1843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 descr="C:\Users\НР\Desktop\Зачет по практикуму решения задач\custom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877" y="1464968"/>
            <a:ext cx="2610128" cy="137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0C9B7A-85D9-4C56-A10B-EBACDCDA3741}"/>
              </a:ext>
            </a:extLst>
          </p:cNvPr>
          <p:cNvSpPr txBox="1"/>
          <p:nvPr/>
        </p:nvSpPr>
        <p:spPr>
          <a:xfrm>
            <a:off x="1331640" y="423369"/>
            <a:ext cx="658898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математических задач</a:t>
            </a:r>
          </a:p>
        </p:txBody>
      </p:sp>
    </p:spTree>
    <p:extLst>
      <p:ext uri="{BB962C8B-B14F-4D97-AF65-F5344CB8AC3E}">
        <p14:creationId xmlns:p14="http://schemas.microsoft.com/office/powerpoint/2010/main" val="638396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85"/>
            <a:ext cx="9144000" cy="68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580541"/>
            <a:ext cx="7277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Заменим гимнастические  палки  обручами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536" y="1340768"/>
            <a:ext cx="78535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6+8=14 (шт.)-обручей;</a:t>
            </a:r>
          </a:p>
          <a:p>
            <a:pPr marL="342900" indent="-342900">
              <a:buAutoNum type="arabicParenR"/>
            </a:pPr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· 8=32 (руб.) - на столько увеличится стоимость </a:t>
            </a:r>
          </a:p>
          <a:p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покупки;</a:t>
            </a:r>
          </a:p>
          <a:p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668+32=700 ( руб.) - стоят 14 обручей;</a:t>
            </a:r>
          </a:p>
          <a:p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700:14=50 (руб.) - цена обруча.</a:t>
            </a:r>
          </a:p>
        </p:txBody>
      </p:sp>
    </p:spTree>
    <p:extLst>
      <p:ext uri="{BB962C8B-B14F-4D97-AF65-F5344CB8AC3E}">
        <p14:creationId xmlns:p14="http://schemas.microsoft.com/office/powerpoint/2010/main" val="1335182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76" y="0"/>
            <a:ext cx="9171175" cy="6896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620688"/>
            <a:ext cx="7235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Заменим обручи гимнастическими палками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536" y="1412776"/>
            <a:ext cx="754860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6+8=14 (шт.)- гимнастических палок;</a:t>
            </a:r>
          </a:p>
          <a:p>
            <a:pPr marL="342900" indent="-342900">
              <a:buAutoNum type="arabicParenR"/>
            </a:pPr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4·6=24 (руб.)-на столько уменьшилась стоимость </a:t>
            </a:r>
          </a:p>
          <a:p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покупки;</a:t>
            </a:r>
          </a:p>
          <a:p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668-24=644 (руб.)- стоят 14 гимнастических палок;</a:t>
            </a:r>
          </a:p>
          <a:p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644:14=46(руб.)- цена гимнастической палки.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49448" y="4214988"/>
            <a:ext cx="287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9834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6" y="0"/>
            <a:ext cx="9148936" cy="6879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47864" y="620688"/>
            <a:ext cx="23072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47664" y="1881262"/>
            <a:ext cx="423385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(46·8)+(50·6) =668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90612" y="2922142"/>
            <a:ext cx="82217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 гимнастическая палка стоит </a:t>
            </a:r>
          </a:p>
          <a:p>
            <a:pPr algn="ctr"/>
            <a:r>
              <a:rPr lang="ru-RU" sz="36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рублей, а обруч стоит 50 рублей.</a:t>
            </a:r>
          </a:p>
        </p:txBody>
      </p:sp>
      <p:pic>
        <p:nvPicPr>
          <p:cNvPr id="9219" name="Picture 3" descr="C:\Users\НР\Desktop\20575368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684" y="685690"/>
            <a:ext cx="1582856" cy="201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9FBE49-262F-4462-A166-1C30F2E5550D}"/>
              </a:ext>
            </a:extLst>
          </p:cNvPr>
          <p:cNvSpPr txBox="1"/>
          <p:nvPr/>
        </p:nvSpPr>
        <p:spPr>
          <a:xfrm>
            <a:off x="1979712" y="1473633"/>
            <a:ext cx="66556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B31DD7-A30E-4586-8B8A-7D795509F964}"/>
              </a:ext>
            </a:extLst>
          </p:cNvPr>
          <p:cNvSpPr txBox="1"/>
          <p:nvPr/>
        </p:nvSpPr>
        <p:spPr>
          <a:xfrm>
            <a:off x="3548133" y="1453749"/>
            <a:ext cx="66556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</a:t>
            </a:r>
          </a:p>
        </p:txBody>
      </p:sp>
    </p:spTree>
    <p:extLst>
      <p:ext uri="{BB962C8B-B14F-4D97-AF65-F5344CB8AC3E}">
        <p14:creationId xmlns:p14="http://schemas.microsoft.com/office/powerpoint/2010/main" val="378637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56" y="6927"/>
            <a:ext cx="9160055" cy="6888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1720" y="548680"/>
            <a:ext cx="5083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на замену второго рода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536" y="1318959"/>
            <a:ext cx="8300093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7 скакалок и 5 гантелей заплатили 405 рублей. </a:t>
            </a:r>
          </a:p>
          <a:p>
            <a:pPr algn="ctr"/>
            <a:r>
              <a:rPr lang="ru-RU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Гантель дороже скакалки в 4 раза. </a:t>
            </a:r>
          </a:p>
          <a:p>
            <a:pPr algn="ctr"/>
            <a:r>
              <a:rPr lang="ru-RU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стоит одна гантель и сколько - одна скакалка?</a:t>
            </a:r>
          </a:p>
        </p:txBody>
      </p:sp>
      <p:pic>
        <p:nvPicPr>
          <p:cNvPr id="17412" name="Picture 4" descr="C:\Users\НР\Desktop\Зачет по практикуму решения задач\461640_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940" y="3198053"/>
            <a:ext cx="2328416" cy="218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C:\Users\НР\Desktop\Зачет по практикуму решения задач\17956_b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585" y="3358593"/>
            <a:ext cx="1949336" cy="234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5683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31" y="-32079"/>
            <a:ext cx="9171531" cy="6895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68655" y="692696"/>
            <a:ext cx="68407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Ц.               К.           СТ.</a:t>
            </a:r>
          </a:p>
          <a:p>
            <a:pPr algn="ctr"/>
            <a:endParaRPr lang="ru-RU" sz="4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055" y="1616025"/>
            <a:ext cx="6832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7055" y="3147065"/>
            <a:ext cx="5820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67744" y="1635976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12042" y="3147065"/>
            <a:ext cx="21766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?, в 4 </a:t>
            </a:r>
            <a:r>
              <a:rPr lang="ru-RU" sz="1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61003" y="1844824"/>
            <a:ext cx="17282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7 шт.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39952" y="3131676"/>
            <a:ext cx="17282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5 шт.</a:t>
            </a:r>
          </a:p>
        </p:txBody>
      </p:sp>
      <p:sp>
        <p:nvSpPr>
          <p:cNvPr id="12" name="Правая фигурная скобка 11"/>
          <p:cNvSpPr/>
          <p:nvPr/>
        </p:nvSpPr>
        <p:spPr>
          <a:xfrm>
            <a:off x="6732240" y="1616025"/>
            <a:ext cx="360040" cy="2101007"/>
          </a:xfrm>
          <a:prstGeom prst="rightBrac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7236296" y="2312585"/>
            <a:ext cx="1495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405 р.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267744" y="2312585"/>
            <a:ext cx="441146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912042" y="3839562"/>
            <a:ext cx="355702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4061003" y="3590884"/>
            <a:ext cx="288032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4349035" y="1969968"/>
            <a:ext cx="0" cy="1620916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3347863" y="1969968"/>
            <a:ext cx="1001171" cy="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3862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52"/>
            <a:ext cx="9144000" cy="6871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Равнобедренный треугольник 3"/>
          <p:cNvSpPr/>
          <p:nvPr/>
        </p:nvSpPr>
        <p:spPr>
          <a:xfrm>
            <a:off x="437081" y="1387211"/>
            <a:ext cx="432048" cy="704947"/>
          </a:xfrm>
          <a:prstGeom prst="triangl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3995936" y="1498228"/>
            <a:ext cx="569881" cy="593930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475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209" y="1359931"/>
            <a:ext cx="45720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76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009" y="1359932"/>
            <a:ext cx="45720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77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809" y="1359933"/>
            <a:ext cx="45720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78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483" y="1360321"/>
            <a:ext cx="45720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79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283" y="1359934"/>
            <a:ext cx="45720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80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83" y="1360321"/>
            <a:ext cx="45720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81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237" y="1498228"/>
            <a:ext cx="592137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82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475818"/>
            <a:ext cx="592137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83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75818"/>
            <a:ext cx="592137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84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899" y="1475818"/>
            <a:ext cx="592137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85" name="Picture 2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331" y="2564328"/>
            <a:ext cx="228600" cy="362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Дуга 5"/>
          <p:cNvSpPr/>
          <p:nvPr/>
        </p:nvSpPr>
        <p:spPr>
          <a:xfrm rot="10800000">
            <a:off x="3821479" y="1988840"/>
            <a:ext cx="918793" cy="432048"/>
          </a:xfrm>
          <a:prstGeom prst="arc">
            <a:avLst>
              <a:gd name="adj1" fmla="val 10934038"/>
              <a:gd name="adj2" fmla="val 0"/>
            </a:avLst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486" name="Picture 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006" y="2253471"/>
            <a:ext cx="933450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87" name="Picture 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625" y="2253471"/>
            <a:ext cx="933450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Дуга 36"/>
          <p:cNvSpPr/>
          <p:nvPr/>
        </p:nvSpPr>
        <p:spPr>
          <a:xfrm rot="10800000">
            <a:off x="5776823" y="2037447"/>
            <a:ext cx="918793" cy="432048"/>
          </a:xfrm>
          <a:prstGeom prst="arc">
            <a:avLst>
              <a:gd name="adj1" fmla="val 10934038"/>
              <a:gd name="adj2" fmla="val 0"/>
            </a:avLst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488" name="Picture 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581" y="2253470"/>
            <a:ext cx="933450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90" name="Picture 3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931" y="2566709"/>
            <a:ext cx="2317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91" name="Picture 3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706" y="2566709"/>
            <a:ext cx="2317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92" name="Picture 3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481" y="2566709"/>
            <a:ext cx="2317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93" name="Picture 3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815" y="2566709"/>
            <a:ext cx="2317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94" name="Picture 3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187" y="2566709"/>
            <a:ext cx="2317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95" name="Picture 3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423" y="2566709"/>
            <a:ext cx="2317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96" name="Picture 4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967" y="2566709"/>
            <a:ext cx="2317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97" name="Picture 4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823" y="2584244"/>
            <a:ext cx="2317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98" name="Picture 4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444" y="2584243"/>
            <a:ext cx="2317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99" name="Picture 4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430" y="2584244"/>
            <a:ext cx="2317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500" name="Picture 4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219" y="2584244"/>
            <a:ext cx="2317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01742" y="590212"/>
            <a:ext cx="7095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Вместо одной гантели можно купить 4 скакалки</a:t>
            </a:r>
          </a:p>
        </p:txBody>
      </p:sp>
      <p:pic>
        <p:nvPicPr>
          <p:cNvPr id="19501" name="Picture 4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681" y="2585553"/>
            <a:ext cx="2317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502" name="Picture 4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586" y="2585553"/>
            <a:ext cx="2317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503" name="Picture 4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143" y="2584242"/>
            <a:ext cx="2317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504" name="Picture 4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368" y="2585553"/>
            <a:ext cx="2317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505" name="Picture 4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349" y="2618012"/>
            <a:ext cx="2317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506" name="Picture 5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659" y="2618011"/>
            <a:ext cx="2317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4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256" y="2618010"/>
            <a:ext cx="2317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507" name="Picture 5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434" y="2618012"/>
            <a:ext cx="2317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732356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" y="-11715"/>
            <a:ext cx="9135260" cy="68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571921"/>
            <a:ext cx="80488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ru-RU" sz="3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4·5=20 (шт.)- </a:t>
            </a:r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купить скакалок </a:t>
            </a:r>
          </a:p>
          <a:p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вместо 5-и гантелей;</a:t>
            </a:r>
          </a:p>
          <a:p>
            <a:r>
              <a:rPr lang="ru-RU" sz="3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7+20=27 (шт.)-</a:t>
            </a:r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купить скакалок на 405 руб.;</a:t>
            </a:r>
          </a:p>
          <a:p>
            <a:r>
              <a:rPr lang="ru-RU" sz="3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405:27=15 (р.)-</a:t>
            </a:r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цена скакалок;</a:t>
            </a:r>
          </a:p>
          <a:p>
            <a:r>
              <a:rPr lang="ru-RU" sz="3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15·4=60 (р.)-</a:t>
            </a:r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цена гантелей.</a:t>
            </a:r>
          </a:p>
        </p:txBody>
      </p:sp>
    </p:spTree>
    <p:extLst>
      <p:ext uri="{BB962C8B-B14F-4D97-AF65-F5344CB8AC3E}">
        <p14:creationId xmlns:p14="http://schemas.microsoft.com/office/powerpoint/2010/main" val="40038391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26" y="0"/>
            <a:ext cx="9144000" cy="687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21361" y="620688"/>
            <a:ext cx="23072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8127" y="1628800"/>
            <a:ext cx="49904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r>
              <a:rPr lang="ru-RU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(15·7)+(60·5)=405 (р.)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19672" y="3284984"/>
            <a:ext cx="62031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0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 одна гантель стоит 60 р., </a:t>
            </a:r>
          </a:p>
          <a:p>
            <a:pPr algn="ctr"/>
            <a:r>
              <a:rPr lang="ru-RU" sz="30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 скакалка стоит 15 р.	</a:t>
            </a:r>
          </a:p>
        </p:txBody>
      </p:sp>
      <p:pic>
        <p:nvPicPr>
          <p:cNvPr id="10242" name="Picture 2" descr="C:\Users\НР\Desktop\1076134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681" y="416884"/>
            <a:ext cx="1946546" cy="244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7CAA63-CC5E-4675-9AE9-8EB5DA07CB68}"/>
              </a:ext>
            </a:extLst>
          </p:cNvPr>
          <p:cNvSpPr txBox="1"/>
          <p:nvPr/>
        </p:nvSpPr>
        <p:spPr>
          <a:xfrm>
            <a:off x="1115616" y="1528063"/>
            <a:ext cx="66556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F38F56-EA78-48CD-8725-971F7EFBA87F}"/>
              </a:ext>
            </a:extLst>
          </p:cNvPr>
          <p:cNvSpPr txBox="1"/>
          <p:nvPr/>
        </p:nvSpPr>
        <p:spPr>
          <a:xfrm>
            <a:off x="2755794" y="1512480"/>
            <a:ext cx="66556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</a:t>
            </a:r>
          </a:p>
        </p:txBody>
      </p:sp>
    </p:spTree>
    <p:extLst>
      <p:ext uri="{BB962C8B-B14F-4D97-AF65-F5344CB8AC3E}">
        <p14:creationId xmlns:p14="http://schemas.microsoft.com/office/powerpoint/2010/main" val="9324300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68" y="-17868"/>
            <a:ext cx="9178668" cy="6900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91376" y="1844824"/>
            <a:ext cx="397961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6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E820C7-A550-4C14-8DCE-B73FACB11E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168" y="3380006"/>
            <a:ext cx="2627663" cy="238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1162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8F41AD-9B61-47F6-BABF-48B85F829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1C2835-BF3D-4A7B-997F-3B180B7DB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CE75E7-0DAC-412E-BBCE-AF7B7248E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66440E-1509-41DF-96A5-1D4BBB972DD1}"/>
              </a:ext>
            </a:extLst>
          </p:cNvPr>
          <p:cNvSpPr txBox="1"/>
          <p:nvPr/>
        </p:nvSpPr>
        <p:spPr>
          <a:xfrm>
            <a:off x="323527" y="543538"/>
            <a:ext cx="849694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5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закрепление изученного материала, выяснить, в какой мере каждый из учеников класса овладел знаниями, умениями, которые формировались на предыдущих уроках; формировать у учащихся навыки решения задач.</a:t>
            </a:r>
          </a:p>
          <a:p>
            <a:endParaRPr lang="ru-RU" sz="25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r>
              <a:rPr lang="ru-RU" sz="25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условий  для работы над понятием «задача», «части задачи»;</a:t>
            </a:r>
          </a:p>
          <a:p>
            <a:r>
              <a:rPr lang="ru-RU" sz="25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логико-математической речи, внимания, аналитического мышления, формирование умения выделять части, дополнять недостающие данные  и решать задачи;  </a:t>
            </a:r>
          </a:p>
          <a:p>
            <a:r>
              <a:rPr lang="ru-RU" sz="25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воспитание интереса к предмету.</a:t>
            </a:r>
          </a:p>
        </p:txBody>
      </p:sp>
    </p:spTree>
    <p:extLst>
      <p:ext uri="{BB962C8B-B14F-4D97-AF65-F5344CB8AC3E}">
        <p14:creationId xmlns:p14="http://schemas.microsoft.com/office/powerpoint/2010/main" val="371736192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260648"/>
            <a:ext cx="9252520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на нахождение неизвестных по их сумме и разности</a:t>
            </a:r>
          </a:p>
          <a:p>
            <a:pPr algn="ctr"/>
            <a:r>
              <a:rPr lang="ru-RU" sz="2400" dirty="0">
                <a:solidFill>
                  <a:srgbClr val="FF0000"/>
                </a:solidFill>
              </a:rPr>
              <a:t>  </a:t>
            </a:r>
            <a:endParaRPr lang="ru-RU" sz="2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трех футбольных секциях играют 63 мальчика. </a:t>
            </a:r>
          </a:p>
          <a:p>
            <a:pPr algn="ctr"/>
            <a:r>
              <a:rPr lang="ru-RU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мальчиков играет в каждой футбольной секции, </a:t>
            </a:r>
          </a:p>
          <a:p>
            <a:pPr algn="ctr"/>
            <a:r>
              <a:rPr lang="ru-RU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во второй играет на 6 мальчиков больше, </a:t>
            </a:r>
          </a:p>
          <a:p>
            <a:pPr algn="ctr"/>
            <a:r>
              <a:rPr lang="ru-RU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в первой, а в третьей на 9 мальчиков меньше, </a:t>
            </a:r>
          </a:p>
          <a:p>
            <a:pPr algn="ctr"/>
            <a:r>
              <a:rPr lang="ru-RU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во второй?</a:t>
            </a:r>
          </a:p>
        </p:txBody>
      </p:sp>
      <p:pic>
        <p:nvPicPr>
          <p:cNvPr id="2051" name="Picture 3" descr="C:\Users\НР\Desktop\Зачет по практикуму решения задач\0_1227ef_fdfad422_X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789040"/>
            <a:ext cx="2101475" cy="217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977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8" y="-26252"/>
            <a:ext cx="9148758" cy="6884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авая фигурная скобка 4"/>
          <p:cNvSpPr/>
          <p:nvPr/>
        </p:nvSpPr>
        <p:spPr>
          <a:xfrm>
            <a:off x="6736434" y="1052736"/>
            <a:ext cx="573743" cy="2757086"/>
          </a:xfrm>
          <a:prstGeom prst="rightBrace">
            <a:avLst/>
          </a:prstGeom>
          <a:ln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622798"/>
            <a:ext cx="88204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 - ?</a:t>
            </a:r>
          </a:p>
          <a:p>
            <a:r>
              <a:rPr lang="ru-RU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ΙΙ - ?, на 6 м. больше</a:t>
            </a:r>
          </a:p>
          <a:p>
            <a:r>
              <a:rPr lang="ru-RU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ΙΙΙ - ?, на 9 м. меньше 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220072" y="2592294"/>
            <a:ext cx="79208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6012160" y="1844824"/>
            <a:ext cx="0" cy="74747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2411760" y="1844824"/>
            <a:ext cx="3600400" cy="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5508104" y="3212976"/>
            <a:ext cx="1224136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6732240" y="2592294"/>
            <a:ext cx="0" cy="620682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6228184" y="2592294"/>
            <a:ext cx="504056" cy="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524328" y="2133194"/>
            <a:ext cx="14350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 </a:t>
            </a:r>
            <a:r>
              <a:rPr lang="ru-RU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</a:t>
            </a:r>
          </a:p>
        </p:txBody>
      </p:sp>
      <p:cxnSp>
        <p:nvCxnSpPr>
          <p:cNvPr id="3072" name="Прямая соединительная линия 3071"/>
          <p:cNvCxnSpPr/>
          <p:nvPr/>
        </p:nvCxnSpPr>
        <p:spPr>
          <a:xfrm>
            <a:off x="971600" y="2218559"/>
            <a:ext cx="36004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5" name="Прямая соединительная линия 3074"/>
          <p:cNvCxnSpPr/>
          <p:nvPr/>
        </p:nvCxnSpPr>
        <p:spPr>
          <a:xfrm>
            <a:off x="1151620" y="2881961"/>
            <a:ext cx="468052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7" name="Прямая соединительная линия 3076"/>
          <p:cNvCxnSpPr/>
          <p:nvPr/>
        </p:nvCxnSpPr>
        <p:spPr>
          <a:xfrm>
            <a:off x="1385646" y="3429000"/>
            <a:ext cx="30603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5569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187624" y="1484784"/>
            <a:ext cx="2448272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Дуга 5"/>
          <p:cNvSpPr/>
          <p:nvPr/>
        </p:nvSpPr>
        <p:spPr>
          <a:xfrm>
            <a:off x="1200944" y="872716"/>
            <a:ext cx="2434952" cy="1152128"/>
          </a:xfrm>
          <a:prstGeom prst="arc">
            <a:avLst>
              <a:gd name="adj1" fmla="val 10645381"/>
              <a:gd name="adj2" fmla="val 0"/>
            </a:avLst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187624" y="1268760"/>
            <a:ext cx="0" cy="36004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635896" y="1268760"/>
            <a:ext cx="0" cy="36004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03354" y="349496"/>
            <a:ext cx="453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200944" y="2348880"/>
            <a:ext cx="3528392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187624" y="2204864"/>
            <a:ext cx="0" cy="288032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729336" y="2204864"/>
            <a:ext cx="0" cy="288032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3635896" y="2204864"/>
            <a:ext cx="0" cy="288032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1200944" y="1772816"/>
            <a:ext cx="0" cy="25202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3635896" y="1772816"/>
            <a:ext cx="0" cy="25202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Дуга 25"/>
          <p:cNvSpPr/>
          <p:nvPr/>
        </p:nvSpPr>
        <p:spPr>
          <a:xfrm>
            <a:off x="1187624" y="1628800"/>
            <a:ext cx="3541712" cy="1656184"/>
          </a:xfrm>
          <a:prstGeom prst="arc">
            <a:avLst>
              <a:gd name="adj1" fmla="val 11027746"/>
              <a:gd name="adj2" fmla="val 0"/>
            </a:avLst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000"/>
              </a:solidFill>
            </a:endParaRPr>
          </a:p>
        </p:txBody>
      </p:sp>
      <p:sp>
        <p:nvSpPr>
          <p:cNvPr id="27" name="Дуга 26"/>
          <p:cNvSpPr/>
          <p:nvPr/>
        </p:nvSpPr>
        <p:spPr>
          <a:xfrm>
            <a:off x="3635896" y="2024844"/>
            <a:ext cx="1093440" cy="801483"/>
          </a:xfrm>
          <a:prstGeom prst="arc">
            <a:avLst>
              <a:gd name="adj1" fmla="val 10392358"/>
              <a:gd name="adj2" fmla="val 0"/>
            </a:avLst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3898724" y="1316320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6 м.</a:t>
            </a: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87624" y="2636912"/>
            <a:ext cx="0" cy="36004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0" name="Прямая соединительная линия 10239"/>
          <p:cNvCxnSpPr/>
          <p:nvPr/>
        </p:nvCxnSpPr>
        <p:spPr>
          <a:xfrm>
            <a:off x="3635896" y="2636912"/>
            <a:ext cx="0" cy="36004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3" name="Прямая соединительная линия 10242"/>
          <p:cNvCxnSpPr/>
          <p:nvPr/>
        </p:nvCxnSpPr>
        <p:spPr>
          <a:xfrm>
            <a:off x="1187624" y="3284984"/>
            <a:ext cx="2088232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6" name="Прямая соединительная линия 10245"/>
          <p:cNvCxnSpPr/>
          <p:nvPr/>
        </p:nvCxnSpPr>
        <p:spPr>
          <a:xfrm>
            <a:off x="1187624" y="3140968"/>
            <a:ext cx="0" cy="288032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8" name="Прямая соединительная линия 10247"/>
          <p:cNvCxnSpPr/>
          <p:nvPr/>
        </p:nvCxnSpPr>
        <p:spPr>
          <a:xfrm>
            <a:off x="3275856" y="3140968"/>
            <a:ext cx="0" cy="288032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0" name="TextBox 10249"/>
          <p:cNvSpPr txBox="1"/>
          <p:nvPr/>
        </p:nvSpPr>
        <p:spPr>
          <a:xfrm>
            <a:off x="3717566" y="277163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м. </a:t>
            </a:r>
          </a:p>
        </p:txBody>
      </p:sp>
      <p:sp>
        <p:nvSpPr>
          <p:cNvPr id="10251" name="Дуга 10250"/>
          <p:cNvSpPr/>
          <p:nvPr/>
        </p:nvSpPr>
        <p:spPr>
          <a:xfrm rot="10800000">
            <a:off x="1229366" y="2348880"/>
            <a:ext cx="2046490" cy="1584176"/>
          </a:xfrm>
          <a:prstGeom prst="arc">
            <a:avLst>
              <a:gd name="adj1" fmla="val 11149700"/>
              <a:gd name="adj2" fmla="val 0"/>
            </a:avLst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52" name="TextBox 10251"/>
          <p:cNvSpPr txBox="1"/>
          <p:nvPr/>
        </p:nvSpPr>
        <p:spPr>
          <a:xfrm>
            <a:off x="2089805" y="420192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253" name="Правая фигурная скобка 10252"/>
          <p:cNvSpPr/>
          <p:nvPr/>
        </p:nvSpPr>
        <p:spPr>
          <a:xfrm>
            <a:off x="5148064" y="611106"/>
            <a:ext cx="360040" cy="3590818"/>
          </a:xfrm>
          <a:prstGeom prst="rightBrac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54" name="TextBox 10253"/>
          <p:cNvSpPr txBox="1"/>
          <p:nvPr/>
        </p:nvSpPr>
        <p:spPr>
          <a:xfrm>
            <a:off x="6156176" y="2072171"/>
            <a:ext cx="13195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 </a:t>
            </a:r>
            <a:r>
              <a:rPr lang="ru-RU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275856" y="2406515"/>
            <a:ext cx="0" cy="230397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3275856" y="2771636"/>
            <a:ext cx="0" cy="225316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Дуга 11"/>
          <p:cNvSpPr/>
          <p:nvPr/>
        </p:nvSpPr>
        <p:spPr>
          <a:xfrm rot="10800000">
            <a:off x="3275856" y="1898830"/>
            <a:ext cx="1453480" cy="918102"/>
          </a:xfrm>
          <a:prstGeom prst="arc">
            <a:avLst>
              <a:gd name="adj1" fmla="val 10679067"/>
              <a:gd name="adj2" fmla="val 0"/>
            </a:avLst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3635896" y="3140968"/>
            <a:ext cx="0" cy="288032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16803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11"/>
            <a:ext cx="9144000" cy="68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925" y="3246438"/>
            <a:ext cx="1825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51219" y="519835"/>
            <a:ext cx="20666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способ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1560" y="1376783"/>
            <a:ext cx="807493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ru-RU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63-6+9-6=60 (м.) </a:t>
            </a:r>
            <a:r>
              <a:rPr lang="ru-RU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утроенное кол-во мальчиков</a:t>
            </a:r>
          </a:p>
          <a:p>
            <a:r>
              <a:rPr lang="ru-RU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первой секции;</a:t>
            </a:r>
          </a:p>
          <a:p>
            <a:r>
              <a:rPr lang="ru-RU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60:3=20 (м.) - </a:t>
            </a:r>
            <a:r>
              <a:rPr lang="ru-RU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играет в первой футбольной секции;</a:t>
            </a:r>
          </a:p>
          <a:p>
            <a:r>
              <a:rPr lang="ru-RU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20+6=26 (м.) - </a:t>
            </a:r>
            <a:r>
              <a:rPr lang="ru-RU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играет во второй футбольной секции;</a:t>
            </a:r>
          </a:p>
          <a:p>
            <a:r>
              <a:rPr lang="ru-RU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26-9=17 (м.) - </a:t>
            </a:r>
            <a:r>
              <a:rPr lang="ru-RU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играет в третьей футбольной секции.</a:t>
            </a:r>
          </a:p>
        </p:txBody>
      </p:sp>
    </p:spTree>
    <p:extLst>
      <p:ext uri="{BB962C8B-B14F-4D97-AF65-F5344CB8AC3E}">
        <p14:creationId xmlns:p14="http://schemas.microsoft.com/office/powerpoint/2010/main" val="22367471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19872" y="686108"/>
            <a:ext cx="20746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способ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1412931"/>
            <a:ext cx="8659615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arenR"/>
            </a:pPr>
            <a:r>
              <a:rPr lang="ru-RU" sz="27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63+6+9=78 (м.)-утроенное количество мальчиков</a:t>
            </a:r>
          </a:p>
          <a:p>
            <a:r>
              <a:rPr lang="ru-RU" sz="27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 второй секции; </a:t>
            </a:r>
          </a:p>
          <a:p>
            <a:r>
              <a:rPr lang="ru-RU" sz="27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78:3=26 (м.)- играет во второй футбольной секции;</a:t>
            </a:r>
          </a:p>
          <a:p>
            <a:r>
              <a:rPr lang="ru-RU" sz="27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26-6=20 (м.) - играет в первой футбольной секции;</a:t>
            </a:r>
          </a:p>
          <a:p>
            <a:r>
              <a:rPr lang="ru-RU" sz="27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26-9=17 (м.) - играет в третьей футбольной секции.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7137" y="3582756"/>
            <a:ext cx="851239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 в первой футбольной секции играет </a:t>
            </a:r>
          </a:p>
          <a:p>
            <a:pPr algn="ctr"/>
            <a:r>
              <a:rPr lang="ru-RU" sz="32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мальчиков, во второй 26, в третьей 17.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4416FD-D168-40A1-9F5D-10E7BD1174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319" y="4697513"/>
            <a:ext cx="1752000" cy="195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340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1720" y="620688"/>
            <a:ext cx="5141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на замену первого рода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725" y="1360734"/>
            <a:ext cx="8329973" cy="2015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Спортивная школа приобрела 8 гимнастических палок </a:t>
            </a:r>
          </a:p>
          <a:p>
            <a:pPr algn="ctr"/>
            <a:r>
              <a:rPr lang="ru-RU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6 обручей, за 668 рублей. Обруч дороже </a:t>
            </a:r>
          </a:p>
          <a:p>
            <a:pPr algn="ctr"/>
            <a:r>
              <a:rPr lang="ru-RU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гимнастической палки на 4 рубля. </a:t>
            </a:r>
          </a:p>
          <a:p>
            <a:pPr algn="ctr"/>
            <a:r>
              <a:rPr lang="ru-RU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стоит обруч и гимнастическая палка</a:t>
            </a:r>
          </a:p>
          <a:p>
            <a:pPr algn="ctr"/>
            <a:r>
              <a:rPr lang="ru-RU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отдельности?</a:t>
            </a:r>
          </a:p>
        </p:txBody>
      </p:sp>
      <p:pic>
        <p:nvPicPr>
          <p:cNvPr id="1026" name="Picture 2" descr="C:\Users\НР\Desktop\Зачет по практикуму решения задач\310f4a3de81de26c219aaae709481808-179x2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391" y="3814314"/>
            <a:ext cx="1645997" cy="193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НР\Desktop\Зачет по практикуму решения задач\full_NNb42OU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613" y="3729436"/>
            <a:ext cx="2015936" cy="201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845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49771" y="834216"/>
            <a:ext cx="712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76056" y="859218"/>
            <a:ext cx="8130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36296" y="859218"/>
            <a:ext cx="9732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5874" y="2043514"/>
            <a:ext cx="712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5874" y="3513202"/>
            <a:ext cx="110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Г.П.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15802" y="2060848"/>
            <a:ext cx="3620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?, на 4 руб. </a:t>
            </a:r>
            <a:r>
              <a:rPr lang="ru-RU" sz="1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34860" y="3513202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1908" y="2078119"/>
            <a:ext cx="1435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  </a:t>
            </a:r>
            <a:r>
              <a:rPr lang="ru-RU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шт.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86103" y="3493495"/>
            <a:ext cx="1458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шт. </a:t>
            </a:r>
          </a:p>
        </p:txBody>
      </p:sp>
      <p:sp>
        <p:nvSpPr>
          <p:cNvPr id="13" name="Правая фигурная скобка 12"/>
          <p:cNvSpPr/>
          <p:nvPr/>
        </p:nvSpPr>
        <p:spPr>
          <a:xfrm>
            <a:off x="7236296" y="1711261"/>
            <a:ext cx="198608" cy="2448272"/>
          </a:xfrm>
          <a:prstGeom prst="rightBrac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7396334" y="2718947"/>
            <a:ext cx="1452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668 руб.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247928" y="2724450"/>
            <a:ext cx="397417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2234860" y="4159533"/>
            <a:ext cx="441146" cy="1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4736088" y="2492896"/>
            <a:ext cx="250015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>
            <a:endCxn id="12" idx="1"/>
          </p:cNvCxnSpPr>
          <p:nvPr/>
        </p:nvCxnSpPr>
        <p:spPr>
          <a:xfrm>
            <a:off x="4986103" y="2492896"/>
            <a:ext cx="0" cy="132376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3635896" y="3816661"/>
            <a:ext cx="1350207" cy="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42715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 animBg="1"/>
      <p:bldP spid="1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882</TotalTime>
  <Words>618</Words>
  <Application>Microsoft Office PowerPoint</Application>
  <PresentationFormat>Экран (4:3)</PresentationFormat>
  <Paragraphs>107</Paragraphs>
  <Slides>18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НР</dc:creator>
  <cp:lastModifiedBy>Мария Иванова</cp:lastModifiedBy>
  <cp:revision>65</cp:revision>
  <dcterms:created xsi:type="dcterms:W3CDTF">2018-12-23T12:41:38Z</dcterms:created>
  <dcterms:modified xsi:type="dcterms:W3CDTF">2021-11-01T11:25:35Z</dcterms:modified>
</cp:coreProperties>
</file>