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75" r:id="rId14"/>
    <p:sldId id="270" r:id="rId15"/>
    <p:sldId id="271" r:id="rId16"/>
    <p:sldId id="276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5A4FB-F88A-41E3-9827-097CFF6D7A92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94EBF-B0CD-4E31-87BF-3BCFA610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94EBF-B0CD-4E31-87BF-3BCFA610D08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B6EBEE-8901-420E-B2C2-E53CB59F064E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CCE378-049A-4C7A-B2EA-8D9080A13E7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3" Type="http://schemas.openxmlformats.org/officeDocument/2006/relationships/image" Target="../media/image11.jpe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3.jpe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2.jpe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85728"/>
            <a:ext cx="8352928" cy="2714644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 Лицей №5 имени Ю.А. Гагарина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Центрального района Волгограда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«Решение треугольников»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957192" y="3818384"/>
            <a:ext cx="3401022" cy="2468136"/>
          </a:xfrm>
        </p:spPr>
        <p:txBody>
          <a:bodyPr>
            <a:normAutofit fontScale="85000" lnSpcReduction="20000"/>
          </a:bodyPr>
          <a:lstStyle/>
          <a:p>
            <a:pPr lvl="8">
              <a:buNone/>
            </a:pP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>
              <a:buNone/>
            </a:pP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Таболаева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Марина Васильевна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МОУ лицея №5 </a:t>
            </a:r>
          </a:p>
          <a:p>
            <a:pPr>
              <a:buNone/>
            </a:pP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им.Ю.А.Гагарина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Волгограда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MV\Pictures\2014-02-02\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876"/>
            <a:ext cx="364333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388424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Формулы площади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352928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                    1 теорема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«Площадь S треугольника выражается формулой </a:t>
            </a:r>
            <a:r>
              <a:rPr lang="en-US" b="1" dirty="0" smtClean="0"/>
              <a:t>S</a:t>
            </a:r>
            <a:r>
              <a:rPr lang="ru-RU" b="1" dirty="0" smtClean="0"/>
              <a:t>=</a:t>
            </a:r>
            <a:r>
              <a:rPr lang="en-US" b="1" dirty="0" smtClean="0"/>
              <a:t>pr</a:t>
            </a:r>
            <a:r>
              <a:rPr lang="ru-RU" b="1" dirty="0" smtClean="0"/>
              <a:t>, где </a:t>
            </a:r>
            <a:r>
              <a:rPr lang="ru-RU" b="1" dirty="0" err="1" smtClean="0"/>
              <a:t>р</a:t>
            </a:r>
            <a:r>
              <a:rPr lang="ru-RU" b="1" dirty="0" smtClean="0"/>
              <a:t> — полупериметр треугольника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r</a:t>
            </a:r>
            <a:r>
              <a:rPr lang="ru-RU" b="1" dirty="0" smtClean="0"/>
              <a:t> — радиус вписанной в него окружности.»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20882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2 теорема.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«В треугольнике ABC со сторонами АВ = с, ВС = а и СА =</a:t>
            </a:r>
            <a:r>
              <a:rPr lang="en-US" sz="3200" b="1" dirty="0" smtClean="0"/>
              <a:t>b</a:t>
            </a:r>
            <a:r>
              <a:rPr lang="ru-RU" sz="3200" b="1" dirty="0" smtClean="0"/>
              <a:t>  имеют место </a:t>
            </a:r>
            <a:r>
              <a:rPr lang="ru-RU" sz="3200" b="1" dirty="0" smtClean="0"/>
              <a:t>равенства 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 smtClean="0"/>
              <a:t>где R — радиус окружности, описанной около треугольника ABC.»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6588224" cy="47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В треугольнике ABC хотя бы один из углов — острый. Пусть, например, острым является угол А. Проведем диаметр BD </a:t>
            </a:r>
            <a:r>
              <a:rPr lang="ru-RU" dirty="0" smtClean="0"/>
              <a:t> </a:t>
            </a:r>
            <a:r>
              <a:rPr lang="ru-RU" dirty="0" smtClean="0"/>
              <a:t>и рассмотрим треугольник DBC. Угол С этого треугольника — прямой, угол D </a:t>
            </a:r>
            <a:r>
              <a:rPr lang="ru-RU" dirty="0" smtClean="0"/>
              <a:t>равен </a:t>
            </a:r>
            <a:r>
              <a:rPr lang="ru-RU" dirty="0" smtClean="0"/>
              <a:t>углу A, поскольку указанные вписанные углы опираются на одну и ту же дугу ВС. Следовательно, а = ВС = </a:t>
            </a:r>
            <a:r>
              <a:rPr lang="ru-RU" dirty="0" err="1" smtClean="0"/>
              <a:t>BDsinА</a:t>
            </a:r>
            <a:r>
              <a:rPr lang="ru-RU" dirty="0" smtClean="0"/>
              <a:t> = 2RsinА, откуда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а/</a:t>
            </a:r>
            <a:r>
              <a:rPr lang="en-US" dirty="0" err="1" smtClean="0"/>
              <a:t>sinA</a:t>
            </a:r>
            <a:r>
              <a:rPr lang="ru-RU" dirty="0" smtClean="0"/>
              <a:t>= 2R. Пользуясь теоремой синусов, получаем:</a:t>
            </a:r>
          </a:p>
          <a:p>
            <a:pPr>
              <a:buNone/>
            </a:pPr>
            <a:r>
              <a:rPr lang="ru-RU" dirty="0" smtClean="0"/>
              <a:t>                                     Теорема доказана.</a:t>
            </a:r>
          </a:p>
        </p:txBody>
      </p:sp>
      <p:pic>
        <p:nvPicPr>
          <p:cNvPr id="26626" name="Рисунок 9" descr="C:\Users\Миша\Desktop\1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564904"/>
            <a:ext cx="240199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Рисунок 10" descr="C:\Users\Миша\Desktop\1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52866"/>
            <a:ext cx="2736304" cy="42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C:\Users\Миша\Desktop\1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857232"/>
            <a:ext cx="2736304" cy="42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3714776" cy="7943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Задача Эйлера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214290"/>
            <a:ext cx="4286248" cy="65008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С помощью задачи Эйлера можно доказать, что в произвольном треугольнике:</a:t>
            </a:r>
          </a:p>
          <a:p>
            <a:pPr>
              <a:buNone/>
            </a:pPr>
            <a:r>
              <a:rPr lang="ru-RU" dirty="0" smtClean="0"/>
              <a:t>	1)точки, симметричные точке Н пересечения высот (или их продолжений) относительно сторон треугольника и их середин, лежат на описанной окружности;</a:t>
            </a:r>
          </a:p>
          <a:p>
            <a:pPr>
              <a:buNone/>
            </a:pPr>
            <a:r>
              <a:rPr lang="ru-RU" dirty="0" smtClean="0"/>
              <a:t>	2)середины сторон, основания высот и середины отрезков, соединяющих точку Н с вершинами, лежат на одной окружности, центром которой является середина отрезка, соединяющего точку Н с центром описанной окружности, а ее радиус в два раза меньше радиуса описанной окружности (эта окружность называется окружностью Эйлера);</a:t>
            </a:r>
          </a:p>
          <a:p>
            <a:endParaRPr lang="ru-RU" dirty="0"/>
          </a:p>
        </p:txBody>
      </p:sp>
      <p:pic>
        <p:nvPicPr>
          <p:cNvPr id="4" name="Рисунок 21" descr="D:\Миша\школа\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736"/>
            <a:ext cx="407196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0"/>
            <a:ext cx="3929058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3)    точка пересечения медиан лежит на отрезке, соединяющем точку Н с центром описанной окружности, и делит этот отрезок в отношении 1:2, считая от центра описанной окружности (прямая, на которой лежат четыре точки — точка Н, точка пересечения медиан, центр описанной окружности и центр окружности Эйлера, называется прямой Эйлера);</a:t>
            </a:r>
          </a:p>
          <a:p>
            <a:pPr>
              <a:buNone/>
            </a:pPr>
            <a:r>
              <a:rPr lang="ru-RU" dirty="0" smtClean="0"/>
              <a:t>	4)точки, симметричные центру описанной окружности относительно прямых, содержащих средние линии треугольника, лежат на окружности Эйлера.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6626" name="Рисунок 21" descr="D:\Миша\школа\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214422"/>
            <a:ext cx="4643471" cy="451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620688"/>
            <a:ext cx="6596806" cy="1226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</a:t>
            </a:r>
            <a:r>
              <a:rPr lang="ru-RU" dirty="0" smtClean="0"/>
              <a:t>задачи </a:t>
            </a:r>
            <a:r>
              <a:rPr lang="ru-RU" dirty="0" smtClean="0"/>
              <a:t>на тему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«Решение треугольников"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1. На прямой, содержащей медиану </a:t>
            </a:r>
            <a:r>
              <a:rPr lang="en-US" dirty="0" smtClean="0"/>
              <a:t>AD </a:t>
            </a:r>
            <a:r>
              <a:rPr lang="ru-RU" dirty="0" smtClean="0"/>
              <a:t>прямоугольного</a:t>
            </a:r>
            <a:r>
              <a:rPr lang="en-US" dirty="0" smtClean="0"/>
              <a:t> </a:t>
            </a:r>
            <a:r>
              <a:rPr lang="ru-RU" dirty="0" smtClean="0"/>
              <a:t>треугольника </a:t>
            </a:r>
            <a:r>
              <a:rPr lang="en-US" dirty="0" smtClean="0"/>
              <a:t>ABC </a:t>
            </a:r>
            <a:r>
              <a:rPr lang="ru-RU" dirty="0" smtClean="0"/>
              <a:t>с прямым углом </a:t>
            </a:r>
            <a:r>
              <a:rPr lang="en-US" dirty="0" smtClean="0"/>
              <a:t>C</a:t>
            </a:r>
            <a:r>
              <a:rPr lang="ru-RU" dirty="0" smtClean="0"/>
              <a:t>, взята точка </a:t>
            </a:r>
            <a:r>
              <a:rPr lang="en-US" dirty="0" smtClean="0"/>
              <a:t>E</a:t>
            </a:r>
            <a:r>
              <a:rPr lang="ru-RU" dirty="0" smtClean="0"/>
              <a:t>, удаленная от вершины </a:t>
            </a:r>
            <a:r>
              <a:rPr lang="en-US" dirty="0" smtClean="0"/>
              <a:t>A </a:t>
            </a:r>
            <a:r>
              <a:rPr lang="ru-RU" dirty="0" smtClean="0"/>
              <a:t>на расстояние, равное 4.Найдите площадь </a:t>
            </a:r>
            <a:r>
              <a:rPr lang="ru-RU" dirty="0" smtClean="0"/>
              <a:t>треугольника </a:t>
            </a:r>
            <a:r>
              <a:rPr lang="en-US" dirty="0" smtClean="0"/>
              <a:t>BCE</a:t>
            </a:r>
            <a:r>
              <a:rPr lang="ru-RU" dirty="0" smtClean="0"/>
              <a:t>, если </a:t>
            </a:r>
            <a:r>
              <a:rPr lang="en-US" dirty="0" smtClean="0"/>
              <a:t>BC</a:t>
            </a:r>
            <a:r>
              <a:rPr lang="ru-RU" dirty="0" smtClean="0"/>
              <a:t>=6, </a:t>
            </a:r>
            <a:r>
              <a:rPr lang="en-US" dirty="0" smtClean="0"/>
              <a:t>AC</a:t>
            </a:r>
            <a:r>
              <a:rPr lang="ru-RU" dirty="0" smtClean="0"/>
              <a:t>=4</a:t>
            </a:r>
          </a:p>
          <a:p>
            <a:endParaRPr lang="ru-RU" dirty="0"/>
          </a:p>
        </p:txBody>
      </p:sp>
      <p:pic>
        <p:nvPicPr>
          <p:cNvPr id="5" name="Picture 6" descr="get_file?id=46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129364"/>
            <a:ext cx="2160240" cy="25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get_file?id=46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05064"/>
            <a:ext cx="2160240" cy="26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812360" cy="6669360"/>
          </a:xfrm>
        </p:spPr>
        <p:txBody>
          <a:bodyPr>
            <a:normAutofit/>
          </a:bodyPr>
          <a:lstStyle/>
          <a:p>
            <a:r>
              <a:rPr lang="ru-RU" dirty="0" smtClean="0"/>
              <a:t>По теореме Пифагора </a:t>
            </a:r>
            <a:r>
              <a:rPr lang="en-US" dirty="0" smtClean="0"/>
              <a:t>AD</a:t>
            </a:r>
            <a:r>
              <a:rPr lang="ru-RU" dirty="0" smtClean="0"/>
              <a:t>=5 Тогда </a:t>
            </a:r>
            <a:r>
              <a:rPr lang="en-US" dirty="0" smtClean="0"/>
              <a:t>ED</a:t>
            </a:r>
            <a:r>
              <a:rPr lang="ru-RU" dirty="0" smtClean="0"/>
              <a:t>=1</a:t>
            </a:r>
          </a:p>
          <a:p>
            <a:r>
              <a:rPr lang="ru-RU" dirty="0" smtClean="0"/>
              <a:t>Пусть точка </a:t>
            </a:r>
            <a:r>
              <a:rPr lang="en-US" dirty="0" smtClean="0"/>
              <a:t>E </a:t>
            </a:r>
            <a:r>
              <a:rPr lang="ru-RU" dirty="0" smtClean="0"/>
              <a:t>лежит на луче </a:t>
            </a:r>
            <a:r>
              <a:rPr lang="en-US" dirty="0" smtClean="0"/>
              <a:t>AD</a:t>
            </a:r>
            <a:r>
              <a:rPr lang="ru-RU" dirty="0" smtClean="0"/>
              <a:t>. Медиана </a:t>
            </a:r>
            <a:r>
              <a:rPr lang="en-US" dirty="0" smtClean="0"/>
              <a:t>AD </a:t>
            </a:r>
            <a:r>
              <a:rPr lang="ru-RU" dirty="0" smtClean="0"/>
              <a:t>длиннее </a:t>
            </a:r>
            <a:r>
              <a:rPr lang="en-US" dirty="0" smtClean="0"/>
              <a:t>AE</a:t>
            </a:r>
            <a:r>
              <a:rPr lang="ru-RU" dirty="0" smtClean="0"/>
              <a:t>, и точка </a:t>
            </a:r>
            <a:r>
              <a:rPr lang="en-US" dirty="0" smtClean="0"/>
              <a:t>E </a:t>
            </a:r>
            <a:r>
              <a:rPr lang="ru-RU" dirty="0" smtClean="0"/>
              <a:t>лежит внутри треугольника </a:t>
            </a:r>
            <a:r>
              <a:rPr lang="en-US" dirty="0" smtClean="0"/>
              <a:t>ABC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Опустим из точки </a:t>
            </a:r>
            <a:r>
              <a:rPr lang="en-US" dirty="0" smtClean="0"/>
              <a:t>E </a:t>
            </a:r>
            <a:r>
              <a:rPr lang="ru-RU" dirty="0" smtClean="0"/>
              <a:t>перпендикуляр </a:t>
            </a:r>
            <a:r>
              <a:rPr lang="en-US" dirty="0" smtClean="0"/>
              <a:t>EF </a:t>
            </a:r>
            <a:r>
              <a:rPr lang="ru-RU" dirty="0" smtClean="0"/>
              <a:t>на прямую </a:t>
            </a:r>
            <a:r>
              <a:rPr lang="en-US" dirty="0" smtClean="0"/>
              <a:t>BC </a:t>
            </a:r>
            <a:r>
              <a:rPr lang="ru-RU" dirty="0" smtClean="0"/>
              <a:t>и рассмотрим подобные прямоугольные треугольники </a:t>
            </a:r>
            <a:r>
              <a:rPr lang="en-US" dirty="0" smtClean="0"/>
              <a:t>DEF </a:t>
            </a:r>
            <a:r>
              <a:rPr lang="ru-RU" dirty="0" smtClean="0"/>
              <a:t>и </a:t>
            </a:r>
            <a:r>
              <a:rPr lang="en-US" dirty="0" smtClean="0"/>
              <a:t>DAC</a:t>
            </a:r>
            <a:r>
              <a:rPr lang="ru-RU" dirty="0" smtClean="0"/>
              <a:t>. Из подобия треугольников находим: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Следовательно, </a:t>
            </a:r>
          </a:p>
          <a:p>
            <a:pPr>
              <a:buNone/>
            </a:pPr>
            <a:r>
              <a:rPr lang="ru-RU" dirty="0" smtClean="0"/>
              <a:t>    Пусть теперь точка </a:t>
            </a:r>
            <a:r>
              <a:rPr lang="en-US" dirty="0" smtClean="0"/>
              <a:t>A </a:t>
            </a:r>
            <a:r>
              <a:rPr lang="ru-RU" dirty="0" smtClean="0"/>
              <a:t>лежит между </a:t>
            </a:r>
            <a:r>
              <a:rPr lang="en-US" dirty="0" smtClean="0"/>
              <a:t>E </a:t>
            </a:r>
            <a:r>
              <a:rPr lang="ru-RU" dirty="0" smtClean="0"/>
              <a:t>и </a:t>
            </a:r>
            <a:r>
              <a:rPr lang="en-US" dirty="0" smtClean="0"/>
              <a:t>D</a:t>
            </a:r>
            <a:r>
              <a:rPr lang="ru-RU" dirty="0" smtClean="0"/>
              <a:t>. В этом случае </a:t>
            </a:r>
            <a:r>
              <a:rPr lang="en-US" dirty="0" smtClean="0"/>
              <a:t>ED</a:t>
            </a:r>
            <a:r>
              <a:rPr lang="ru-RU" dirty="0" smtClean="0"/>
              <a:t>=9 и                                 Тогда </a:t>
            </a:r>
          </a:p>
          <a:p>
            <a:r>
              <a:rPr lang="ru-RU" dirty="0" smtClean="0"/>
              <a:t>Ответ: </a:t>
            </a:r>
            <a:r>
              <a:rPr lang="en-US" dirty="0" smtClean="0"/>
              <a:t>2,4 ; 21,</a:t>
            </a:r>
            <a:r>
              <a:rPr lang="ru-RU" dirty="0" smtClean="0"/>
              <a:t>6</a:t>
            </a:r>
          </a:p>
          <a:p>
            <a:endParaRPr lang="ru-RU" dirty="0"/>
          </a:p>
        </p:txBody>
      </p:sp>
      <p:pic>
        <p:nvPicPr>
          <p:cNvPr id="26626" name="Picture 2" descr="38db9c6ffe3e4e0f925b1723727dcf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2088232" cy="56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ac6b573a0fbdb6a6348894525bc855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861048"/>
            <a:ext cx="2247211" cy="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8675799486a848dbd19638ffbc0e7f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797152"/>
            <a:ext cx="2088232" cy="51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bb2cf077ae6b28db4ee8c1d54c250ad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869160"/>
            <a:ext cx="1728192" cy="36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get_file?id=46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0"/>
            <a:ext cx="1835696" cy="21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get_file?id=46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2204864"/>
            <a:ext cx="1835696" cy="225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620688"/>
            <a:ext cx="4608512" cy="1082384"/>
          </a:xfrm>
        </p:spPr>
        <p:txBody>
          <a:bodyPr>
            <a:normAutofit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Проведена </a:t>
            </a:r>
            <a:r>
              <a:rPr lang="ru-RU" dirty="0" smtClean="0"/>
              <a:t> систематизация существующих теорем необходимых для </a:t>
            </a:r>
            <a:r>
              <a:rPr lang="ru-RU" dirty="0" smtClean="0"/>
              <a:t>решения треугольников. Некоторые из них </a:t>
            </a:r>
            <a:r>
              <a:rPr lang="ru-RU" dirty="0" smtClean="0"/>
              <a:t>изучаются  </a:t>
            </a:r>
            <a:r>
              <a:rPr lang="ru-RU" dirty="0" smtClean="0"/>
              <a:t>в курсе школьной геометрии, но большинство </a:t>
            </a:r>
            <a:r>
              <a:rPr lang="ru-RU" dirty="0" smtClean="0"/>
              <a:t>теорем и задач</a:t>
            </a:r>
            <a:r>
              <a:rPr lang="ru-RU" dirty="0" smtClean="0"/>
              <a:t>, </a:t>
            </a:r>
            <a:r>
              <a:rPr lang="ru-RU" dirty="0" smtClean="0"/>
              <a:t>представленных в </a:t>
            </a:r>
            <a:r>
              <a:rPr lang="ru-RU" dirty="0" smtClean="0"/>
              <a:t>презентации, являются </a:t>
            </a:r>
            <a:r>
              <a:rPr lang="ru-RU" dirty="0" smtClean="0"/>
              <a:t>новыми и </a:t>
            </a:r>
            <a:r>
              <a:rPr lang="ru-RU" dirty="0" smtClean="0"/>
              <a:t>полезны для решения задач по планиметрии.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08912" cy="1224136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14488"/>
            <a:ext cx="7355160" cy="371208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i="1" dirty="0" smtClean="0"/>
              <a:t>	</a:t>
            </a:r>
            <a:r>
              <a:rPr lang="ru-RU" dirty="0" smtClean="0"/>
              <a:t>Решить треугольник – это найти все неизвестные элементы треугольника по некоторым известным его элементам.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Треугольник </a:t>
            </a:r>
            <a:r>
              <a:rPr lang="ru-RU" dirty="0" smtClean="0"/>
              <a:t>является одной из основных геометрических фигур. Многие фигуры и вообще произвольные многоугольники можно разбить на треугольники.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В </a:t>
            </a:r>
            <a:r>
              <a:rPr lang="ru-RU" dirty="0" smtClean="0"/>
              <a:t>любом треугольнике есть 6 основных элементов: три стороны и три угла.</a:t>
            </a: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dirty="0" smtClean="0"/>
              <a:t>Цель:                      Задачи: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Разобрать доказательства некоторых теорем и варианты решения треугольников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42792" cy="479813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1.Вспомнить теорему синусов.</a:t>
            </a:r>
          </a:p>
          <a:p>
            <a:r>
              <a:rPr lang="ru-RU" dirty="0" smtClean="0"/>
              <a:t>2.Вспомнить теорему косинусов.</a:t>
            </a:r>
          </a:p>
          <a:p>
            <a:r>
              <a:rPr lang="ru-RU" dirty="0" smtClean="0"/>
              <a:t>3.Представить теорему о медиане и её доказательство.</a:t>
            </a:r>
          </a:p>
          <a:p>
            <a:r>
              <a:rPr lang="ru-RU" dirty="0" smtClean="0"/>
              <a:t>4.Представить теорему о биссектрисе треугольника и ее доказательство.</a:t>
            </a:r>
          </a:p>
          <a:p>
            <a:r>
              <a:rPr lang="ru-RU" dirty="0" smtClean="0"/>
              <a:t>5.Разобрать формулы площади треугольника.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ru-RU" dirty="0" smtClean="0"/>
              <a:t>Узнать о задаче Эйлера.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Теорема синусов: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3568" y="3356992"/>
            <a:ext cx="7272808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Где  </a:t>
            </a:r>
            <a:r>
              <a:rPr lang="ru-RU" b="1" dirty="0" err="1" smtClean="0"/>
              <a:t>a</a:t>
            </a:r>
            <a:r>
              <a:rPr lang="ru-RU" b="1" dirty="0" smtClean="0"/>
              <a:t>, </a:t>
            </a:r>
            <a:r>
              <a:rPr lang="ru-RU" b="1" dirty="0" err="1" smtClean="0"/>
              <a:t>b</a:t>
            </a:r>
            <a:r>
              <a:rPr lang="ru-RU" b="1" dirty="0" smtClean="0"/>
              <a:t>, </a:t>
            </a:r>
            <a:r>
              <a:rPr lang="ru-RU" b="1" dirty="0" err="1" smtClean="0"/>
              <a:t>c</a:t>
            </a:r>
            <a:r>
              <a:rPr lang="ru-RU" b="1" dirty="0" smtClean="0"/>
              <a:t> — стороны треугольника, </a:t>
            </a:r>
            <a:r>
              <a:rPr lang="ru-RU" b="1" dirty="0" err="1" smtClean="0"/>
              <a:t>α, β, γ </a:t>
            </a:r>
            <a:r>
              <a:rPr lang="ru-RU" b="1" dirty="0" smtClean="0"/>
              <a:t>соответственно противолежащие им углы, а R-радиус описанной около треугольника окружности.</a:t>
            </a:r>
            <a:endParaRPr lang="ru-RU" dirty="0" smtClean="0"/>
          </a:p>
        </p:txBody>
      </p:sp>
      <p:pic>
        <p:nvPicPr>
          <p:cNvPr id="1026" name="Picture 2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68760"/>
            <a:ext cx="7643866" cy="144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Теорема косинусов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76872"/>
            <a:ext cx="7715200" cy="347166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«Квадрат любой стороны треугольника (</a:t>
            </a:r>
            <a:r>
              <a:rPr lang="ru-RU" b="1" dirty="0" err="1" smtClean="0"/>
              <a:t>a</a:t>
            </a:r>
            <a:r>
              <a:rPr lang="ru-RU" b="1" dirty="0" smtClean="0"/>
              <a:t>) равен сумме квадратов двух других сторон треугольника (</a:t>
            </a:r>
            <a:r>
              <a:rPr lang="ru-RU" b="1" dirty="0" err="1" smtClean="0"/>
              <a:t>b</a:t>
            </a:r>
            <a:r>
              <a:rPr lang="ru-RU" b="1" dirty="0" smtClean="0"/>
              <a:t> и </a:t>
            </a:r>
            <a:r>
              <a:rPr lang="ru-RU" b="1" dirty="0" err="1" smtClean="0"/>
              <a:t>c</a:t>
            </a:r>
            <a:r>
              <a:rPr lang="ru-RU" b="1" dirty="0" smtClean="0"/>
              <a:t>), минус удвоенное произведение этих сторон на косинус угла (</a:t>
            </a:r>
            <a:r>
              <a:rPr lang="ru-RU" b="1" dirty="0" err="1" smtClean="0"/>
              <a:t>α</a:t>
            </a:r>
            <a:r>
              <a:rPr lang="ru-RU" b="1" dirty="0" smtClean="0"/>
              <a:t>) между ними.»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581128"/>
            <a:ext cx="6526508" cy="91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931224" cy="852704"/>
          </a:xfrm>
        </p:spPr>
        <p:txBody>
          <a:bodyPr/>
          <a:lstStyle/>
          <a:p>
            <a:r>
              <a:rPr lang="ru-RU" b="1" dirty="0" smtClean="0"/>
              <a:t>Теорема о медиане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19256" cy="271765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« Квадрат медианы AM треугольника А</a:t>
            </a:r>
            <a:r>
              <a:rPr lang="en-US" b="1" dirty="0" smtClean="0"/>
              <a:t>B</a:t>
            </a:r>
            <a:r>
              <a:rPr lang="ru-RU" b="1" dirty="0" smtClean="0"/>
              <a:t>С выражается формулой </a:t>
            </a:r>
            <a:r>
              <a:rPr lang="ru-RU" dirty="0" smtClean="0"/>
              <a:t>»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1026" name="Picture 2" descr="1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293096"/>
            <a:ext cx="6559244" cy="90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4536504" cy="794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Доказательство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6948264" cy="518457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Зная стороны треугольника ABC, можно найти, например, косинус угла В. Для этого нужно воспользоваться теоремой косинусов : АС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=АВ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+ ВС</a:t>
            </a:r>
            <a:r>
              <a:rPr lang="ru-RU" baseline="30000" dirty="0" smtClean="0"/>
              <a:t>2</a:t>
            </a:r>
            <a:r>
              <a:rPr lang="ru-RU" dirty="0" smtClean="0"/>
              <a:t> - 2АВ • ВС </a:t>
            </a:r>
            <a:r>
              <a:rPr lang="ru-RU" dirty="0" err="1" smtClean="0"/>
              <a:t>cos</a:t>
            </a:r>
            <a:r>
              <a:rPr lang="ru-RU" dirty="0" smtClean="0"/>
              <a:t> В, откуда </a:t>
            </a:r>
          </a:p>
          <a:p>
            <a:endParaRPr lang="ru-RU" dirty="0" smtClean="0"/>
          </a:p>
          <a:p>
            <a:r>
              <a:rPr lang="ru-RU" dirty="0" smtClean="0"/>
              <a:t>Рассмотрим теперь треугольник АВМ. Учитывая, что ВM=</a:t>
            </a:r>
            <a:r>
              <a:rPr lang="en-US" dirty="0" smtClean="0"/>
              <a:t>BC</a:t>
            </a:r>
            <a:r>
              <a:rPr lang="ru-RU" dirty="0" smtClean="0"/>
              <a:t>/2 по теореме косинусов находим: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Теорема доказана.</a:t>
            </a:r>
          </a:p>
          <a:p>
            <a:endParaRPr lang="ru-RU" dirty="0"/>
          </a:p>
        </p:txBody>
      </p:sp>
      <p:pic>
        <p:nvPicPr>
          <p:cNvPr id="2050" name="Picture 2" descr="1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80928"/>
            <a:ext cx="3096345" cy="57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1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6513180" cy="121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refbest.ru/files/10/refbest_ru_54470_a20b3fe1a540fff399e9744ec3f31637.html_files/rId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0"/>
            <a:ext cx="2267744" cy="2267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86509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Теорема о биссектрисе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219256" cy="36876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«Биссектриса треугольника делит его сторону на части, пропорциональные двум другим сторонам.»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4549562" cy="938368"/>
          </a:xfrm>
        </p:spPr>
        <p:txBody>
          <a:bodyPr>
            <a:normAutofit/>
          </a:bodyPr>
          <a:lstStyle/>
          <a:p>
            <a:r>
              <a:rPr lang="ru-RU" dirty="0" smtClean="0"/>
              <a:t>Доказательство: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6444208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Пусть AD — биссектриса треугольника ABC. Докажем, что DB/AB=DC/AC. Рассмотрим сначала треугольник ABD. По теореме синусов</a:t>
            </a:r>
          </a:p>
          <a:p>
            <a:pPr>
              <a:buNone/>
            </a:pPr>
            <a:r>
              <a:rPr lang="ru-RU" dirty="0" smtClean="0"/>
              <a:t>    откуда  </a:t>
            </a:r>
          </a:p>
          <a:p>
            <a:r>
              <a:rPr lang="ru-RU" dirty="0" smtClean="0"/>
              <a:t> Аналогично, рассматривая треугольник </a:t>
            </a:r>
            <a:r>
              <a:rPr lang="ru-RU" dirty="0" smtClean="0"/>
              <a:t>ADС </a:t>
            </a:r>
            <a:r>
              <a:rPr lang="ru-RU" dirty="0" smtClean="0"/>
              <a:t>получаем</a:t>
            </a:r>
            <a:r>
              <a:rPr lang="ru-RU" dirty="0" smtClean="0"/>
              <a:t>:   </a:t>
            </a:r>
          </a:p>
          <a:p>
            <a:endParaRPr lang="ru-RU" dirty="0" smtClean="0"/>
          </a:p>
          <a:p>
            <a:r>
              <a:rPr lang="en-US" dirty="0" smtClean="0"/>
              <a:t>Ho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2=  1 по условию,  4=180 -  3 , поэтому </a:t>
            </a:r>
            <a:r>
              <a:rPr lang="ru-RU" dirty="0" err="1" smtClean="0"/>
              <a:t>sin</a:t>
            </a:r>
            <a:r>
              <a:rPr lang="ru-RU" dirty="0" smtClean="0"/>
              <a:t>  2=sin  1 и </a:t>
            </a:r>
            <a:r>
              <a:rPr lang="ru-RU" dirty="0" err="1" smtClean="0"/>
              <a:t>sin</a:t>
            </a:r>
            <a:r>
              <a:rPr lang="ru-RU" dirty="0" smtClean="0"/>
              <a:t>  3= </a:t>
            </a:r>
            <a:r>
              <a:rPr lang="ru-RU" dirty="0" err="1" smtClean="0"/>
              <a:t>sin</a:t>
            </a:r>
            <a:r>
              <a:rPr lang="ru-RU" dirty="0" smtClean="0"/>
              <a:t>  </a:t>
            </a:r>
            <a:r>
              <a:rPr lang="ru-RU" dirty="0" smtClean="0"/>
              <a:t>4 ( </a:t>
            </a:r>
            <a:r>
              <a:rPr lang="ru-RU" dirty="0" smtClean="0"/>
              <a:t>Следовательно, DB/AB = DC/AC . Теорема доказана.</a:t>
            </a:r>
          </a:p>
          <a:p>
            <a:endParaRPr lang="ru-RU" dirty="0"/>
          </a:p>
        </p:txBody>
      </p:sp>
      <p:pic>
        <p:nvPicPr>
          <p:cNvPr id="3074" name="Picture 2" descr="1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492896"/>
            <a:ext cx="1224136" cy="45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1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5" y="2900724"/>
            <a:ext cx="1584176" cy="55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19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293096"/>
            <a:ext cx="1685504" cy="52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827584" y="5013176"/>
          <a:ext cx="161925" cy="152400"/>
        </p:xfrm>
        <a:graphic>
          <a:graphicData uri="http://schemas.openxmlformats.org/presentationml/2006/ole">
            <p:oleObj spid="_x0000_s3080" name="Формула" r:id="rId6" imgW="164957" imgH="152268" progId="Equation.3">
              <p:embed/>
            </p:oleObj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259632" y="5013176"/>
          <a:ext cx="161925" cy="152400"/>
        </p:xfrm>
        <a:graphic>
          <a:graphicData uri="http://schemas.openxmlformats.org/presentationml/2006/ole">
            <p:oleObj spid="_x0000_s3082" name="Формула" r:id="rId7" imgW="164957" imgH="152268" progId="Equation.3">
              <p:embed/>
            </p:oleObj>
          </a:graphicData>
        </a:graphic>
      </p:graphicFrame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3419872" y="5013176"/>
          <a:ext cx="161925" cy="152400"/>
        </p:xfrm>
        <a:graphic>
          <a:graphicData uri="http://schemas.openxmlformats.org/presentationml/2006/ole">
            <p:oleObj spid="_x0000_s3084" name="Формула" r:id="rId8" imgW="164957" imgH="152268" progId="Equation.3">
              <p:embed/>
            </p:oleObj>
          </a:graphicData>
        </a:graphic>
      </p:graphicFrame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4643438" y="5000636"/>
          <a:ext cx="161925" cy="152400"/>
        </p:xfrm>
        <a:graphic>
          <a:graphicData uri="http://schemas.openxmlformats.org/presentationml/2006/ole">
            <p:oleObj spid="_x0000_s3086" name="Формула" r:id="rId9" imgW="164880" imgH="152280" progId="Equation.3">
              <p:embed/>
            </p:oleObj>
          </a:graphicData>
        </a:graphic>
      </p:graphicFrame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4067944" y="5445224"/>
          <a:ext cx="161925" cy="152400"/>
        </p:xfrm>
        <a:graphic>
          <a:graphicData uri="http://schemas.openxmlformats.org/presentationml/2006/ole">
            <p:oleObj spid="_x0000_s3088" name="Формула" r:id="rId10" imgW="164957" imgH="152268" progId="Equation.3">
              <p:embed/>
            </p:oleObj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004048" y="5445224"/>
          <a:ext cx="161925" cy="152400"/>
        </p:xfrm>
        <a:graphic>
          <a:graphicData uri="http://schemas.openxmlformats.org/presentationml/2006/ole">
            <p:oleObj spid="_x0000_s3090" name="Формула" r:id="rId11" imgW="164957" imgH="152268" progId="Equation.3">
              <p:embed/>
            </p:oleObj>
          </a:graphicData>
        </a:graphic>
      </p:graphicFrame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2051720" y="5373216"/>
          <a:ext cx="161925" cy="152400"/>
        </p:xfrm>
        <a:graphic>
          <a:graphicData uri="http://schemas.openxmlformats.org/presentationml/2006/ole">
            <p:oleObj spid="_x0000_s3092" name="Формула" r:id="rId12" imgW="164957" imgH="152268" progId="Equation.3">
              <p:embed/>
            </p:oleObj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2987824" y="5373216"/>
          <a:ext cx="161925" cy="152400"/>
        </p:xfrm>
        <a:graphic>
          <a:graphicData uri="http://schemas.openxmlformats.org/presentationml/2006/ole">
            <p:oleObj spid="_x0000_s3094" name="Формула" r:id="rId13" imgW="164957" imgH="152268" progId="Equation.3">
              <p:embed/>
            </p:oleObj>
          </a:graphicData>
        </a:graphic>
      </p:graphicFrame>
      <p:pic>
        <p:nvPicPr>
          <p:cNvPr id="3096" name="Picture 24" descr="http://dic.academic.ru/pictures/wiki/files/50/240px-Triangle_ABC_with_bisector_AD.svg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8144" y="2285992"/>
            <a:ext cx="305983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rgbClr val="002060"/>
      </a:dk1>
      <a:lt1>
        <a:srgbClr val="FFFF00"/>
      </a:lt1>
      <a:dk2>
        <a:srgbClr val="002060"/>
      </a:dk2>
      <a:lt2>
        <a:srgbClr val="EEECE1"/>
      </a:lt2>
      <a:accent1>
        <a:srgbClr val="FFFF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</TotalTime>
  <Words>326</Words>
  <Application>Microsoft Office PowerPoint</Application>
  <PresentationFormat>Экран (4:3)</PresentationFormat>
  <Paragraphs>71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Поток</vt:lpstr>
      <vt:lpstr>Формула</vt:lpstr>
      <vt:lpstr>Microsoft Equation 3.0</vt:lpstr>
      <vt:lpstr>Муниципальное общеобразовательное учреждение  « Лицей №5 имени Ю.А. Гагарина  Центрального района Волгограда»  «Решение треугольников»</vt:lpstr>
      <vt:lpstr>                 </vt:lpstr>
      <vt:lpstr>Цель:                      Задачи:</vt:lpstr>
      <vt:lpstr>Теорема синусов: </vt:lpstr>
      <vt:lpstr>Теорема косинусов</vt:lpstr>
      <vt:lpstr>Теорема о медиане</vt:lpstr>
      <vt:lpstr>Доказательство</vt:lpstr>
      <vt:lpstr>Теорема о биссектрисе треугольника</vt:lpstr>
      <vt:lpstr>Доказательство:</vt:lpstr>
      <vt:lpstr>Формулы площади треугольника</vt:lpstr>
      <vt:lpstr>2 теорема. «В треугольнике ABC со сторонами АВ = с, ВС = а и СА =b  имеют место равенства   где R — радиус окружности, описанной около треугольника ABC.»</vt:lpstr>
      <vt:lpstr>Задача Эйлера</vt:lpstr>
      <vt:lpstr>Слайд 13</vt:lpstr>
      <vt:lpstr>Решение задачи на тему:  «Решение треугольников"</vt:lpstr>
      <vt:lpstr>Слайд 15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проект  По геометрии на тему: «Решение треугольников»</dc:title>
  <dc:creator>user</dc:creator>
  <cp:lastModifiedBy>MV</cp:lastModifiedBy>
  <cp:revision>42</cp:revision>
  <dcterms:created xsi:type="dcterms:W3CDTF">2014-11-29T14:16:40Z</dcterms:created>
  <dcterms:modified xsi:type="dcterms:W3CDTF">2019-05-25T17:52:10Z</dcterms:modified>
</cp:coreProperties>
</file>