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9" r:id="rId4"/>
    <p:sldId id="257" r:id="rId5"/>
    <p:sldId id="258" r:id="rId6"/>
    <p:sldId id="260" r:id="rId7"/>
    <p:sldId id="276" r:id="rId8"/>
    <p:sldId id="277" r:id="rId9"/>
    <p:sldId id="278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0666" y="188640"/>
            <a:ext cx="7157217" cy="16230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Malgun Gothic"/>
                <a:cs typeface="Times New Roman"/>
              </a:rPr>
              <a:t>Презентация к учебному курсу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/>
                <a:ea typeface="Malgun Gothic"/>
                <a:cs typeface="Times New Roman"/>
              </a:rPr>
              <a:t>«</a:t>
            </a:r>
            <a:r>
              <a:rPr lang="ru-RU" sz="2400" b="1" dirty="0" smtClean="0">
                <a:latin typeface="Times New Roman"/>
                <a:ea typeface="Malgun Gothic"/>
                <a:cs typeface="Times New Roman"/>
              </a:rPr>
              <a:t>Основы </a:t>
            </a:r>
            <a:r>
              <a:rPr lang="ru-RU" sz="2400" b="1" dirty="0">
                <a:latin typeface="Times New Roman"/>
                <a:ea typeface="Malgun Gothic"/>
                <a:cs typeface="Times New Roman"/>
              </a:rPr>
              <a:t>религиозных культур и светской </a:t>
            </a:r>
            <a:r>
              <a:rPr lang="ru-RU" sz="2400" b="1" dirty="0" smtClean="0">
                <a:latin typeface="Times New Roman"/>
                <a:ea typeface="Malgun Gothic"/>
                <a:cs typeface="Times New Roman"/>
              </a:rPr>
              <a:t>этики»</a:t>
            </a:r>
            <a:endParaRPr lang="ru-RU" sz="2400" dirty="0">
              <a:latin typeface="Calibri"/>
              <a:ea typeface="Malgun Gothic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Malgun Gothic"/>
                <a:cs typeface="Times New Roman"/>
              </a:rPr>
              <a:t>4 класс</a:t>
            </a:r>
            <a:endParaRPr lang="ru-RU" sz="2400" dirty="0">
              <a:effectLst/>
              <a:latin typeface="Calibri"/>
              <a:ea typeface="Malgun Gothic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400506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1916831"/>
            <a:ext cx="8496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000" b="1" dirty="0" smtClean="0">
                <a:latin typeface="Times New Roman"/>
                <a:ea typeface="Malgun Gothic"/>
                <a:cs typeface="Times New Roman"/>
              </a:rPr>
              <a:t>Милосердие </a:t>
            </a:r>
            <a:r>
              <a:rPr lang="ru-RU" sz="6000" b="1" dirty="0">
                <a:latin typeface="Times New Roman"/>
                <a:ea typeface="Malgun Gothic"/>
                <a:cs typeface="Times New Roman"/>
              </a:rPr>
              <a:t>– закон </a:t>
            </a:r>
            <a:r>
              <a:rPr lang="ru-RU" sz="6000" b="1" dirty="0" smtClean="0">
                <a:latin typeface="Times New Roman"/>
                <a:ea typeface="Malgun Gothic"/>
                <a:cs typeface="Times New Roman"/>
              </a:rPr>
              <a:t>жизни</a:t>
            </a:r>
            <a:endParaRPr lang="ru-RU" sz="6000" dirty="0">
              <a:effectLst/>
              <a:latin typeface="Calibri"/>
              <a:ea typeface="Malgun Gothic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508518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Выполнила </a:t>
            </a:r>
            <a:r>
              <a:rPr lang="ru-RU" dirty="0" err="1" smtClean="0"/>
              <a:t>Рохина</a:t>
            </a:r>
            <a:r>
              <a:rPr lang="ru-RU" dirty="0" smtClean="0"/>
              <a:t> </a:t>
            </a:r>
            <a:r>
              <a:rPr lang="ru-RU" dirty="0" smtClean="0"/>
              <a:t>Светлана А</a:t>
            </a:r>
            <a:r>
              <a:rPr lang="ru-RU" dirty="0" smtClean="0"/>
              <a:t>натольевна</a:t>
            </a:r>
            <a:endParaRPr lang="ru-RU" dirty="0" smtClean="0"/>
          </a:p>
          <a:p>
            <a:pPr algn="ctr"/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</a:p>
          <a:p>
            <a:pPr algn="ctr"/>
            <a:r>
              <a:rPr lang="ru-RU" dirty="0" smtClean="0"/>
              <a:t>МАОУ «лицей№77 </a:t>
            </a:r>
            <a:r>
              <a:rPr lang="ru-RU" dirty="0" err="1" smtClean="0"/>
              <a:t>г.Челябинска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41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78373" y="0"/>
            <a:ext cx="5328592" cy="12241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МИЛОСЕРДИЕ</a:t>
            </a:r>
            <a:endParaRPr lang="ru-RU" sz="5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3933056"/>
            <a:ext cx="8568952" cy="25922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u="sng" dirty="0"/>
              <a:t>Милосердие</a:t>
            </a:r>
            <a:r>
              <a:rPr lang="ru-RU" sz="2800" b="1" i="1" dirty="0"/>
              <a:t>-готовность помочь кому-нибудь или простить кого-нибудь из сострадания, </a:t>
            </a:r>
            <a:r>
              <a:rPr lang="ru-RU" sz="2800" b="1" i="1" dirty="0" smtClean="0"/>
              <a:t>человеколюбия.</a:t>
            </a:r>
            <a:endParaRPr lang="ru-RU" sz="2800" b="1" i="1" dirty="0"/>
          </a:p>
          <a:p>
            <a:r>
              <a:rPr lang="ru-RU" sz="2800" b="1" i="1" u="sng" dirty="0"/>
              <a:t>Миловать</a:t>
            </a:r>
            <a:r>
              <a:rPr lang="ru-RU" sz="2800" b="1" i="1" dirty="0"/>
              <a:t>- щадить, прощать кому-нибудь вину</a:t>
            </a:r>
            <a:endParaRPr lang="ru-RU" sz="2800" i="1" dirty="0"/>
          </a:p>
        </p:txBody>
      </p:sp>
      <p:pic>
        <p:nvPicPr>
          <p:cNvPr id="4098" name="Picture 2" descr="http://cs540103.vk.me/v540103920/73da/mtmOmJbzx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71" y="1016732"/>
            <a:ext cx="474859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97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avtobloc.ru/wp-content/uploads/bugatti_veyron_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us.123rf.com/450wm/izuboky/izuboky1411/izuboky141100001/33152850-%D0%B1%D1%80%D0%B0%D1%82%D1%8C%D1%8F-%D0%BC%D0%B0%D0%BB%D1%8C%D1%87%D0%B8%D0%BA%D0%BE%D0%B2-%D0%B4%D0%B2%D0%B0-%D1%81%D0%B8%D0%B4%D0%B5%D1%82%D1%8C-%D0%B4%D0%BE%D1%80%D0%BE%D0%B3%D0%B0-%D0%BE%D1%81%D0%B5%D0%BD%D1%8C%D1%8E-%D0%BB%D0%B5%D1%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80728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novosti-ukrainy.com/uploads/posts/2015-09/thumbs/v-primore-6-letniy-rebenok-poluchil-tyazheluyu-cherepno-mozgovuyu-travmu-ot-kamnya-broshennogo-im-v-poezd_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778" y="4221088"/>
            <a:ext cx="3121246" cy="233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8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75656" y="548680"/>
            <a:ext cx="6264696" cy="12134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СОЧУВСТВОВАТЬ</a:t>
            </a:r>
            <a:endParaRPr lang="ru-RU" sz="54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47664" y="2420888"/>
            <a:ext cx="6192688" cy="11521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СОПЕРЕЖИВАТЬ</a:t>
            </a:r>
            <a:endParaRPr lang="ru-RU" sz="5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91680" y="4149080"/>
            <a:ext cx="6048672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СОСТРАДАТЬ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50811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332656"/>
            <a:ext cx="4536504" cy="10801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ПОДАТЬ МИЛОСТЫНЮ</a:t>
            </a:r>
            <a:endParaRPr lang="ru-RU" sz="36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7363" y="1556792"/>
            <a:ext cx="4032448" cy="11521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ПРОЯВИТЬ МИЛОСЕРДИЕ</a:t>
            </a:r>
            <a:endParaRPr lang="ru-RU" sz="3600" b="1" dirty="0"/>
          </a:p>
        </p:txBody>
      </p:sp>
      <p:pic>
        <p:nvPicPr>
          <p:cNvPr id="6146" name="Picture 2" descr="https://www.miloserdie.ru/pic/babushka-poproshay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41" y="1844824"/>
            <a:ext cx="374805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tn-express.dp.ua/sites/default/files/nisha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48" y="4509120"/>
            <a:ext cx="3716931" cy="223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cs620924.vk.me/v620924887/15364/R8xuh89k8i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233" y="188640"/>
            <a:ext cx="1633542" cy="10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i2.wp.com/www.yapokupayu.ru/system/ckeditor_assets/pictures/000/121/061_conte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30772"/>
            <a:ext cx="4107111" cy="307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24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4005064"/>
            <a:ext cx="8532440" cy="25994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Однажды слепой человек сидел на ступеньках одного здания со шляпой возле его ног и табличкой с надписью: </a:t>
            </a:r>
            <a:endParaRPr lang="ru-RU" sz="2800" dirty="0" smtClean="0"/>
          </a:p>
          <a:p>
            <a:pPr algn="ctr"/>
            <a:r>
              <a:rPr lang="ru-RU" sz="2800" b="1" dirty="0" smtClean="0"/>
              <a:t>«</a:t>
            </a:r>
            <a:r>
              <a:rPr lang="ru-RU" sz="2800" b="1" dirty="0"/>
              <a:t>Я слепой, пожалуйста, помогите</a:t>
            </a:r>
            <a:r>
              <a:rPr lang="ru-RU" sz="2800" b="1" dirty="0" smtClean="0"/>
              <a:t>».</a:t>
            </a:r>
            <a:endParaRPr lang="ru-RU" sz="2800" b="1" dirty="0"/>
          </a:p>
        </p:txBody>
      </p:sp>
      <p:pic>
        <p:nvPicPr>
          <p:cNvPr id="7170" name="Picture 2" descr="http://cs7054.vk.me/c7002/v7002830/f047/MezL2kG03K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6262"/>
            <a:ext cx="6323026" cy="421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87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75002" y="836712"/>
            <a:ext cx="8661494" cy="540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Один человек проходил мимо и остановился. Он увидел инвалида, у которого было всего лишь несколько монет в его шляпе. Он бросил ему пару монет и без его разрешения написал новые слова на табличке. Он оставил её слепому человеку и ушёл.</a:t>
            </a:r>
          </a:p>
          <a:p>
            <a:r>
              <a:rPr lang="ru-RU" sz="2800" dirty="0"/>
              <a:t>К концу дня он вернулся и увидел, что шляпа полна монет. Слепой узнал его по шагам и спросил, не он ли был тот человек, что переписал табличку. Слепой также хотел узнать, что именно он написал. </a:t>
            </a:r>
          </a:p>
        </p:txBody>
      </p:sp>
    </p:spTree>
    <p:extLst>
      <p:ext uri="{BB962C8B-B14F-4D97-AF65-F5344CB8AC3E}">
        <p14:creationId xmlns:p14="http://schemas.microsoft.com/office/powerpoint/2010/main" val="304397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2636912"/>
            <a:ext cx="8784976" cy="4032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/>
              <a:t>Тот ответил:</a:t>
            </a:r>
          </a:p>
          <a:p>
            <a:r>
              <a:rPr lang="ru-RU" sz="3200" dirty="0"/>
              <a:t>— Ничего такого, что было бы неправдой. Я просто написал её немного по-другому.</a:t>
            </a:r>
          </a:p>
          <a:p>
            <a:r>
              <a:rPr lang="ru-RU" sz="3200" dirty="0"/>
              <a:t>Он улыбнулся и ушёл.</a:t>
            </a:r>
          </a:p>
          <a:p>
            <a:pPr algn="ctr"/>
            <a:r>
              <a:rPr lang="ru-RU" sz="3200" dirty="0"/>
              <a:t>Новая надпись на табличке была такая: </a:t>
            </a:r>
            <a:r>
              <a:rPr lang="ru-RU" sz="3200" b="1" dirty="0"/>
              <a:t>«Сейчас весна, но я не могу её увидеть».</a:t>
            </a:r>
          </a:p>
        </p:txBody>
      </p:sp>
      <p:pic>
        <p:nvPicPr>
          <p:cNvPr id="8194" name="Picture 2" descr="http://newstyle.su/wp-content/uploads/image/sprin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355239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guzelresimlerim.com/data/media/1/cicek1-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6632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47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404664"/>
            <a:ext cx="7560840" cy="24987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Милосердие должно стать важным правилом жизни каждого человека.</a:t>
            </a:r>
          </a:p>
        </p:txBody>
      </p:sp>
      <p:pic>
        <p:nvPicPr>
          <p:cNvPr id="9218" name="Picture 2" descr="http://spb.sovsport.ru/s/blog/f/21154.jpg?t=13696406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4659341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tver.bezformata.ru/content/image1637586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96952"/>
            <a:ext cx="412021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24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15208" y="205377"/>
            <a:ext cx="7128792" cy="2160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400" b="1" dirty="0" smtClean="0">
              <a:solidFill>
                <a:schemeClr val="tx2">
                  <a:satMod val="200000"/>
                </a:schemeClr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tx2">
                    <a:satMod val="200000"/>
                  </a:schemeClr>
                </a:solidFill>
              </a:rPr>
              <a:t>Профессии </a:t>
            </a:r>
            <a:r>
              <a:rPr lang="ru-RU" sz="5400" b="1" dirty="0">
                <a:solidFill>
                  <a:schemeClr val="tx2">
                    <a:satMod val="200000"/>
                  </a:schemeClr>
                </a:solidFill>
              </a:rPr>
              <a:t>милосердия</a:t>
            </a:r>
            <a:r>
              <a:rPr lang="ru-RU" sz="3200" b="1" dirty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tx2">
                    <a:satMod val="200000"/>
                  </a:schemeClr>
                </a:solidFill>
              </a:rPr>
            </a:br>
            <a:r>
              <a:rPr lang="ru-RU" sz="3200" dirty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ru-RU" sz="3200" dirty="0">
                <a:solidFill>
                  <a:schemeClr val="tx2">
                    <a:satMod val="200000"/>
                  </a:schemeClr>
                </a:solidFill>
              </a:rPr>
            </a:br>
            <a:endParaRPr lang="ru-RU" sz="3200" dirty="0"/>
          </a:p>
        </p:txBody>
      </p:sp>
      <p:pic>
        <p:nvPicPr>
          <p:cNvPr id="10244" name="Picture 4" descr="http://www.gorod.gomel.by/Libraries/%D0%9D%D0%BE%D0%B2%D0%BE%D1%81%D1%82%D0%B8_2014/536i28.sflb.ash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98" y="2708920"/>
            <a:ext cx="3600400" cy="220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medvesti.com/uploads/posts/2013-04/1365323798_D0A0D0BED181D181D0B8D0B9D181D0BAD0B8D0B520D0B2D180D0B0D187D0B820D0BED0BFD183D0B1D0BBD0B8D0BAD0BED0B2D0B0D0BBD0B8_shutterstock_70139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2116287"/>
            <a:ext cx="3114563" cy="206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ussr-kruto.ru/wp-content/uploads/2013/05/%D0%A1%D1%82%D0%B0%D1%80%D1%88%D0%B0%D1%8F-%D0%BC%D0%B5%D0%B4%D1%81%D0%B5%D1%81%D1%82%D1%80%D0%B0-%D0%9A%D0%BE%D0%B7%D0%BB%D0%BE%D0%B2%D0%B0-%D0%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65104"/>
            <a:ext cx="3297746" cy="228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sdrvdv.ru/wp-content/uploads/2012/03/img_t5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70681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://360tv.ru/media/cache/ce/95/ce95cf6c9b2d3466c8ac44171c91d6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5" y="400791"/>
            <a:ext cx="2952328" cy="196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47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190" y="908720"/>
            <a:ext cx="6649647" cy="16561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Благодарность – признак благородства </a:t>
            </a:r>
            <a:r>
              <a:rPr lang="ru-RU" sz="3600" b="1" dirty="0" smtClean="0"/>
              <a:t>души. </a:t>
            </a:r>
            <a:r>
              <a:rPr lang="ru-RU" sz="3600" dirty="0"/>
              <a:t>(Эзоп)</a:t>
            </a:r>
          </a:p>
        </p:txBody>
      </p:sp>
      <p:pic>
        <p:nvPicPr>
          <p:cNvPr id="11266" name="Picture 2" descr="http://www.syl.ru/misc/i/ai/98157/1989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332656"/>
            <a:ext cx="267458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27784" y="3789040"/>
            <a:ext cx="6624736" cy="18722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У кого доброе сердце, того благодарность не </a:t>
            </a:r>
            <a:r>
              <a:rPr lang="ru-RU" sz="3600" b="1" dirty="0" smtClean="0"/>
              <a:t>тяготит. </a:t>
            </a:r>
            <a:r>
              <a:rPr lang="ru-RU" sz="3600" dirty="0"/>
              <a:t>(</a:t>
            </a:r>
            <a:r>
              <a:rPr lang="ru-RU" sz="3600" dirty="0" err="1"/>
              <a:t>П.Бомарше</a:t>
            </a:r>
            <a:r>
              <a:rPr lang="ru-RU" sz="3600" dirty="0"/>
              <a:t>)</a:t>
            </a:r>
          </a:p>
        </p:txBody>
      </p:sp>
      <p:pic>
        <p:nvPicPr>
          <p:cNvPr id="11268" name="Picture 4" descr="http://dic.academic.ru/pictures/enc_colier/ph019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89" y="3429000"/>
            <a:ext cx="2268252" cy="283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23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-fotki.yandex.ru/get/6404/134274644.37/0_7ba09_c3ec35e0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53344"/>
            <a:ext cx="636521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209993" y="116632"/>
            <a:ext cx="4896544" cy="11521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ДЕРЕВО ДОБРА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2014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67544" y="548680"/>
            <a:ext cx="8208912" cy="11521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Старайтесь быть милосердными и способными на благодарность!</a:t>
            </a:r>
          </a:p>
        </p:txBody>
      </p:sp>
      <p:pic>
        <p:nvPicPr>
          <p:cNvPr id="4098" name="Picture 2" descr="http://www.altyngold.ru/upload/iblock/3bd/3bd15b1bdfefaa97ee9890fc2e161b5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54" y="1978961"/>
            <a:ext cx="6823891" cy="4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6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63688" y="332656"/>
            <a:ext cx="6336704" cy="35283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Домашнее задание.</a:t>
            </a:r>
            <a:endParaRPr lang="ru-RU" sz="4000" dirty="0"/>
          </a:p>
          <a:p>
            <a:pPr algn="ctr"/>
            <a:r>
              <a:rPr lang="ru-RU" sz="4000" dirty="0"/>
              <a:t>Приведите примеры милосердия из художественной литературы.</a:t>
            </a:r>
          </a:p>
        </p:txBody>
      </p:sp>
      <p:pic>
        <p:nvPicPr>
          <p:cNvPr id="12290" name="Picture 2" descr="http://www.kinodrive.com/kino/madagascar2_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460738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85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5klass.net/datas/literatura/Voprosy-po-proizvedenijam/0010-010-Spasibo-za-ur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06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1369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Используемые источники:</a:t>
            </a:r>
          </a:p>
          <a:p>
            <a:r>
              <a:rPr lang="ru-RU" sz="2000" dirty="0" err="1" smtClean="0"/>
              <a:t>Шемшурина</a:t>
            </a:r>
            <a:r>
              <a:rPr lang="ru-RU" sz="2000" dirty="0" smtClean="0"/>
              <a:t> </a:t>
            </a:r>
            <a:r>
              <a:rPr lang="ru-RU" sz="2000" dirty="0"/>
              <a:t>А.И.</a:t>
            </a:r>
          </a:p>
          <a:p>
            <a:r>
              <a:rPr lang="ru-RU" sz="2000" dirty="0"/>
              <a:t>Основы светской этики. 4 класс: </a:t>
            </a:r>
            <a:r>
              <a:rPr lang="ru-RU" sz="2000" dirty="0" err="1"/>
              <a:t>учебн</a:t>
            </a:r>
            <a:r>
              <a:rPr lang="ru-RU" sz="2000" dirty="0"/>
              <a:t>. для </a:t>
            </a:r>
            <a:r>
              <a:rPr lang="ru-RU" sz="2000" dirty="0" err="1"/>
              <a:t>общеобразоват</a:t>
            </a:r>
            <a:r>
              <a:rPr lang="ru-RU" sz="2000" dirty="0"/>
              <a:t>. Организаций/ - М.: Просвещение, 2014.</a:t>
            </a:r>
          </a:p>
          <a:p>
            <a:r>
              <a:rPr lang="ru-RU" sz="2000" dirty="0"/>
              <a:t>Основы религиозных культур и светской этики. Книга для родителей. – М.: Просвещение, 2011.</a:t>
            </a:r>
          </a:p>
          <a:p>
            <a:r>
              <a:rPr lang="ru-RU" sz="2000" dirty="0"/>
              <a:t>Основы религиозных культур и светской этики. Книга для учителя. Справочные материалы для общеобразовательных учреждений. – М.: Просвещение, 2011.</a:t>
            </a:r>
          </a:p>
          <a:p>
            <a:r>
              <a:rPr lang="ru-RU" sz="2000" dirty="0"/>
              <a:t>Основы светской этики. Электронное пособие к учебному пособию. – М.: Просвещение, 2011.</a:t>
            </a:r>
          </a:p>
          <a:p>
            <a:r>
              <a:rPr lang="ru-RU" sz="2000" dirty="0"/>
              <a:t>https://youtu.be/LGghFeMODqA</a:t>
            </a:r>
          </a:p>
          <a:p>
            <a:r>
              <a:rPr lang="ru-RU" sz="2000" dirty="0"/>
              <a:t>https://youtu.be/3Q2o4S8zAkg</a:t>
            </a:r>
          </a:p>
        </p:txBody>
      </p:sp>
    </p:spTree>
    <p:extLst>
      <p:ext uri="{BB962C8B-B14F-4D97-AF65-F5344CB8AC3E}">
        <p14:creationId xmlns:p14="http://schemas.microsoft.com/office/powerpoint/2010/main" val="2384530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o1.imgsmail.ru/imgpreview?key=5a879f3d59095cfc&amp;mb=imgdb_preview_17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78" y="252016"/>
            <a:ext cx="2010529" cy="296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oombob.ru/img/picture/Jun/18/4977ded26981b34db47d20df87b2e776/mini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225" y="260648"/>
            <a:ext cx="346014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obaka.ru/uploads/XDgnu7OrDW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078" y="3356992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ravden.3dn.ru/Raskraski/Chippolino/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2808312" cy="210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b17.ru/foto/uploaded/ba9b3281ce5426327b16e82944ef1eb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32496"/>
            <a:ext cx="1863810" cy="316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79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188640"/>
            <a:ext cx="3960440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>
                <a:latin typeface="Calibri"/>
                <a:ea typeface="Malgun Gothic"/>
                <a:cs typeface="Times New Roman"/>
              </a:rPr>
              <a:t>Рождает зверя зверь, </a:t>
            </a:r>
            <a:endParaRPr lang="ru-RU" sz="2800" dirty="0">
              <a:latin typeface="Calibri"/>
              <a:ea typeface="Malgun Gothic"/>
              <a:cs typeface="Times New Roman"/>
            </a:endParaRPr>
          </a:p>
          <a:p>
            <a:pPr algn="ctr"/>
            <a:r>
              <a:rPr lang="ru-RU" sz="2800" i="1" dirty="0">
                <a:latin typeface="Calibri"/>
                <a:ea typeface="Malgun Gothic"/>
                <a:cs typeface="Times New Roman"/>
              </a:rPr>
              <a:t>Рождает птица птицу,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3320" y="2132856"/>
            <a:ext cx="2792536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latin typeface="Calibri"/>
                <a:ea typeface="Malgun Gothic"/>
                <a:cs typeface="Times New Roman"/>
              </a:rPr>
              <a:t>Твори добро, чтобы любя,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3424" y="3645024"/>
            <a:ext cx="287243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latin typeface="Calibri"/>
                <a:ea typeface="Malgun Gothic"/>
                <a:cs typeface="Times New Roman"/>
              </a:rPr>
              <a:t>Худо тому,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0778" y="4941168"/>
            <a:ext cx="3913189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>
                <a:latin typeface="Calibri"/>
                <a:ea typeface="Malgun Gothic"/>
                <a:cs typeface="Times New Roman"/>
              </a:rPr>
              <a:t>Добро и зло творить всегда</a:t>
            </a:r>
            <a:endParaRPr lang="ru-RU" sz="2800" dirty="0">
              <a:latin typeface="Calibri"/>
              <a:ea typeface="Malgun Gothic"/>
              <a:cs typeface="Times New Roman"/>
            </a:endParaRPr>
          </a:p>
          <a:p>
            <a:pPr algn="ctr"/>
            <a:r>
              <a:rPr lang="ru-RU" sz="2800" i="1" dirty="0">
                <a:latin typeface="Calibri"/>
                <a:ea typeface="Malgun Gothic"/>
                <a:cs typeface="Times New Roman"/>
              </a:rPr>
              <a:t>Во власти всех людей.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40152" y="116632"/>
            <a:ext cx="2664296" cy="132312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latin typeface="Calibri"/>
                <a:ea typeface="Malgun Gothic"/>
                <a:cs typeface="Times New Roman"/>
              </a:rPr>
              <a:t>добро нашло тебя.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25109" y="1556792"/>
            <a:ext cx="3379975" cy="194421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>
                <a:latin typeface="Calibri"/>
                <a:ea typeface="Malgun Gothic"/>
                <a:cs typeface="Times New Roman"/>
              </a:rPr>
              <a:t>От доброго – добро,</a:t>
            </a:r>
            <a:endParaRPr lang="ru-RU" sz="2800" dirty="0">
              <a:latin typeface="Calibri"/>
              <a:ea typeface="Malgun Gothic"/>
              <a:cs typeface="Times New Roman"/>
            </a:endParaRPr>
          </a:p>
          <a:p>
            <a:pPr algn="ctr"/>
            <a:r>
              <a:rPr lang="ru-RU" sz="2800" i="1" dirty="0">
                <a:latin typeface="Calibri"/>
                <a:ea typeface="Malgun Gothic"/>
                <a:cs typeface="Times New Roman"/>
              </a:rPr>
              <a:t>От злого – зло родится.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10595" y="3645024"/>
            <a:ext cx="3379975" cy="194421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>
                <a:latin typeface="Calibri"/>
                <a:ea typeface="Malgun Gothic"/>
                <a:cs typeface="Times New Roman"/>
              </a:rPr>
              <a:t>Но зло творится без труда,</a:t>
            </a:r>
            <a:endParaRPr lang="ru-RU" sz="2800" dirty="0">
              <a:latin typeface="Calibri"/>
              <a:ea typeface="Malgun Gothic"/>
              <a:cs typeface="Times New Roman"/>
            </a:endParaRPr>
          </a:p>
          <a:p>
            <a:pPr algn="ctr"/>
            <a:r>
              <a:rPr lang="ru-RU" sz="2800" i="1" dirty="0">
                <a:latin typeface="Calibri"/>
                <a:ea typeface="Malgun Gothic"/>
                <a:cs typeface="Times New Roman"/>
              </a:rPr>
              <a:t>Добро – творить трудней.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64553" y="5805264"/>
            <a:ext cx="2515243" cy="93610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Calibri"/>
                <a:ea typeface="Malgun Gothic"/>
                <a:cs typeface="Times New Roman"/>
              </a:rPr>
              <a:t>кто добра не делает никому.</a:t>
            </a:r>
            <a:endParaRPr lang="ru-RU" sz="2400" dirty="0">
              <a:effectLst/>
              <a:latin typeface="Calibri"/>
              <a:ea typeface="Malgun Gothic"/>
              <a:cs typeface="Times New Roman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283967" y="1124744"/>
            <a:ext cx="941142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275856" y="4005064"/>
            <a:ext cx="2664296" cy="19442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3" idx="3"/>
          </p:cNvCxnSpPr>
          <p:nvPr/>
        </p:nvCxnSpPr>
        <p:spPr>
          <a:xfrm flipH="1">
            <a:off x="3275856" y="908720"/>
            <a:ext cx="2664296" cy="19082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1"/>
          </p:cNvCxnSpPr>
          <p:nvPr/>
        </p:nvCxnSpPr>
        <p:spPr>
          <a:xfrm flipH="1">
            <a:off x="4283968" y="4617132"/>
            <a:ext cx="1226627" cy="8280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5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bm.img.com.ua/nxs264/berlin/storage/600x500/5/e2/7998687aed9968a3e5656cec0168ee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8" y="164638"/>
            <a:ext cx="4248472" cy="28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59.radikal.ru/i165/0908/7c/5088d5fe6f8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17032"/>
            <a:ext cx="404442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cs543104.vk.me/v543104607/6deb/GAHhKRwqb5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61" y="313048"/>
            <a:ext cx="3992802" cy="268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99px.ru/sstorage/56/2011/09/mid_27663_79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56992"/>
            <a:ext cx="4248472" cy="318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835696" y="2420888"/>
            <a:ext cx="5472608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ЖАЛОСТЬ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224678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07704" y="312269"/>
            <a:ext cx="4680520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СОЧУВСТВИЕ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844824"/>
            <a:ext cx="6120680" cy="26642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«И нам сочувствие даётся, </a:t>
            </a:r>
          </a:p>
          <a:p>
            <a:pPr algn="ctr"/>
            <a:r>
              <a:rPr lang="ru-RU" sz="3200" b="1" dirty="0" smtClean="0"/>
              <a:t>как нам даётся благодать,»</a:t>
            </a:r>
          </a:p>
          <a:p>
            <a:pPr algn="ctr"/>
            <a:r>
              <a:rPr lang="ru-RU" sz="3200" b="1" dirty="0" err="1" smtClean="0"/>
              <a:t>Ф.И.Тютчев</a:t>
            </a:r>
            <a:endParaRPr lang="ru-RU" sz="3200" b="1" dirty="0"/>
          </a:p>
        </p:txBody>
      </p:sp>
      <p:pic>
        <p:nvPicPr>
          <p:cNvPr id="3074" name="Picture 2" descr="http://all-biography.ru/wp-content/uploads/2014/08/Tyutchev-Fyodor-Ivanovi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4502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26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188640"/>
            <a:ext cx="8064896" cy="41044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Однажды старец гулял по морскому  берегу и вдруг заметил  мальчика, поднимавшего что-то с песка и  бросавшего  в море. Когда он подошел поближе то увидел, что тот берет  с песка морские звезды, выкинутые на берег недавним штормом и бросает их обратно. Морские звезды  окружали его со всех сторон, весь берег был буквально усеян ими на несколько сотен метров.</a:t>
            </a:r>
          </a:p>
          <a:p>
            <a:pPr algn="ctr"/>
            <a:r>
              <a:rPr lang="ru-RU" sz="2400" dirty="0"/>
              <a:t>— Зачем ты бросаешь эти морские звезды в воду? - спросил он мальчика, подходя ближе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050" name="Picture 2" descr="http://www.pixic.ru/i/40u0o0s8M8k113w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149321"/>
            <a:ext cx="5472608" cy="264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947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476672"/>
            <a:ext cx="7416824" cy="4032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— Прилив начнется только завтра утром, но  если  они останутся на берегу до завтрашнего утра, то скорее всего  погибнут, - ответил малыш, не прерывая  своего занятия.</a:t>
            </a:r>
          </a:p>
          <a:p>
            <a:pPr algn="ctr"/>
            <a:r>
              <a:rPr lang="ru-RU" sz="2000" dirty="0"/>
              <a:t>— Но оглянись и посмотри вокруг, на берег выкинуты тысячи  морских звезд, неужели ты полагаешь, что можешь что-то изменить своими действиями?</a:t>
            </a:r>
          </a:p>
          <a:p>
            <a:pPr algn="ctr"/>
            <a:r>
              <a:rPr lang="ru-RU" sz="2000" dirty="0"/>
              <a:t>Мальчик поднял следующую морскую звезду и бросив ее в море произнес:</a:t>
            </a:r>
          </a:p>
          <a:p>
            <a:pPr algn="ctr"/>
            <a:r>
              <a:rPr lang="ru-RU" sz="2000" dirty="0"/>
              <a:t>— Да, я смогу изменить очень многое ... для этой звезды!</a:t>
            </a:r>
          </a:p>
          <a:p>
            <a:pPr algn="ctr"/>
            <a:r>
              <a:rPr lang="ru-RU" sz="2000" dirty="0"/>
              <a:t> </a:t>
            </a:r>
          </a:p>
        </p:txBody>
      </p:sp>
      <p:pic>
        <p:nvPicPr>
          <p:cNvPr id="1026" name="Picture 2" descr="http://fotoham.ru/img/picture/Oct/17/e9ee69737f35b6d313156786af8954e5/mini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17032"/>
            <a:ext cx="368413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637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116632"/>
            <a:ext cx="6768752" cy="33843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Старец  ничего не сказал в ответ, отошел в сторону и подумал. Ведь наша жизнь состоит из мелочей, и очень редко появляется возможность сделать сразу очень много хорошего. Тот, кто ждет  возможности совершить сразу многое, никогда ничего не сделает.</a:t>
            </a:r>
          </a:p>
        </p:txBody>
      </p:sp>
      <p:pic>
        <p:nvPicPr>
          <p:cNvPr id="3074" name="Picture 2" descr="http://otvet.imgsmail.ru/download/d5ba48ec6e21b5cc6903d8c1d8aee1c5_i-64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900igr.net/datai/okruzhajuschij-mir/ZHizn/0017-027-V-prezentatsii-ispolzovany-sledujuschie-material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14436"/>
            <a:ext cx="4108730" cy="308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4411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193</TotalTime>
  <Words>639</Words>
  <Application>Microsoft Office PowerPoint</Application>
  <PresentationFormat>Экран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Школа77</cp:lastModifiedBy>
  <cp:revision>28</cp:revision>
  <dcterms:created xsi:type="dcterms:W3CDTF">2016-04-05T16:20:58Z</dcterms:created>
  <dcterms:modified xsi:type="dcterms:W3CDTF">2020-04-23T06:05:26Z</dcterms:modified>
</cp:coreProperties>
</file>