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9" r:id="rId9"/>
    <p:sldId id="275" r:id="rId10"/>
    <p:sldId id="270" r:id="rId11"/>
    <p:sldId id="274" r:id="rId12"/>
    <p:sldId id="271" r:id="rId13"/>
    <p:sldId id="272" r:id="rId14"/>
    <p:sldId id="276" r:id="rId15"/>
    <p:sldId id="273" r:id="rId16"/>
    <p:sldId id="27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E43F"/>
    <a:srgbClr val="02489D"/>
    <a:srgbClr val="212932"/>
    <a:srgbClr val="374454"/>
    <a:srgbClr val="758DAF"/>
    <a:srgbClr val="AE0001"/>
    <a:srgbClr val="270100"/>
    <a:srgbClr val="591103"/>
    <a:srgbClr val="213969"/>
    <a:srgbClr val="3323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-1356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3D670-4AA2-4822-90B8-1F564B464293}" type="datetimeFigureOut">
              <a:rPr lang="ru-RU" smtClean="0"/>
              <a:t>03.06.2020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4F637E-C168-43F5-81D5-80F415C1B0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934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5127" y="1465729"/>
            <a:ext cx="6810223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14500" y="1"/>
            <a:ext cx="6784041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2" r="21320"/>
          <a:stretch/>
        </p:blipFill>
        <p:spPr>
          <a:xfrm>
            <a:off x="0" y="1"/>
            <a:ext cx="1714500" cy="6857999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0809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4404572"/>
            <a:ext cx="9144000" cy="1676415"/>
          </a:xfrm>
          <a:prstGeom prst="rect">
            <a:avLst/>
          </a:prstGeom>
          <a:gradFill flip="none" rotWithShape="1">
            <a:gsLst>
              <a:gs pos="0">
                <a:srgbClr val="374454"/>
              </a:gs>
              <a:gs pos="100000">
                <a:srgbClr val="758DAF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-2" y="6080987"/>
            <a:ext cx="9144000" cy="779172"/>
          </a:xfrm>
          <a:prstGeom prst="rect">
            <a:avLst/>
          </a:prstGeom>
          <a:gradFill flip="none" rotWithShape="1">
            <a:gsLst>
              <a:gs pos="0">
                <a:srgbClr val="374454"/>
              </a:gs>
              <a:gs pos="100000">
                <a:srgbClr val="21293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685800" y="1122362"/>
            <a:ext cx="7772400" cy="3695297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Презентация к уроку по учебному предмету «Английский язык» </a:t>
            </a:r>
            <a:b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11-м классе на тему </a:t>
            </a:r>
            <a:b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CRIME AND PUNISHMENT</a:t>
            </a:r>
            <a:endParaRPr lang="en-US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032738" y="5591907"/>
            <a:ext cx="5023338" cy="1142999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английского языка Рукавишникова Ирина Сергеевна, частное общеобразовательное учреждение Лицей №36 ОАО «РЖД»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ransition spd="slow" advClick="0" advTm="4000">
    <p:fade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1630" y="272955"/>
            <a:ext cx="6546911" cy="750627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gerian" pitchFamily="82" charset="0"/>
              </a:rPr>
              <a:t>Kinds of punishment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3491" y="996287"/>
            <a:ext cx="7084031" cy="536357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get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off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warning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отделаться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предупреждение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pay a fine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оплатить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штраф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release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on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bail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отпустить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поруки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do community service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выполнять общественные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работы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get a prison sentence            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олучить тюремный срок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life imprisonment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пожизненное лишение свободы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capital punishment / death penalty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смертная казнь</a:t>
            </a:r>
          </a:p>
          <a:p>
            <a:pPr mar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orrective detention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исправительные работы </a:t>
            </a:r>
          </a:p>
          <a:p>
            <a:pPr mar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onfiscation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конфискация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8217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0">
        <p:checker/>
      </p:transition>
    </mc:Choice>
    <mc:Fallback>
      <p:transition spd="slow" advClick="0" advTm="10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3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4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6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7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8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9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Algerian" pitchFamily="82" charset="0"/>
              </a:rPr>
              <a:t>Suggest the crime according to the punishment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5127" y="1146412"/>
            <a:ext cx="6810223" cy="5404513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fine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warning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ten-year-prison sentence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life imprisonment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death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penalty</a:t>
            </a:r>
          </a:p>
          <a:p>
            <a:pPr marL="0" indent="0"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(speeding, vandalism, murder, assassination, hijacking, fraud, treason, drunk driving, infidelity, stealing a bicycle, spanking a child)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694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0">
        <p:checker/>
      </p:transition>
    </mc:Choice>
    <mc:Fallback>
      <p:transition spd="slow" advClick="0" advTm="10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Algerian" pitchFamily="82" charset="0"/>
              </a:rPr>
              <a:t>Discuss the suitable punishment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6071" y="1301955"/>
            <a:ext cx="7070383" cy="513978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teenager stole some chocolate and nuts in the supermarket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man deliberately started a fire. Ten families lost their places to live.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young man attacked and robbed a ten-year-old boy.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Vandals destroyed some tombs in the cemetery.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maniac killed more than twenty women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drunk woman speeded and crashed into a street light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08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0">
        <p:checker/>
      </p:transition>
    </mc:Choice>
    <mc:Fallback>
      <p:transition spd="slow" advClick="0" advTm="10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2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7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714500" y="1"/>
            <a:ext cx="6784041" cy="1050877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lgerian" pitchFamily="82" charset="0"/>
              </a:rPr>
              <a:t>Solve the crossword (translate the words into English)</a:t>
            </a:r>
            <a:endParaRPr lang="ru-RU" sz="28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6716930"/>
              </p:ext>
            </p:extLst>
          </p:nvPr>
        </p:nvGraphicFramePr>
        <p:xfrm>
          <a:off x="1827804" y="973944"/>
          <a:ext cx="6811311" cy="5664990"/>
        </p:xfrm>
        <a:graphic>
          <a:graphicData uri="http://schemas.openxmlformats.org/drawingml/2006/table">
            <a:tbl>
              <a:tblPr/>
              <a:tblGrid>
                <a:gridCol w="440346"/>
                <a:gridCol w="412239"/>
                <a:gridCol w="412239"/>
                <a:gridCol w="412239"/>
                <a:gridCol w="412239"/>
                <a:gridCol w="412239"/>
                <a:gridCol w="412239"/>
                <a:gridCol w="412239"/>
                <a:gridCol w="412239"/>
                <a:gridCol w="412239"/>
                <a:gridCol w="412239"/>
                <a:gridCol w="412239"/>
                <a:gridCol w="412239"/>
                <a:gridCol w="412239"/>
                <a:gridCol w="412239"/>
                <a:gridCol w="599619"/>
              </a:tblGrid>
              <a:tr h="3613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613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8346" marR="8346" marT="88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8346" marR="8346" marT="88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346" marR="8346" marT="88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613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8346" marR="8346" marT="88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8346" marR="8346" marT="88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613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613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8346" marR="8346" marT="88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8346" marR="8346" marT="88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613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613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613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8346" marR="8346" marT="88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613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613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8346" marR="8346" marT="88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613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613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 горизонтали: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613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 Превышение скорости       5. Мошенничество    6. Кража со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взломом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2928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 Похищение человека    9. Хулиганство, ограбление на улице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28660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 вертикали: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613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8346" marR="8346" marT="88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 gridSpan="13"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Терроризм   2. Захват самолета    3. Вандализм    6. Шантаж   7. Подделка, фальсификация</a:t>
                      </a:r>
                    </a:p>
                  </a:txBody>
                  <a:tcPr marL="8346" marR="8346" marT="8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1226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2000">
        <p:circle/>
      </p:transition>
    </mc:Choice>
    <mc:Fallback>
      <p:transition spd="slow" advClick="0" advTm="1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360613" y="122238"/>
            <a:ext cx="6783387" cy="765175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gerian" pitchFamily="82" charset="0"/>
              </a:rPr>
              <a:t>CHECK THE ANSWERS</a:t>
            </a:r>
            <a:endParaRPr lang="ru-RU" sz="32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966075"/>
              </p:ext>
            </p:extLst>
          </p:nvPr>
        </p:nvGraphicFramePr>
        <p:xfrm>
          <a:off x="1787857" y="928042"/>
          <a:ext cx="7356143" cy="5486404"/>
        </p:xfrm>
        <a:graphic>
          <a:graphicData uri="http://schemas.openxmlformats.org/drawingml/2006/table">
            <a:tbl>
              <a:tblPr/>
              <a:tblGrid>
                <a:gridCol w="510096"/>
                <a:gridCol w="529210"/>
                <a:gridCol w="437014"/>
                <a:gridCol w="437014"/>
                <a:gridCol w="437014"/>
                <a:gridCol w="437014"/>
                <a:gridCol w="437014"/>
                <a:gridCol w="437014"/>
                <a:gridCol w="437014"/>
                <a:gridCol w="437014"/>
                <a:gridCol w="437014"/>
                <a:gridCol w="437014"/>
                <a:gridCol w="437014"/>
                <a:gridCol w="437014"/>
                <a:gridCol w="437014"/>
                <a:gridCol w="635655"/>
              </a:tblGrid>
              <a:tr h="3918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    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72" marR="9372" marT="93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 </a:t>
                      </a: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72" marR="9372" marT="93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  V</a:t>
                      </a:r>
                    </a:p>
                  </a:txBody>
                  <a:tcPr marL="9372" marR="9372" marT="93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  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72" marR="9372" marT="93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  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72" marR="9372" marT="93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  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72" marR="9372" marT="93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  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72" marR="9372" marT="93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 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K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72" marR="9372" marT="93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  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72" marR="9372" marT="93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</a:p>
                  </a:txBody>
                  <a:tcPr marL="9372" marR="9372" marT="9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  <a:tr h="39188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372" marR="9372" marT="937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B8B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8714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2000">
        <p:circle/>
        <p:sndAc>
          <p:stSnd>
            <p:snd r:embed="rId2" name="drumroll.wav"/>
          </p:stSnd>
        </p:sndAc>
      </p:transition>
    </mc:Choice>
    <mc:Fallback>
      <p:transition spd="slow" advClick="0" advTm="12000">
        <p:circle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2740" y="259307"/>
            <a:ext cx="6784041" cy="846162"/>
          </a:xfrm>
        </p:spPr>
        <p:txBody>
          <a:bodyPr/>
          <a:lstStyle/>
          <a:p>
            <a:r>
              <a:rPr lang="en-US" dirty="0" err="1">
                <a:latin typeface="Algerian" pitchFamily="82" charset="0"/>
              </a:rPr>
              <a:t>C</a:t>
            </a:r>
            <a:r>
              <a:rPr lang="en-US" dirty="0" err="1" smtClean="0">
                <a:latin typeface="Algerian" pitchFamily="82" charset="0"/>
              </a:rPr>
              <a:t>inquain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5127" y="1282890"/>
            <a:ext cx="6810223" cy="4894073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smtClean="0"/>
              <a:t>The 1</a:t>
            </a:r>
            <a:r>
              <a:rPr lang="en-US" baseline="30000" dirty="0" smtClean="0"/>
              <a:t>st</a:t>
            </a:r>
            <a:r>
              <a:rPr lang="en-US" dirty="0" smtClean="0"/>
              <a:t> line – topic or subject (one noun)</a:t>
            </a:r>
          </a:p>
          <a:p>
            <a:pPr marL="0" indent="0" algn="just">
              <a:buNone/>
            </a:pPr>
            <a:r>
              <a:rPr lang="en-US" dirty="0" smtClean="0"/>
              <a:t>The 2</a:t>
            </a:r>
            <a:r>
              <a:rPr lang="en-US" baseline="30000" dirty="0" smtClean="0"/>
              <a:t>nd</a:t>
            </a:r>
            <a:r>
              <a:rPr lang="en-US" dirty="0" smtClean="0"/>
              <a:t> line – description of the subject (two adjectives)</a:t>
            </a:r>
          </a:p>
          <a:p>
            <a:pPr marL="0" indent="0" algn="just">
              <a:buNone/>
            </a:pPr>
            <a:r>
              <a:rPr lang="en-US" dirty="0" smtClean="0"/>
              <a:t>The 3</a:t>
            </a:r>
            <a:r>
              <a:rPr lang="en-US" baseline="30000" dirty="0" smtClean="0"/>
              <a:t>rd</a:t>
            </a:r>
            <a:r>
              <a:rPr lang="en-US" dirty="0" smtClean="0"/>
              <a:t> line – description of an action (three verbs)</a:t>
            </a:r>
          </a:p>
          <a:p>
            <a:pPr marL="0" indent="0" algn="just">
              <a:buNone/>
            </a:pPr>
            <a:r>
              <a:rPr lang="en-US" dirty="0" smtClean="0"/>
              <a:t>The 4</a:t>
            </a:r>
            <a:r>
              <a:rPr lang="en-US" baseline="30000" dirty="0" smtClean="0"/>
              <a:t>th</a:t>
            </a:r>
            <a:r>
              <a:rPr lang="en-US" dirty="0" smtClean="0"/>
              <a:t> line – phrase expressing your attitude to the subject </a:t>
            </a:r>
          </a:p>
          <a:p>
            <a:pPr marL="0" indent="0" algn="just">
              <a:buNone/>
            </a:pPr>
            <a:r>
              <a:rPr lang="en-US" dirty="0" smtClean="0"/>
              <a:t>The 5</a:t>
            </a:r>
            <a:r>
              <a:rPr lang="en-US" baseline="30000" dirty="0" smtClean="0"/>
              <a:t>th</a:t>
            </a:r>
            <a:r>
              <a:rPr lang="en-US" dirty="0" smtClean="0"/>
              <a:t> line – synonym </a:t>
            </a:r>
            <a:r>
              <a:rPr lang="en-US" dirty="0" err="1" smtClean="0"/>
              <a:t>summarasing</a:t>
            </a:r>
            <a:r>
              <a:rPr lang="en-US" dirty="0" smtClean="0"/>
              <a:t> or expanding the main idea of the topic or subject (one word)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5969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2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951488" y="960296"/>
            <a:ext cx="6810375" cy="4711700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6000" b="1" dirty="0" smtClean="0">
                <a:latin typeface="Algerian" pitchFamily="82" charset="0"/>
              </a:rPr>
              <a:t>WELL  DONE!</a:t>
            </a:r>
          </a:p>
          <a:p>
            <a:pPr marL="0" indent="0" algn="ctr">
              <a:buNone/>
            </a:pPr>
            <a:endParaRPr lang="en-US" sz="6000" b="1" dirty="0" smtClean="0">
              <a:latin typeface="Algerian" pitchFamily="82" charset="0"/>
            </a:endParaRPr>
          </a:p>
          <a:p>
            <a:pPr marL="0" indent="0" algn="ctr">
              <a:buNone/>
            </a:pP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905810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6000">
        <p:circle/>
      </p:transition>
    </mc:Choice>
    <mc:Fallback>
      <p:transition spd="slow" advClick="0" advTm="6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dirty="0" smtClean="0"/>
              <a:t>Answer the questions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many different kinds of crime can you name</a:t>
            </a:r>
            <a:r>
              <a:rPr lang="en-US" dirty="0" smtClean="0"/>
              <a:t>?</a:t>
            </a:r>
          </a:p>
          <a:p>
            <a:r>
              <a:rPr lang="en-US" dirty="0"/>
              <a:t>Is your hometown considered safe?</a:t>
            </a:r>
          </a:p>
          <a:p>
            <a:r>
              <a:rPr lang="en-US" dirty="0"/>
              <a:t>Are some parts of this city considered more dangerous than others? Which parts</a:t>
            </a:r>
            <a:r>
              <a:rPr lang="en-US" dirty="0" smtClean="0"/>
              <a:t>?</a:t>
            </a:r>
          </a:p>
          <a:p>
            <a:r>
              <a:rPr lang="en-US" dirty="0"/>
              <a:t>What do you think is the worst crime a person could commit? Why?</a:t>
            </a:r>
          </a:p>
          <a:p>
            <a:r>
              <a:rPr lang="en-US" dirty="0" smtClean="0"/>
              <a:t>Do </a:t>
            </a:r>
            <a:r>
              <a:rPr lang="en-US" dirty="0"/>
              <a:t>you think there will be more or less crime in the future?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0286493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733267" y="232012"/>
            <a:ext cx="7410734" cy="6625988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ru-RU" dirty="0"/>
          </a:p>
        </p:txBody>
      </p:sp>
      <p:sp>
        <p:nvSpPr>
          <p:cNvPr id="19" name="Овальная выноска 18"/>
          <p:cNvSpPr/>
          <p:nvPr/>
        </p:nvSpPr>
        <p:spPr>
          <a:xfrm>
            <a:off x="2526325" y="4462155"/>
            <a:ext cx="2092572" cy="687324"/>
          </a:xfrm>
          <a:prstGeom prst="wedgeEllipseCallout">
            <a:avLst/>
          </a:prstGeom>
          <a:solidFill>
            <a:srgbClr val="002060"/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pickpocketing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Овальная выноска 19"/>
          <p:cNvSpPr/>
          <p:nvPr/>
        </p:nvSpPr>
        <p:spPr>
          <a:xfrm>
            <a:off x="1990388" y="5471356"/>
            <a:ext cx="1652959" cy="689610"/>
          </a:xfrm>
          <a:prstGeom prst="wedgeEllipseCallout">
            <a:avLst/>
          </a:prstGeom>
          <a:solidFill>
            <a:schemeClr val="accent2">
              <a:lumMod val="5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murder</a:t>
            </a:r>
            <a:endParaRPr lang="ru-RU" dirty="0"/>
          </a:p>
        </p:txBody>
      </p:sp>
      <p:sp>
        <p:nvSpPr>
          <p:cNvPr id="21" name="Овальная выноска 20"/>
          <p:cNvSpPr/>
          <p:nvPr/>
        </p:nvSpPr>
        <p:spPr>
          <a:xfrm>
            <a:off x="2033956" y="2545433"/>
            <a:ext cx="1899139" cy="612648"/>
          </a:xfrm>
          <a:prstGeom prst="wedgeEllipseCallout">
            <a:avLst/>
          </a:prstGeom>
          <a:solidFill>
            <a:srgbClr val="C00000"/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shoplifting</a:t>
            </a:r>
            <a:endParaRPr lang="ru-RU" dirty="0"/>
          </a:p>
        </p:txBody>
      </p:sp>
      <p:sp>
        <p:nvSpPr>
          <p:cNvPr id="22" name="Овальная выноска 21"/>
          <p:cNvSpPr/>
          <p:nvPr/>
        </p:nvSpPr>
        <p:spPr>
          <a:xfrm>
            <a:off x="6816975" y="3849507"/>
            <a:ext cx="1828799" cy="612648"/>
          </a:xfrm>
          <a:prstGeom prst="wedgeEllipse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forgery</a:t>
            </a:r>
            <a:endParaRPr lang="ru-RU" dirty="0"/>
          </a:p>
        </p:txBody>
      </p:sp>
      <p:sp>
        <p:nvSpPr>
          <p:cNvPr id="23" name="Овальная выноска 22"/>
          <p:cNvSpPr/>
          <p:nvPr/>
        </p:nvSpPr>
        <p:spPr>
          <a:xfrm>
            <a:off x="4047770" y="5810602"/>
            <a:ext cx="1755526" cy="766572"/>
          </a:xfrm>
          <a:prstGeom prst="wedgeEllipseCallout">
            <a:avLst/>
          </a:prstGeom>
          <a:solidFill>
            <a:schemeClr val="bg1">
              <a:lumMod val="5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robbery</a:t>
            </a:r>
            <a:endParaRPr lang="ru-RU" dirty="0"/>
          </a:p>
        </p:txBody>
      </p:sp>
      <p:sp>
        <p:nvSpPr>
          <p:cNvPr id="24" name="Овальная выноска 23"/>
          <p:cNvSpPr/>
          <p:nvPr/>
        </p:nvSpPr>
        <p:spPr>
          <a:xfrm>
            <a:off x="4466502" y="2963154"/>
            <a:ext cx="1717426" cy="743126"/>
          </a:xfrm>
          <a:prstGeom prst="wedgeEllipseCallout">
            <a:avLst/>
          </a:prstGeom>
          <a:solidFill>
            <a:srgbClr val="FFC0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burglary</a:t>
            </a:r>
            <a:endParaRPr lang="ru-RU" dirty="0"/>
          </a:p>
        </p:txBody>
      </p:sp>
      <p:sp>
        <p:nvSpPr>
          <p:cNvPr id="25" name="Овальная выноска 24"/>
          <p:cNvSpPr/>
          <p:nvPr/>
        </p:nvSpPr>
        <p:spPr>
          <a:xfrm>
            <a:off x="4618897" y="404710"/>
            <a:ext cx="1565031" cy="688086"/>
          </a:xfrm>
          <a:prstGeom prst="wedgeEllipseCallout">
            <a:avLst/>
          </a:prstGeom>
          <a:solidFill>
            <a:schemeClr val="tx2">
              <a:lumMod val="50000"/>
            </a:schemeClr>
          </a:solidFill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blackmail</a:t>
            </a:r>
            <a:endParaRPr lang="ru-RU" dirty="0"/>
          </a:p>
        </p:txBody>
      </p:sp>
      <p:sp>
        <p:nvSpPr>
          <p:cNvPr id="27" name="Овальная выноска 26"/>
          <p:cNvSpPr/>
          <p:nvPr/>
        </p:nvSpPr>
        <p:spPr>
          <a:xfrm>
            <a:off x="4747845" y="1746739"/>
            <a:ext cx="1805354" cy="798694"/>
          </a:xfrm>
          <a:prstGeom prst="wedgeEllipseCallout">
            <a:avLst/>
          </a:prstGeom>
          <a:solidFill>
            <a:schemeClr val="accent2">
              <a:lumMod val="75000"/>
            </a:schemeClr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mugging</a:t>
            </a:r>
            <a:endParaRPr lang="ru-RU" dirty="0"/>
          </a:p>
        </p:txBody>
      </p:sp>
      <p:sp>
        <p:nvSpPr>
          <p:cNvPr id="28" name="Овальная выноска 27"/>
          <p:cNvSpPr/>
          <p:nvPr/>
        </p:nvSpPr>
        <p:spPr>
          <a:xfrm>
            <a:off x="2069125" y="419122"/>
            <a:ext cx="1793628" cy="763524"/>
          </a:xfrm>
          <a:prstGeom prst="wedgeEllipseCallou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0000"/>
                </a:solidFill>
              </a:rPr>
              <a:t>Drug-trafficking</a:t>
            </a:r>
            <a:endParaRPr lang="ru-RU" dirty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9" name="Овальная выноска 28"/>
          <p:cNvSpPr/>
          <p:nvPr/>
        </p:nvSpPr>
        <p:spPr>
          <a:xfrm>
            <a:off x="6904897" y="454153"/>
            <a:ext cx="1828800" cy="676362"/>
          </a:xfrm>
          <a:prstGeom prst="wedgeEllipseCallout">
            <a:avLst/>
          </a:prstGeom>
          <a:solidFill>
            <a:srgbClr val="92D050"/>
          </a:solidFill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kidnapping</a:t>
            </a:r>
            <a:endParaRPr lang="ru-RU" dirty="0"/>
          </a:p>
        </p:txBody>
      </p:sp>
      <p:sp>
        <p:nvSpPr>
          <p:cNvPr id="31" name="Овальная выноска 30"/>
          <p:cNvSpPr/>
          <p:nvPr/>
        </p:nvSpPr>
        <p:spPr>
          <a:xfrm>
            <a:off x="7006467" y="4809494"/>
            <a:ext cx="1740877" cy="800217"/>
          </a:xfrm>
          <a:prstGeom prst="wedgeEllipseCallout">
            <a:avLst/>
          </a:prstGeom>
          <a:solidFill>
            <a:srgbClr val="F1E43F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smuggling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2" name="Овальная выноска 31"/>
          <p:cNvSpPr/>
          <p:nvPr/>
        </p:nvSpPr>
        <p:spPr>
          <a:xfrm>
            <a:off x="7095966" y="1626461"/>
            <a:ext cx="1828800" cy="612648"/>
          </a:xfrm>
          <a:prstGeom prst="wedgeEllipseCallout">
            <a:avLst/>
          </a:prstGeom>
          <a:solidFill>
            <a:srgbClr val="02489D"/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hijacking</a:t>
            </a:r>
            <a:endParaRPr lang="ru-RU" dirty="0"/>
          </a:p>
        </p:txBody>
      </p:sp>
      <p:sp>
        <p:nvSpPr>
          <p:cNvPr id="4" name="Овальная выноска 3"/>
          <p:cNvSpPr/>
          <p:nvPr/>
        </p:nvSpPr>
        <p:spPr>
          <a:xfrm>
            <a:off x="2526325" y="1533263"/>
            <a:ext cx="1759072" cy="612648"/>
          </a:xfrm>
          <a:prstGeom prst="wedgeEllipseCallout">
            <a:avLst/>
          </a:prstGeom>
          <a:solidFill>
            <a:srgbClr val="FFFF00"/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fraud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>
            <a:off x="1878932" y="3507475"/>
            <a:ext cx="1526929" cy="612648"/>
          </a:xfrm>
          <a:prstGeom prst="wedgeEllipseCallout">
            <a:avLst/>
          </a:prstGeom>
          <a:solidFill>
            <a:srgbClr val="00B050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bribery</a:t>
            </a:r>
            <a:endParaRPr lang="ru-RU" dirty="0"/>
          </a:p>
        </p:txBody>
      </p:sp>
      <p:sp>
        <p:nvSpPr>
          <p:cNvPr id="18" name="Овальная выноска 17"/>
          <p:cNvSpPr/>
          <p:nvPr/>
        </p:nvSpPr>
        <p:spPr>
          <a:xfrm>
            <a:off x="5053393" y="4462155"/>
            <a:ext cx="1499806" cy="612648"/>
          </a:xfrm>
          <a:prstGeom prst="wedgeEllipseCallout">
            <a:avLst/>
          </a:prstGeom>
          <a:solidFill>
            <a:srgbClr val="7030A0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speeding</a:t>
            </a:r>
            <a:endParaRPr lang="ru-RU" dirty="0"/>
          </a:p>
        </p:txBody>
      </p:sp>
      <p:sp>
        <p:nvSpPr>
          <p:cNvPr id="26" name="Овальная выноска 25"/>
          <p:cNvSpPr/>
          <p:nvPr/>
        </p:nvSpPr>
        <p:spPr>
          <a:xfrm>
            <a:off x="7095966" y="2851757"/>
            <a:ext cx="1549808" cy="655718"/>
          </a:xfrm>
          <a:prstGeom prst="wedgeEllipseCallout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arson</a:t>
            </a:r>
            <a:endParaRPr lang="ru-RU" dirty="0"/>
          </a:p>
        </p:txBody>
      </p:sp>
      <p:sp>
        <p:nvSpPr>
          <p:cNvPr id="5" name="Овальная выноска 4"/>
          <p:cNvSpPr/>
          <p:nvPr/>
        </p:nvSpPr>
        <p:spPr>
          <a:xfrm>
            <a:off x="6679708" y="5970352"/>
            <a:ext cx="1850143" cy="612648"/>
          </a:xfrm>
          <a:prstGeom prst="wedgeEllipseCallou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cybercrime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478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0000">
        <p14:reveal/>
        <p:sndAc>
          <p:stSnd>
            <p:snd r:embed="rId2" name="drumroll.wav"/>
          </p:stSnd>
        </p:sndAc>
      </p:transition>
    </mc:Choice>
    <mc:Fallback>
      <p:transition spd="slow" advClick="0" advTm="10000">
        <p:fade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625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75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8750"/>
                            </p:stCondLst>
                            <p:childTnLst>
                              <p:par>
                                <p:cTn id="88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4" grpId="0" animBg="1"/>
      <p:bldP spid="17" grpId="0" animBg="1"/>
      <p:bldP spid="18" grpId="0" animBg="1"/>
      <p:bldP spid="26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0" y="1"/>
            <a:ext cx="6784041" cy="586153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latin typeface="Algerian" pitchFamily="82" charset="0"/>
              </a:rPr>
              <a:t>Match the word with its definition</a:t>
            </a:r>
            <a:endParaRPr lang="ru-RU" sz="28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241917"/>
              </p:ext>
            </p:extLst>
          </p:nvPr>
        </p:nvGraphicFramePr>
        <p:xfrm>
          <a:off x="1833928" y="656494"/>
          <a:ext cx="6810376" cy="54229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6410"/>
                <a:gridCol w="4763966"/>
              </a:tblGrid>
              <a:tr h="456981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Agency FB" pitchFamily="34" charset="0"/>
                        </a:rPr>
                        <a:t>1) arson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gency FB" pitchFamily="34" charset="0"/>
                        </a:rPr>
                        <a:t>a) taking something secretly or illegally into another country</a:t>
                      </a:r>
                      <a:endParaRPr lang="ru-RU" sz="2000" dirty="0"/>
                    </a:p>
                  </a:txBody>
                  <a:tcPr/>
                </a:tc>
              </a:tr>
              <a:tr h="4569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Agency FB" pitchFamily="34" charset="0"/>
                        </a:rPr>
                        <a:t>2)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gency FB" pitchFamily="34" charset="0"/>
                        </a:rPr>
                        <a:t>fraud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gency FB" pitchFamily="34" charset="0"/>
                        </a:rPr>
                        <a:t>b)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gency FB" pitchFamily="34" charset="0"/>
                        </a:rPr>
                        <a:t>illegally entering a building and stealing things</a:t>
                      </a:r>
                    </a:p>
                  </a:txBody>
                  <a:tcPr/>
                </a:tc>
              </a:tr>
              <a:tr h="470445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Agency FB" pitchFamily="34" charset="0"/>
                        </a:rPr>
                        <a:t>3) blackmail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gency FB" pitchFamily="34" charset="0"/>
                        </a:rPr>
                        <a:t>c)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gency FB" pitchFamily="34" charset="0"/>
                        </a:rPr>
                        <a:t>driving faster than is allowed in a particular area</a:t>
                      </a:r>
                    </a:p>
                  </a:txBody>
                  <a:tcPr/>
                </a:tc>
              </a:tr>
              <a:tr h="4569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Agency FB" pitchFamily="34" charset="0"/>
                        </a:rPr>
                        <a:t>4)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gency FB" pitchFamily="34" charset="0"/>
                        </a:rPr>
                        <a:t>smuggling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gency FB" pitchFamily="34" charset="0"/>
                        </a:rPr>
                        <a:t>d) producing, buying and selling drugs</a:t>
                      </a:r>
                      <a:endParaRPr lang="ru-RU" sz="2000" dirty="0"/>
                    </a:p>
                  </a:txBody>
                  <a:tcPr/>
                </a:tc>
              </a:tr>
              <a:tr h="4569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Agency FB" pitchFamily="34" charset="0"/>
                        </a:rPr>
                        <a:t>5)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gency FB" pitchFamily="34" charset="0"/>
                        </a:rPr>
                        <a:t>pickpocketing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gency FB" pitchFamily="34" charset="0"/>
                        </a:rPr>
                        <a:t>e)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gency FB" pitchFamily="34" charset="0"/>
                        </a:rPr>
                        <a:t>the robbing of a plane for political or other reasons</a:t>
                      </a:r>
                      <a:endParaRPr lang="ru-RU" sz="2000" dirty="0"/>
                    </a:p>
                  </a:txBody>
                  <a:tcPr/>
                </a:tc>
              </a:tr>
              <a:tr h="4646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Agency FB" pitchFamily="34" charset="0"/>
                        </a:rPr>
                        <a:t>6)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gency FB" pitchFamily="34" charset="0"/>
                        </a:rPr>
                        <a:t>forgery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gency FB" pitchFamily="34" charset="0"/>
                        </a:rPr>
                        <a:t>f) to</a:t>
                      </a:r>
                      <a:r>
                        <a:rPr lang="en-US" sz="2000" baseline="0" dirty="0" smtClean="0">
                          <a:latin typeface="Agency FB" pitchFamily="34" charset="0"/>
                        </a:rPr>
                        <a:t> get money or financial benefits by a trick or by lying</a:t>
                      </a:r>
                      <a:endParaRPr lang="ru-RU" sz="2000" dirty="0"/>
                    </a:p>
                  </a:txBody>
                  <a:tcPr/>
                </a:tc>
              </a:tr>
              <a:tr h="456981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Agency FB" pitchFamily="34" charset="0"/>
                        </a:rPr>
                        <a:t>7) drug-trafficking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gency FB" pitchFamily="34" charset="0"/>
                        </a:rPr>
                        <a:t>g)</a:t>
                      </a:r>
                      <a:r>
                        <a:rPr lang="en-US" sz="2000" baseline="0" dirty="0" smtClean="0">
                          <a:latin typeface="Agency FB" pitchFamily="34" charset="0"/>
                        </a:rPr>
                        <a:t>  to s</a:t>
                      </a:r>
                      <a:r>
                        <a:rPr lang="en-US" sz="2000" dirty="0" smtClean="0">
                          <a:latin typeface="Agency FB" pitchFamily="34" charset="0"/>
                        </a:rPr>
                        <a:t>tart a</a:t>
                      </a:r>
                      <a:r>
                        <a:rPr lang="en-US" sz="2000" baseline="0" dirty="0" smtClean="0">
                          <a:latin typeface="Agency FB" pitchFamily="34" charset="0"/>
                        </a:rPr>
                        <a:t> fire intentionally</a:t>
                      </a:r>
                      <a:endParaRPr lang="ru-RU" sz="2000" dirty="0"/>
                    </a:p>
                  </a:txBody>
                  <a:tcPr/>
                </a:tc>
              </a:tr>
              <a:tr h="4569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Agency FB" pitchFamily="34" charset="0"/>
                        </a:rPr>
                        <a:t>8)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gency FB" pitchFamily="34" charset="0"/>
                        </a:rPr>
                        <a:t>burglary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gency FB" pitchFamily="34" charset="0"/>
                        </a:rPr>
                        <a:t>h) to make illegal copies as the real thing</a:t>
                      </a:r>
                      <a:endParaRPr lang="ru-RU" sz="2000" dirty="0"/>
                    </a:p>
                  </a:txBody>
                  <a:tcPr/>
                </a:tc>
              </a:tr>
              <a:tr h="8085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Agency FB" pitchFamily="34" charset="0"/>
                        </a:rPr>
                        <a:t>9)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gency FB" pitchFamily="34" charset="0"/>
                        </a:rPr>
                        <a:t>speeding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gency FB" pitchFamily="34" charset="0"/>
                        </a:rPr>
                        <a:t>i) threatening to make a dark secret public in order to get money or other benefits</a:t>
                      </a:r>
                      <a:endParaRPr lang="ru-RU" sz="2000" dirty="0"/>
                    </a:p>
                  </a:txBody>
                  <a:tcPr/>
                </a:tc>
              </a:tr>
              <a:tr h="4569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Agency FB" pitchFamily="34" charset="0"/>
                        </a:rPr>
                        <a:t>10)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gency FB" pitchFamily="34" charset="0"/>
                        </a:rPr>
                        <a:t>hijacking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gency FB" pitchFamily="34" charset="0"/>
                        </a:rPr>
                        <a:t>j) stealing from someone’s pocket or handbag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7793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wheel spokes="1"/>
      </p:transition>
    </mc:Choice>
    <mc:Fallback>
      <p:transition spd="slow" advClick="0" advTm="1000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0" y="1"/>
            <a:ext cx="6784041" cy="691661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gerian" pitchFamily="82" charset="0"/>
              </a:rPr>
              <a:t>Check your answers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631" y="552450"/>
            <a:ext cx="7026519" cy="6082811"/>
          </a:xfrm>
        </p:spPr>
        <p:txBody>
          <a:bodyPr>
            <a:normAutofit fontScale="85000" lnSpcReduction="20000"/>
          </a:bodyPr>
          <a:lstStyle/>
          <a:p>
            <a:pPr marL="0" lvl="0" indent="0"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rson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 to start a fire intentionally</a:t>
            </a:r>
          </a:p>
          <a:p>
            <a:pPr marL="0" lvl="0" indent="0"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fraud ---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to get money or financial benefits by a trick or by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lying</a:t>
            </a:r>
          </a:p>
          <a:p>
            <a:pPr marL="0" lvl="0" indent="0"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blackmail ---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threatening to make a dark secret public in order to get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money or other benefits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4) smuggling ---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taking something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secretly or illegally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into another country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5) pickpocketing ---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stealing from someone’s pocket or handbag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6) forgery ---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make illegal copies as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real thing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7)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drug-trafficking ---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producing,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buying and selling drugs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8)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urglary ---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illegally entering a building and stealing things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9) speeding ---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driving faster than is allowed in a particular area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10) hijacking ---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robbing of a plane for political or other reasons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/>
          </a:p>
          <a:p>
            <a:pPr marL="0" lvl="0" indent="0">
              <a:buNone/>
            </a:pPr>
            <a:endParaRPr lang="ru-RU" b="1" dirty="0">
              <a:latin typeface="Arial" charset="0"/>
            </a:endParaRPr>
          </a:p>
          <a:p>
            <a:pPr marL="0" indent="0">
              <a:buNone/>
            </a:pPr>
            <a:endParaRPr lang="ru-RU" b="1" dirty="0"/>
          </a:p>
          <a:p>
            <a:pPr marL="0" lv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6134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0">
        <p:blinds dir="vert"/>
        <p:sndAc>
          <p:stSnd>
            <p:snd r:embed="rId2" name="drumroll.wav"/>
          </p:stSnd>
        </p:sndAc>
      </p:transition>
    </mc:Choice>
    <mc:Fallback>
      <p:transition spd="slow" advClick="0" advTm="10000">
        <p:blinds dir="vert"/>
        <p:sndAc>
          <p:stSnd>
            <p:snd r:embed="rId2" name="drumroll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0" y="1"/>
            <a:ext cx="6784041" cy="867507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lgerian" pitchFamily="82" charset="0"/>
              </a:rPr>
              <a:t>Guess the name of the crime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5127" y="820615"/>
            <a:ext cx="6810223" cy="535634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                                           smuggling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              hijacking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             robbery</a:t>
            </a:r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862" y="4760668"/>
            <a:ext cx="2400301" cy="1912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756" y="2773240"/>
            <a:ext cx="2269407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755" y="813290"/>
            <a:ext cx="2269408" cy="1639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085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6000">
        <p:blinds dir="vert"/>
      </p:transition>
    </mc:Choice>
    <mc:Fallback>
      <p:transition spd="slow" advClick="0" advTm="6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873128" y="143971"/>
            <a:ext cx="6810375" cy="659817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                                shoplifting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 pickpocketing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mugging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                        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kidnapping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128" y="219808"/>
            <a:ext cx="1778038" cy="1379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750" y="1733548"/>
            <a:ext cx="1759416" cy="1490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129" y="5197236"/>
            <a:ext cx="1778037" cy="1544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128" y="3384645"/>
            <a:ext cx="1778038" cy="1715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7301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6000">
        <p:blinds dir="vert"/>
      </p:transition>
    </mc:Choice>
    <mc:Fallback>
      <p:transition spd="slow" advClick="0" advTm="6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0" y="117231"/>
            <a:ext cx="6784041" cy="996461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gerian" pitchFamily="82" charset="0"/>
              </a:rPr>
              <a:t>Words related to punishment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87013" y="1090246"/>
            <a:ext cx="7189491" cy="56311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ine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штраф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imprisonment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тюремный срок</a:t>
            </a:r>
          </a:p>
          <a:p>
            <a:pPr marL="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entence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приговор, судебное решение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to break the law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нарушить закон</a:t>
            </a:r>
          </a:p>
          <a:p>
            <a:pPr marL="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 be arrested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быть арестованным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 convict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выносить приговор, осуждать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onfess to the crime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признаться в преступлении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 find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smb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guilty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признать кого-нибудь виновным</a:t>
            </a:r>
          </a:p>
          <a:p>
            <a:pPr marL="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 find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smb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innocent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признать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кого-нибудь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невиновным</a:t>
            </a:r>
          </a:p>
          <a:p>
            <a:pPr marL="0" lvl="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to accuse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smb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of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smth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обвинять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кого-либо в чем-либо</a:t>
            </a:r>
          </a:p>
          <a:p>
            <a:pPr marL="0" indent="0"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to charge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smb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with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smth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обвинять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кого-либо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чем-либо</a:t>
            </a:r>
          </a:p>
          <a:p>
            <a:pPr marL="0" lvl="0" indent="0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to acquit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оправдать</a:t>
            </a:r>
          </a:p>
          <a:p>
            <a:pPr marL="0" lvl="0" indent="0"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18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6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8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2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4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6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8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32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937840" y="810171"/>
            <a:ext cx="6810375" cy="47117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Make up sentences using the words and phrases from the previous slide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201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7000">
        <p:checker/>
      </p:transition>
    </mc:Choice>
    <mc:Fallback>
      <p:transition spd="slow" advClick="0" advTm="7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817</TotalTime>
  <Words>870</Words>
  <Application>Microsoft Office PowerPoint</Application>
  <PresentationFormat>Экран (4:3)</PresentationFormat>
  <Paragraphs>581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Презентация к уроку по учебному предмету «Английский язык»  в 11-м классе на тему  CRIME AND PUNISHMENT</vt:lpstr>
      <vt:lpstr>Answer the questions</vt:lpstr>
      <vt:lpstr>Презентация PowerPoint</vt:lpstr>
      <vt:lpstr>Match the word with its definition</vt:lpstr>
      <vt:lpstr>Check your answers</vt:lpstr>
      <vt:lpstr>Guess the name of the crime</vt:lpstr>
      <vt:lpstr>Презентация PowerPoint</vt:lpstr>
      <vt:lpstr>Words related to punishment</vt:lpstr>
      <vt:lpstr>Презентация PowerPoint</vt:lpstr>
      <vt:lpstr>Kinds of punishment</vt:lpstr>
      <vt:lpstr>Suggest the crime according to the punishment</vt:lpstr>
      <vt:lpstr>Discuss the suitable punishment</vt:lpstr>
      <vt:lpstr>Solve the crossword (translate the words into English)</vt:lpstr>
      <vt:lpstr>CHECK THE ANSWERS</vt:lpstr>
      <vt:lpstr>Cinquain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User</cp:lastModifiedBy>
  <cp:revision>254</cp:revision>
  <dcterms:created xsi:type="dcterms:W3CDTF">2016-11-18T14:12:19Z</dcterms:created>
  <dcterms:modified xsi:type="dcterms:W3CDTF">2020-06-03T13:17:10Z</dcterms:modified>
</cp:coreProperties>
</file>