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3" r:id="rId2"/>
    <p:sldId id="304" r:id="rId3"/>
    <p:sldId id="305" r:id="rId4"/>
    <p:sldId id="308" r:id="rId5"/>
    <p:sldId id="338" r:id="rId6"/>
    <p:sldId id="307" r:id="rId7"/>
    <p:sldId id="306" r:id="rId8"/>
    <p:sldId id="309" r:id="rId9"/>
    <p:sldId id="319" r:id="rId10"/>
    <p:sldId id="331" r:id="rId11"/>
    <p:sldId id="291" r:id="rId12"/>
    <p:sldId id="293" r:id="rId13"/>
    <p:sldId id="340" r:id="rId14"/>
    <p:sldId id="334" r:id="rId15"/>
    <p:sldId id="335" r:id="rId16"/>
    <p:sldId id="337" r:id="rId17"/>
    <p:sldId id="339" r:id="rId18"/>
    <p:sldId id="332" r:id="rId19"/>
    <p:sldId id="333" r:id="rId20"/>
    <p:sldId id="341" r:id="rId21"/>
    <p:sldId id="281" r:id="rId22"/>
    <p:sldId id="290" r:id="rId23"/>
    <p:sldId id="325" r:id="rId24"/>
    <p:sldId id="327" r:id="rId25"/>
    <p:sldId id="328" r:id="rId26"/>
    <p:sldId id="321" r:id="rId27"/>
    <p:sldId id="318" r:id="rId28"/>
    <p:sldId id="329" r:id="rId29"/>
    <p:sldId id="31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5BEDB-1098-46D1-9342-07B7719A63B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B5676-85A9-4A8B-902A-5EB3258E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6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Shape 16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1413" y="684213"/>
            <a:ext cx="4575175" cy="34321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6936-51DC-46D2-9085-8B5DF0948FE8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3EC2-EEB1-4CA0-A3F1-E511B4C76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96;&#1082;&#1086;&#1083;&#1072;\Desktop\&#1054;&#1056;&#1050;&#1048;&#1057;&#1069;%20&#1056;&#1091;&#1089;&#1077;&#1074;&#1072;%20&#1048;.&#1053;\Vesna_prishla_-_CHajkovskij_Podsnezhnik_Aprel_iz_cikla_Vremena_goda%20(1).mp3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96;&#1082;&#1086;&#1083;&#1072;\Desktop\&#1054;&#1056;&#1050;&#1048;&#1057;&#1069;%20&#1056;&#1091;&#1089;&#1077;&#1074;&#1072;%20&#1048;.&#1053;\_-_Aleshka_i_Natashka_(xMuzic.me).mp3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96;&#1082;&#1086;&#1083;&#1072;\Desktop\&#1054;&#1056;&#1050;&#1048;&#1057;&#1069;%20&#1056;&#1091;&#1089;&#1077;&#1074;&#1072;%20&#1048;.&#1053;\Kolokolnyj_zvon_-_Pashalnyj_zvon_kolokolov_(xMuzic.me)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96;&#1082;&#1086;&#1083;&#1072;\Desktop\&#1054;&#1056;&#1050;&#1048;&#1057;&#1069;%20&#1056;&#1091;&#1089;&#1077;&#1074;&#1072;%20&#1048;.&#1053;\Kolokolnyj_zvon_-_Pashalnyj_zvon_kolokolov_(xMuzic.me)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858348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54292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УРОК «Основы православной культуры»</a:t>
            </a:r>
            <a:endParaRPr lang="ru-RU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4357694"/>
            <a:ext cx="6786610" cy="2500306"/>
          </a:xfrm>
        </p:spPr>
        <p:txBody>
          <a:bodyPr>
            <a:noAutofit/>
          </a:bodyPr>
          <a:lstStyle/>
          <a:p>
            <a:pPr algn="r"/>
            <a:r>
              <a:rPr lang="ru-RU" sz="4400" b="1" dirty="0" smtClean="0">
                <a:solidFill>
                  <a:srgbClr val="FF0000"/>
                </a:solidFill>
              </a:rPr>
              <a:t>     Учитель УНОШ: </a:t>
            </a:r>
            <a:r>
              <a:rPr lang="ru-RU" sz="4400" b="1" dirty="0" err="1" smtClean="0">
                <a:solidFill>
                  <a:srgbClr val="FF0000"/>
                </a:solidFill>
              </a:rPr>
              <a:t>Русева</a:t>
            </a:r>
            <a:r>
              <a:rPr lang="ru-RU" sz="4400" b="1" dirty="0" smtClean="0">
                <a:solidFill>
                  <a:srgbClr val="FF0000"/>
                </a:solidFill>
              </a:rPr>
              <a:t> Ирина Николаевна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2017-2018 </a:t>
            </a:r>
            <a:r>
              <a:rPr lang="ru-RU" sz="3200" b="1" dirty="0" err="1" smtClean="0">
                <a:solidFill>
                  <a:srgbClr val="FF0000"/>
                </a:solidFill>
              </a:rPr>
              <a:t>уч.год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ushaem.files.wordpress.com/2009/04/d0bad183d0bbd0b8d187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4279900"/>
            <a:ext cx="2725737" cy="197485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www.diveevo.ru/objects/news_img_file_548_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500174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thekievtimes.ua/wp-content/uploads/2012/04/1334619065_000027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00438"/>
            <a:ext cx="3905248" cy="292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596" y="357166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Пасхальное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Богослужение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6" descr="28_00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32581"/>
            <a:ext cx="72009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6" descr="449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506" y="1166019"/>
            <a:ext cx="68849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6" descr="489b152ed88c55b7a8e0a8a72352c5045f4ec253005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7166"/>
            <a:ext cx="742952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Vesna_prishla_-_CHajkovskij_Podsnezhnik_Aprel_iz_cikla_Vremena_goda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728" y="857232"/>
            <a:ext cx="8715436" cy="491174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ФИЗ  МИНУТКА</a:t>
            </a:r>
            <a:endParaRPr lang="ru-RU" sz="12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_-_Aleshka_i_Natashka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hape 15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Shape 156"/>
          <p:cNvSpPr>
            <a:spLocks noChangeArrowheads="1"/>
          </p:cNvSpPr>
          <p:nvPr/>
        </p:nvSpPr>
        <p:spPr bwMode="auto">
          <a:xfrm>
            <a:off x="428625" y="2500313"/>
            <a:ext cx="8358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>
              <a:solidFill>
                <a:srgbClr val="000000"/>
              </a:solidFill>
              <a:sym typeface="Arial" charset="0"/>
            </a:endParaRPr>
          </a:p>
          <a:p>
            <a:pPr algn="ctr"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Пасхальный огонь</a:t>
            </a:r>
          </a:p>
          <a:p>
            <a:pPr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</a:t>
            </a:r>
          </a:p>
          <a:p>
            <a:endParaRPr lang="ru-RU">
              <a:solidFill>
                <a:srgbClr val="000000"/>
              </a:solidFill>
              <a:sym typeface="Arial" charset="0"/>
            </a:endParaRPr>
          </a:p>
          <a:p>
            <a:pPr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Пасхальный огонь играет большую роль в богослужении, а также в народных празднествах. Он символизирует Свет Божий, просвещающий все народы после Христова Воскресения.</a:t>
            </a:r>
          </a:p>
          <a:p>
            <a:pPr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</a:t>
            </a:r>
            <a:r>
              <a:rPr 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 Греции, а также в крупных городах России в православных храмах до начала пасхальной службы верующие ждут Благодатного огня от Храма Гроба Господня. Верующие возжигают от него свои свечи. После службы многие уносят лампаду с огнём домой, где стараются поддерживать его в течение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года.</a:t>
            </a:r>
          </a:p>
        </p:txBody>
      </p:sp>
      <p:pic>
        <p:nvPicPr>
          <p:cNvPr id="11268" name="Shape 15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14313"/>
            <a:ext cx="35718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Shape 15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11138"/>
            <a:ext cx="2357437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3" descr="cak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357166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ushaem.files.wordpress.com/2009/04/d0bad183d0bbd0b8d187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357694"/>
            <a:ext cx="2725737" cy="197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kushaem.files.wordpress.com/2009/04/d0bad183d0bbd0b8d187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500438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kushaem.files.wordpress.com/2009/04/d0bad183d0bbd0b8d187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43182"/>
            <a:ext cx="4214842" cy="384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Kolokolnyj_zvon_-_Pashalnyj_zvon_kolokolov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6215082"/>
            <a:ext cx="304800" cy="304800"/>
          </a:xfrm>
          <a:prstGeom prst="rect">
            <a:avLst/>
          </a:prstGeom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66"/>
            <a:ext cx="8286808" cy="578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428604"/>
            <a:ext cx="7637488" cy="534037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Воскресение- связано с именем Иисуса Христа. Древне- славянский корень- крест. Это означает сверкать, сиять.                                Воскресенье- возобновление жизни.</a:t>
            </a:r>
            <a:endParaRPr lang="ru-RU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oboik.ru_68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273" y="0"/>
            <a:ext cx="6929454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857224" y="357166"/>
          <a:ext cx="7572428" cy="6000792"/>
        </p:xfrm>
        <a:graphic>
          <a:graphicData uri="http://schemas.openxmlformats.org/presentationml/2006/ole">
            <p:oleObj spid="_x0000_s58370" name="Слайд" r:id="rId4" imgW="4570530" imgH="3427618" progId="PowerPoint.Slide.12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785794"/>
          <a:ext cx="8143932" cy="5643604"/>
        </p:xfrm>
        <a:graphic>
          <a:graphicData uri="http://schemas.openxmlformats.org/drawingml/2006/table">
            <a:tbl>
              <a:tblPr/>
              <a:tblGrid>
                <a:gridCol w="3119436"/>
                <a:gridCol w="5024496"/>
              </a:tblGrid>
              <a:tr h="10261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Праздничная служба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Крестный ход, открытие Царских Ворот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Пасхальное приветствие: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«Христос воскресе!»  «Воистину воскресе!»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Приветствие друг друга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Три поцелуя в щёки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Пасхальное угощение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Кулич, пасха, крашеные яйца (почему красят?)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1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Лучший подарок на пасху…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пасхальное яйцо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75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242175" y="6245225"/>
            <a:ext cx="1901825" cy="476250"/>
          </a:xfrm>
        </p:spPr>
        <p:txBody>
          <a:bodyPr/>
          <a:lstStyle/>
          <a:p>
            <a:pPr>
              <a:defRPr/>
            </a:pPr>
            <a:fld id="{ACA96C29-F761-4FEB-BF43-374753703E14}" type="slidenum">
              <a:rPr lang="ru-RU">
                <a:solidFill>
                  <a:schemeClr val="tx1">
                    <a:tint val="75000"/>
                  </a:schemeClr>
                </a:solidFill>
                <a:cs typeface="Arial" charset="0"/>
              </a:rPr>
              <a:pPr>
                <a:defRPr/>
              </a:pPr>
              <a:t>27</a:t>
            </a:fld>
            <a:endParaRPr lang="ru-RU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pic>
        <p:nvPicPr>
          <p:cNvPr id="14339" name="Picture 6" descr="19201888b29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644900"/>
            <a:ext cx="21923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23850" y="476250"/>
            <a:ext cx="1295400" cy="431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23850" y="1341438"/>
            <a:ext cx="12954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323850" y="2133600"/>
            <a:ext cx="1295400" cy="431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323850" y="3068638"/>
            <a:ext cx="1295400" cy="431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323850" y="4005263"/>
            <a:ext cx="1295400" cy="431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323850" y="4797425"/>
            <a:ext cx="1295400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323850" y="5661025"/>
            <a:ext cx="1295400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1908175" y="188913"/>
            <a:ext cx="67675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Красный – вы стремитесь к лидерству, вам не хватает новых завоеваний и побед. Возможно, в данный момент вам недостает ярких эмоциональных впечатлений</a:t>
            </a:r>
            <a:r>
              <a:rPr lang="ru-RU" sz="1000"/>
              <a:t>. </a:t>
            </a:r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1835150" y="1268413"/>
            <a:ext cx="698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Оранжевый – знак возбуждения нервной системы. Это значит, что вы созрели для каких-то серьезных перемен в жизни. </a:t>
            </a:r>
          </a:p>
        </p:txBody>
      </p:sp>
      <p:sp>
        <p:nvSpPr>
          <p:cNvPr id="14349" name="Rectangle 16"/>
          <p:cNvSpPr>
            <a:spLocks noChangeArrowheads="1"/>
          </p:cNvSpPr>
          <p:nvPr/>
        </p:nvSpPr>
        <p:spPr bwMode="auto">
          <a:xfrm>
            <a:off x="1835150" y="2016125"/>
            <a:ext cx="68405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Розовый – вам не хватает нежности и легкости. Вероятно, вы немного устали от серьезной работы, четких планов, вас тянет к чему-нибудь беззаботному. </a:t>
            </a:r>
          </a:p>
        </p:txBody>
      </p:sp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1835150" y="2889250"/>
            <a:ext cx="6697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Голубой – мечтаете о чем-то романтическом, возвышенном, далеком. Вы хотите быть максимально открытым, правдивым и при этом понятым. </a:t>
            </a:r>
          </a:p>
        </p:txBody>
      </p:sp>
      <p:sp>
        <p:nvSpPr>
          <p:cNvPr id="14351" name="Rectangle 18"/>
          <p:cNvSpPr>
            <a:spLocks noChangeArrowheads="1"/>
          </p:cNvSpPr>
          <p:nvPr/>
        </p:nvSpPr>
        <p:spPr bwMode="auto">
          <a:xfrm>
            <a:off x="1763713" y="3890963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Темно-синий – вам нужна сильная разрядка и полноценный отдых. </a:t>
            </a:r>
          </a:p>
        </p:txBody>
      </p:sp>
      <p:sp>
        <p:nvSpPr>
          <p:cNvPr id="14352" name="Rectangle 19"/>
          <p:cNvSpPr>
            <a:spLocks noChangeArrowheads="1"/>
          </p:cNvSpPr>
          <p:nvPr/>
        </p:nvSpPr>
        <p:spPr bwMode="auto">
          <a:xfrm>
            <a:off x="1835150" y="4730750"/>
            <a:ext cx="4608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Зеленый – символизирует потребность в самоутверждении, тягу к знаниям или желание карьерного роста. </a:t>
            </a:r>
          </a:p>
        </p:txBody>
      </p:sp>
      <p:sp>
        <p:nvSpPr>
          <p:cNvPr id="14353" name="Rectangle 20"/>
          <p:cNvSpPr>
            <a:spLocks noChangeArrowheads="1"/>
          </p:cNvSpPr>
          <p:nvPr/>
        </p:nvSpPr>
        <p:spPr bwMode="auto">
          <a:xfrm>
            <a:off x="1763713" y="5738813"/>
            <a:ext cx="4679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Коричневый – не хватает физического отдыха, вы ищете покоя. Вам нужен домашний уют, теплота и комфорт. </a:t>
            </a:r>
          </a:p>
        </p:txBody>
      </p:sp>
      <p:pic>
        <p:nvPicPr>
          <p:cNvPr id="19" name="Рисунок 18" descr="Рисунок2о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60350"/>
            <a:ext cx="69850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10" descr="3019507"/>
          <p:cNvPicPr>
            <a:picLocks noChangeAspect="1" noChangeArrowheads="1"/>
          </p:cNvPicPr>
          <p:nvPr/>
        </p:nvPicPr>
        <p:blipFill>
          <a:blip r:embed="rId3"/>
          <a:srcRect b="2380"/>
          <a:stretch>
            <a:fillRect/>
          </a:stretch>
        </p:blipFill>
        <p:spPr bwMode="auto">
          <a:xfrm>
            <a:off x="642910" y="285728"/>
            <a:ext cx="7572428" cy="621510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Kolokolnyj_zvon_-_Pashalnyj_zvon_kolokolov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6215082"/>
            <a:ext cx="304800" cy="304800"/>
          </a:xfrm>
          <a:prstGeom prst="rect">
            <a:avLst/>
          </a:prstGeom>
        </p:spPr>
      </p:pic>
      <p:pic>
        <p:nvPicPr>
          <p:cNvPr id="52226" name="Picture 2" descr="C:\Users\школа\Desktop\m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00042"/>
            <a:ext cx="7358114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77153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  ПАСХА</a:t>
            </a:r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750199" y="3464719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929454" y="2643182"/>
            <a:ext cx="114221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6215074" y="3357562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1142976" y="271462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6215074" y="1214422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1571604" y="1214422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7286676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00563" y="357166"/>
            <a:ext cx="4286280" cy="600079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Это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праздник освобождения от всех грехов и обретения вечной жизни.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Это праздник Воскресения Иисуса Христа, который дарит  людям веру в жизнь вечную, веру в победу добра над злом, света над тьмой.  </a:t>
            </a: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10" name="Рисунок 6" descr="Воскрешение Господа Иисуса Христа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400052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00232" y="214290"/>
            <a:ext cx="5143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Пасха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5" y="857232"/>
            <a:ext cx="7637488" cy="49117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71736" y="3857628"/>
            <a:ext cx="5922976" cy="2571768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112204329_4603781_l_2e5a913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14356"/>
            <a:ext cx="8143932" cy="57150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346</Words>
  <Application>Microsoft Office PowerPoint</Application>
  <PresentationFormat>Экран (4:3)</PresentationFormat>
  <Paragraphs>35</Paragraphs>
  <Slides>29</Slides>
  <Notes>1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Слайд</vt:lpstr>
      <vt:lpstr>УРОК «Основы православной культуры»</vt:lpstr>
      <vt:lpstr>Воскресение- связано с именем Иисуса Христа. Древне- славянский корень- крест. Это означает сверкать, сиять.                                Воскресенье- возобновление жизни.</vt:lpstr>
      <vt:lpstr>Слайд 3</vt:lpstr>
      <vt:lpstr>Слайд 4</vt:lpstr>
      <vt:lpstr>      ПАСХА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ФИЗ  МИНУТКА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83</cp:revision>
  <dcterms:created xsi:type="dcterms:W3CDTF">2014-04-08T10:13:20Z</dcterms:created>
  <dcterms:modified xsi:type="dcterms:W3CDTF">2017-10-26T05:18:27Z</dcterms:modified>
</cp:coreProperties>
</file>