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5" r:id="rId2"/>
    <p:sldId id="256" r:id="rId3"/>
    <p:sldId id="281" r:id="rId4"/>
    <p:sldId id="279" r:id="rId5"/>
    <p:sldId id="282" r:id="rId6"/>
    <p:sldId id="268" r:id="rId7"/>
    <p:sldId id="264" r:id="rId8"/>
    <p:sldId id="270" r:id="rId9"/>
    <p:sldId id="272" r:id="rId10"/>
    <p:sldId id="274" r:id="rId11"/>
    <p:sldId id="273" r:id="rId12"/>
    <p:sldId id="278" r:id="rId13"/>
    <p:sldId id="283" r:id="rId14"/>
    <p:sldId id="277" r:id="rId15"/>
    <p:sldId id="267" r:id="rId16"/>
    <p:sldId id="263" r:id="rId17"/>
    <p:sldId id="28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гей Лесных" initials="СЛ" lastIdx="1" clrIdx="0">
    <p:extLst>
      <p:ext uri="{19B8F6BF-5375-455C-9EA6-DF929625EA0E}">
        <p15:presenceInfo xmlns:p15="http://schemas.microsoft.com/office/powerpoint/2012/main" userId="219adf7e5d69dd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9D961-1BEC-44E4-8252-35FC52D21863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97024-5B7B-4949-A79B-E9D63709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4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97024-5B7B-4949-A79B-E9D637090DC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91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8027F-D315-4130-8E59-D4C5C7754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04E1D8-D674-4E2A-B1C1-4A99FE6A1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E6AF9E-B8F1-4BA5-8C64-39FB7EAF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4B4CD-5599-4CF0-B015-F956FD67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53682-1006-47FB-A001-AFC6FB7B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7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41555-D647-4C35-9CA7-ACD7E6BE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84256C-E540-48AE-A612-C5977E10E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F0A126-AE46-4E71-BBAC-EB932945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D19FE2-A29C-4892-8714-2DB75F5E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A4A13B-3C97-4822-B525-0FB1CFB3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1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C8457D-11B8-4B01-BCE9-D69F726197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F4E0FF-0A45-4743-891F-244390A70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51F88-A781-490F-B675-95C0AE6F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E52F3-2DF9-4B50-93E8-07CE92158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A3EC7B-73A4-4B99-BD82-E952A698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0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CEC09-BD77-4630-9559-7DB57955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B2A0B-FD41-4B2D-8D8D-004839493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9E4434-51B2-4E88-B7EA-5FB95FCE0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92C371-6C4D-4BC8-A2FE-6F73AC77F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9CC30B-EF38-4EF7-BFF1-0AD54C84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2DFC0-2C0D-41C8-A45C-598A29D98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F79A41-F0F4-404D-8F59-CFE92C232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07E8A4-8830-4C4D-AA1D-CCA0BB79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8F8F3C-9F65-4DD7-8E3E-A3F9F179A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DC379-B58B-4DE1-9B11-7B361E46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ED7CF-6F1F-40CC-91DC-19793DA3D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21FE8D-6FB8-45F6-BC46-2078D8348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BCDA0E-2F2F-4957-91F1-E6E3B2E43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77198E-1F65-4F75-8ABD-BBF28D0D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3C63F6-A492-48E4-A239-1DF51E76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12E395-F64E-47AB-B8E2-E83B1B97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AF187-74E2-426E-B6AF-14FA4A348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7F7012-3AC7-4B85-B2C6-0014AE50C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1FCEEB-AB3C-4649-8F7A-A8881FA92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046048-D137-49E7-B079-529DDFCB4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0FB74B-0E0B-4CAA-A2DE-60FF595CB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614FBB-E455-4934-9DA8-7F01B258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A48B42-2D5F-4262-8E58-BE3DBE462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EFEB66-1E9A-4C75-AC2E-BF1E38F6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0057C-6D7D-4203-A860-C910986F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9EB095-3F5D-478B-8F8C-F008D5CE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0DF144-77A5-4DED-8521-52E47A94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6127AF-FD89-48F8-9239-FDF5650B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5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A46ABC-7FD6-4424-8546-D638E600E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A8A58A-D5F3-4F37-9374-BDEAC8C8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55F636-DEC5-4E11-A3FE-6663E779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2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AF9B4-8F85-423C-B6B3-E299DD77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380292-2A32-4231-A787-84EF45E8F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F4BCFE-303D-40B9-961E-D4BEAC453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296728-6BF9-4452-BC34-414D549E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849DAE-DC44-425B-AB19-0CFCFAAC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F0A52E-B48A-46C4-BAC0-BE81FFDD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5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376F0-5A8E-48B2-A239-EF2CDABD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A0D1CE-AF25-491F-AC8F-DB121E37F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34964A-FF6C-400E-9B1B-68D785AF2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956F15-6C80-4777-A066-31AA325F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BB8DC5-20BB-4AE6-A185-076419CB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BD9165-481F-474C-97BC-99AD71CEA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A840F-A260-4530-98EA-87E15D2D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C9FB66-0A6A-4044-A33C-219063B63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762B3-EA8B-4F88-BA40-B4836BD47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C7D8C-F3A0-4973-AA58-01D704D2F817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5ADD6-0EE1-408B-A77D-999CF5BE0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0CC4FB-3C3F-4EE1-99A5-EC8234A76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CE314-B28F-4ADC-AFDA-328E7A1A4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30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.png"/><Relationship Id="rId7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4.jp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3.jp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B43206-AD84-45F1-ADCC-A94195667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406" y="2768585"/>
            <a:ext cx="8329188" cy="2852737"/>
          </a:xfrm>
        </p:spPr>
        <p:txBody>
          <a:bodyPr>
            <a:noAutofit/>
          </a:bodyPr>
          <a:lstStyle/>
          <a:p>
            <a:pPr algn="ctr"/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Lobster" panose="02000506000000020003" pitchFamily="2" charset="0"/>
              </a:rPr>
              <a:t>Русские умельцы.</a:t>
            </a:r>
            <a:br>
              <a:rPr lang="ru-RU" sz="7200" dirty="0">
                <a:solidFill>
                  <a:schemeClr val="accent1">
                    <a:lumMod val="50000"/>
                  </a:schemeClr>
                </a:solidFill>
                <a:latin typeface="Lobster" panose="02000506000000020003" pitchFamily="2" charset="0"/>
              </a:rPr>
            </a:br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Lobster" panose="02000506000000020003" pitchFamily="2" charset="0"/>
              </a:rPr>
              <a:t>Механических чудес изобретатели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4473563" y="21768"/>
            <a:ext cx="5784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О, сколько нам открытий чудных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Готовит просвещенья дух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И опыт, сын ошибок трудных,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И гений, парадоксов друг,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И случай, бог изобретатель..</a:t>
            </a:r>
          </a:p>
          <a:p>
            <a:pPr algn="r"/>
            <a:endParaRPr lang="ru-RU" sz="20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endParaRPr>
          </a:p>
          <a:p>
            <a:pPr algn="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Александр Пушкин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pic>
        <p:nvPicPr>
          <p:cNvPr id="5" name="Пушкин Александр — О сколько нам открытий чудных... (www.lightaudio.ru)">
            <a:hlinkClick r:id="" action="ppaction://media"/>
            <a:extLst>
              <a:ext uri="{FF2B5EF4-FFF2-40B4-BE49-F238E27FC236}">
                <a16:creationId xmlns:a16="http://schemas.microsoft.com/office/drawing/2014/main" id="{800BDACB-5299-45C1-BBE1-5FD7C64FF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2486" y="698260"/>
            <a:ext cx="608402" cy="6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CBE89-B7E4-4F4C-AC76-B8F5D72D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4699000" cy="490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167B6-3B7E-467A-9816-FE0AF193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838"/>
            <a:ext cx="4699000" cy="492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96290-7274-47D6-B49F-C398868A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490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F069F-6BFE-4170-B056-0CD8EFF8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00"/>
            <a:ext cx="4699000" cy="490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F8C7B-A5A8-4F4F-BD53-7C99165D8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875211"/>
            <a:ext cx="4699000" cy="4902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67BF31-1113-416E-9739-78CE37FE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888706"/>
            <a:ext cx="4699000" cy="490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76" y="181068"/>
            <a:ext cx="6636190" cy="4517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pic>
        <p:nvPicPr>
          <p:cNvPr id="8194" name="Picture 2" descr="На пользу и славу Отечества [с иллюстрациями]. Иллюстрация № 21">
            <a:extLst>
              <a:ext uri="{FF2B5EF4-FFF2-40B4-BE49-F238E27FC236}">
                <a16:creationId xmlns:a16="http://schemas.microsoft.com/office/drawing/2014/main" id="{33AAE78D-54AE-4031-8291-9996C7C7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08" y="63894"/>
            <a:ext cx="5247992" cy="4631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82AEA0-8266-4C1C-BC7B-2EB37698CCDF}"/>
              </a:ext>
            </a:extLst>
          </p:cNvPr>
          <p:cNvSpPr txBox="1"/>
          <p:nvPr/>
        </p:nvSpPr>
        <p:spPr>
          <a:xfrm>
            <a:off x="311180" y="154080"/>
            <a:ext cx="641218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    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Иван Петрович Кулибин родился </a:t>
            </a:r>
            <a:r>
              <a:rPr lang="ru-RU" sz="1600" dirty="0">
                <a:latin typeface="Georgia" panose="02040502050405020303" pitchFamily="18" charset="0"/>
              </a:rPr>
              <a:t>в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1735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года  в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Нижнем Новгороде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в семье мелкого торговца мукой. Отец воспитывал сына в строгости, с ранних лет приучая к труду. Иван освоил грамоту и счет у дьячка, а затем встал за прилавок, чтобы помогать отцу. 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     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Однако больше всего юношу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увлекало чтение книг и создание разных игрушек 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— «флюгеров, толчей,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меленок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». Отец, поощрявший это увлечение сына, старался привезти ему все книги по физике, химии и прочим естественным наукам, которые он только мог найти.  </a:t>
            </a:r>
          </a:p>
          <a:p>
            <a:pPr algn="just"/>
            <a:r>
              <a:rPr lang="ru-RU" altLang="ru-RU" sz="1400" dirty="0">
                <a:latin typeface="Georgia" panose="02040502050405020303" pitchFamily="18" charset="0"/>
              </a:rPr>
              <a:t>      </a:t>
            </a:r>
            <a:r>
              <a:rPr lang="ru-RU" altLang="ru-RU" sz="1600" dirty="0">
                <a:latin typeface="Georgia" panose="02040502050405020303" pitchFamily="18" charset="0"/>
              </a:rPr>
              <a:t>В 1764—1767 </a:t>
            </a:r>
            <a:r>
              <a:rPr lang="ru-RU" altLang="ru-RU" sz="1600" dirty="0" err="1">
                <a:latin typeface="Georgia" panose="02040502050405020303" pitchFamily="18" charset="0"/>
              </a:rPr>
              <a:t>г.г</a:t>
            </a:r>
            <a:r>
              <a:rPr lang="ru-RU" altLang="ru-RU" sz="1600" dirty="0">
                <a:latin typeface="Georgia" panose="02040502050405020303" pitchFamily="18" charset="0"/>
              </a:rPr>
              <a:t>. Иван Кулибин создал </a:t>
            </a:r>
            <a:r>
              <a:rPr lang="ru-RU" altLang="ru-RU" sz="1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часы в форме яйца. </a:t>
            </a:r>
            <a:r>
              <a:rPr lang="ru-RU" altLang="ru-RU" sz="1600" dirty="0">
                <a:latin typeface="Georgia" panose="02040502050405020303" pitchFamily="18" charset="0"/>
              </a:rPr>
              <a:t>Эти часы он преподнёс в 1769 </a:t>
            </a:r>
            <a:r>
              <a:rPr lang="ru-RU" altLang="ru-RU" sz="1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Екатерине II. </a:t>
            </a:r>
            <a:r>
              <a:rPr lang="ru-RU" altLang="ru-RU" sz="1600" dirty="0">
                <a:latin typeface="Georgia" panose="02040502050405020303" pitchFamily="18" charset="0"/>
              </a:rPr>
              <a:t>Каждый час в них раскрывались царские двери и появлялся ангел, откатывался камень, закрывающий дверь к Гробу Господню, появлялись жёны-мироносицы, а куранты играли молитву «Христос Воскрес». Царица назначила  его заведующим механической мастерской Петербургской Академии Наук. Сейчас эти часы хранятся в Эрмитаже.</a:t>
            </a:r>
          </a:p>
          <a:p>
            <a:pPr algn="just"/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344A13AE-CDE6-4F44-94D0-871FA037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98750"/>
            <a:ext cx="3988112" cy="202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50B3EFE5-D8DD-42BF-BF0D-1356BDBC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112" y="4695447"/>
            <a:ext cx="2843889" cy="2027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CB15AE-A103-4D66-84E7-4475532ADDBD}"/>
              </a:ext>
            </a:extLst>
          </p:cNvPr>
          <p:cNvSpPr txBox="1"/>
          <p:nvPr/>
        </p:nvSpPr>
        <p:spPr>
          <a:xfrm>
            <a:off x="7048500" y="5078194"/>
            <a:ext cx="49139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1800" b="1" dirty="0">
                <a:latin typeface="Georgia" panose="02040502050405020303" pitchFamily="18" charset="0"/>
              </a:rPr>
              <a:t>     </a:t>
            </a:r>
            <a:r>
              <a:rPr lang="ru-RU" altLang="ru-RU" sz="1800" dirty="0">
                <a:latin typeface="Georgia" panose="02040502050405020303" pitchFamily="18" charset="0"/>
              </a:rPr>
              <a:t>Во время работы в Академии наук Иван Петрович сконструировал карманные «планетные» часы; кроме часов, минут и секунд часы  показывали месяцы, дни недели, времена года, фазы Луны. </a:t>
            </a:r>
          </a:p>
        </p:txBody>
      </p:sp>
      <p:pic>
        <p:nvPicPr>
          <p:cNvPr id="8" name="Рисунок 7" descr="Назад">
            <a:extLst>
              <a:ext uri="{FF2B5EF4-FFF2-40B4-BE49-F238E27FC236}">
                <a16:creationId xmlns:a16="http://schemas.microsoft.com/office/drawing/2014/main" id="{802766EA-306A-4D40-87C2-4611C2FEA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8876" y="4908550"/>
            <a:ext cx="723979" cy="6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0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CBE89-B7E4-4F4C-AC76-B8F5D72D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9000" cy="490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167B6-3B7E-467A-9816-FE0AF193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27" y="-4876"/>
            <a:ext cx="4699000" cy="492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96290-7274-47D6-B49F-C398868A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490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F069F-6BFE-4170-B056-0CD8EFF8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00"/>
            <a:ext cx="4699000" cy="490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F8C7B-A5A8-4F4F-BD53-7C99165D8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875211"/>
            <a:ext cx="4699000" cy="4902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67BF31-1113-416E-9739-78CE37FE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888706"/>
            <a:ext cx="4699000" cy="490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128289"/>
            <a:ext cx="5663071" cy="647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pic>
        <p:nvPicPr>
          <p:cNvPr id="10242" name="Picture 2" descr="На пользу и славу Отечества [с иллюстрациями]. Иллюстрация № 26">
            <a:extLst>
              <a:ext uri="{FF2B5EF4-FFF2-40B4-BE49-F238E27FC236}">
                <a16:creationId xmlns:a16="http://schemas.microsoft.com/office/drawing/2014/main" id="{5C889AB8-642E-45DF-BCA4-8EA3285FD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272669" cy="3380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а пользу и славу Отечества [с иллюстрациями]. Иллюстрация № 27">
            <a:extLst>
              <a:ext uri="{FF2B5EF4-FFF2-40B4-BE49-F238E27FC236}">
                <a16:creationId xmlns:a16="http://schemas.microsoft.com/office/drawing/2014/main" id="{62941DE9-C061-4699-ABCF-6F6D83CA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0687"/>
            <a:ext cx="3560556" cy="3473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FAB482-E2B5-4448-B28E-0A09A67ED7B5}"/>
              </a:ext>
            </a:extLst>
          </p:cNvPr>
          <p:cNvSpPr txBox="1"/>
          <p:nvPr/>
        </p:nvSpPr>
        <p:spPr>
          <a:xfrm>
            <a:off x="6507428" y="128289"/>
            <a:ext cx="5443145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ru-RU" altLang="ru-RU" dirty="0">
                <a:latin typeface="Georgia" panose="02040502050405020303" pitchFamily="18" charset="0"/>
              </a:rPr>
              <a:t>     </a:t>
            </a:r>
            <a:r>
              <a:rPr lang="ru-RU" altLang="ru-RU" sz="1600" dirty="0">
                <a:latin typeface="Georgia" panose="02040502050405020303" pitchFamily="18" charset="0"/>
              </a:rPr>
              <a:t>В 70-х годах XVIII века Кулибин спроектировал первый однопролетный деревянный </a:t>
            </a:r>
            <a:r>
              <a:rPr lang="ru-RU" altLang="ru-RU" sz="1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мост через реку Неву </a:t>
            </a:r>
            <a:r>
              <a:rPr lang="ru-RU" altLang="ru-RU" sz="1600" dirty="0">
                <a:latin typeface="Georgia" panose="02040502050405020303" pitchFamily="18" charset="0"/>
              </a:rPr>
              <a:t>с пролётом 298 м! вместо обычных 50-60 м.</a:t>
            </a:r>
          </a:p>
          <a:p>
            <a:pPr algn="just"/>
            <a:r>
              <a:rPr lang="ru-RU" altLang="ru-RU" sz="1600" dirty="0">
                <a:latin typeface="Georgia" panose="02040502050405020303" pitchFamily="18" charset="0"/>
              </a:rPr>
              <a:t>     В 1791 году Иван Петрович изобрел </a:t>
            </a:r>
            <a:r>
              <a:rPr lang="ru-RU" altLang="ru-RU" sz="1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прототип современного велосипеда и легкового автомобиля: </a:t>
            </a:r>
            <a:r>
              <a:rPr lang="ru-RU" altLang="ru-RU" sz="1600" dirty="0">
                <a:latin typeface="Georgia" panose="02040502050405020303" pitchFamily="18" charset="0"/>
              </a:rPr>
              <a:t>механическую «повозку-</a:t>
            </a:r>
            <a:r>
              <a:rPr lang="ru-RU" altLang="ru-RU" sz="1600" dirty="0" err="1">
                <a:latin typeface="Georgia" panose="02040502050405020303" pitchFamily="18" charset="0"/>
              </a:rPr>
              <a:t>самокатку</a:t>
            </a:r>
            <a:r>
              <a:rPr lang="ru-RU" altLang="ru-RU" sz="1600" dirty="0">
                <a:latin typeface="Georgia" panose="02040502050405020303" pitchFamily="18" charset="0"/>
              </a:rPr>
              <a:t>», которая приводилась в движение человеком, нажимавшим на педали. </a:t>
            </a:r>
            <a:endParaRPr lang="ru-RU" altLang="ru-RU" sz="16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600" dirty="0">
                <a:latin typeface="Georgia" panose="02040502050405020303" pitchFamily="18" charset="0"/>
              </a:rPr>
              <a:t>     В 1779 году был сконструирован знаменитый </a:t>
            </a:r>
            <a:r>
              <a:rPr lang="ru-RU" altLang="ru-RU" sz="1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фонарь-прожектор</a:t>
            </a:r>
            <a:r>
              <a:rPr lang="ru-RU" altLang="ru-RU" sz="1600" dirty="0">
                <a:latin typeface="Georgia" panose="02040502050405020303" pitchFamily="18" charset="0"/>
              </a:rPr>
              <a:t>, который давал сильное освещение при слабом источнике.</a:t>
            </a:r>
          </a:p>
          <a:p>
            <a:pPr algn="just"/>
            <a:r>
              <a:rPr lang="ru-RU" altLang="ru-RU" sz="1600" dirty="0">
                <a:latin typeface="Georgia" panose="02040502050405020303" pitchFamily="18" charset="0"/>
              </a:rPr>
              <a:t>     Первый </a:t>
            </a:r>
            <a:r>
              <a:rPr lang="ru-RU" altLang="ru-RU" sz="1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ножной протез</a:t>
            </a:r>
            <a:r>
              <a:rPr lang="ru-RU" altLang="ru-RU" sz="1600" dirty="0">
                <a:latin typeface="Georgia" panose="02040502050405020303" pitchFamily="18" charset="0"/>
              </a:rPr>
              <a:t>, который сконструировал мастер, был изготовлен для офицера </a:t>
            </a:r>
            <a:r>
              <a:rPr lang="ru-RU" altLang="ru-RU" sz="1600" dirty="0" err="1">
                <a:latin typeface="Georgia" panose="02040502050405020303" pitchFamily="18" charset="0"/>
              </a:rPr>
              <a:t>Непейцина</a:t>
            </a:r>
            <a:r>
              <a:rPr lang="ru-RU" altLang="ru-RU" sz="1600" dirty="0">
                <a:latin typeface="Georgia" panose="02040502050405020303" pitchFamily="18" charset="0"/>
              </a:rPr>
              <a:t>, героя Очаковской битвы. </a:t>
            </a:r>
          </a:p>
          <a:p>
            <a:pPr algn="just" eaLnBrk="1" hangingPunct="1"/>
            <a:r>
              <a:rPr lang="ru-RU" altLang="ru-RU" sz="1600" dirty="0">
                <a:latin typeface="Georgia" panose="02040502050405020303" pitchFamily="18" charset="0"/>
              </a:rPr>
              <a:t>Оптический телеграф — это важнейший этап развития средств связи. Но проектом </a:t>
            </a:r>
            <a:r>
              <a:rPr lang="ru-RU" altLang="ru-RU" sz="16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кулибинского</a:t>
            </a:r>
            <a:r>
              <a:rPr lang="ru-RU" altLang="ru-RU" sz="1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телеграфа</a:t>
            </a:r>
            <a:r>
              <a:rPr lang="ru-RU" altLang="ru-RU" sz="1600" dirty="0">
                <a:latin typeface="Georgia" panose="02040502050405020303" pitchFamily="18" charset="0"/>
              </a:rPr>
              <a:t> даже никто не интересовался, и его сдали в архив как курьезную игрушку.</a:t>
            </a:r>
          </a:p>
          <a:p>
            <a:pPr algn="just" eaLnBrk="1" hangingPunct="1"/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    Подъёмное кресло  </a:t>
            </a:r>
            <a:r>
              <a:rPr lang="ru-RU" sz="1600" b="0" i="0" dirty="0">
                <a:effectLst/>
                <a:latin typeface="Georgia" panose="02040502050405020303" pitchFamily="18" charset="0"/>
              </a:rPr>
              <a:t>Кулибина. </a:t>
            </a:r>
            <a:r>
              <a:rPr lang="ru-RU" sz="1600" dirty="0">
                <a:latin typeface="Georgia" panose="02040502050405020303" pitchFamily="18" charset="0"/>
              </a:rPr>
              <a:t>П</a:t>
            </a:r>
            <a:r>
              <a:rPr lang="ru-RU" sz="1600" b="0" i="0" dirty="0">
                <a:effectLst/>
                <a:latin typeface="Georgia" panose="02040502050405020303" pitchFamily="18" charset="0"/>
              </a:rPr>
              <a:t>ервый в мире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лифт </a:t>
            </a:r>
            <a:r>
              <a:rPr lang="ru-RU" sz="1600" b="0" i="0" dirty="0">
                <a:effectLst/>
                <a:latin typeface="Georgia" panose="02040502050405020303" pitchFamily="18" charset="0"/>
              </a:rPr>
              <a:t>— стало одним из любимейших развлечений высших сановников и дворцовой челяди.</a:t>
            </a:r>
          </a:p>
          <a:p>
            <a:pPr algn="just"/>
            <a:r>
              <a:rPr lang="ru-RU" altLang="ru-RU" sz="1600" dirty="0">
                <a:latin typeface="Georgia" panose="02040502050405020303" pitchFamily="18" charset="0"/>
              </a:rPr>
              <a:t>     В 1801 Кулибин  вернулся в Нижний Новгород. Здесь он разработал способ движения судов вверх по течению рек и в 1804 построил</a:t>
            </a:r>
            <a:r>
              <a:rPr lang="ru-RU" altLang="ru-RU" sz="1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«водоход» - судно, передвигающееся против течения. </a:t>
            </a:r>
          </a:p>
          <a:p>
            <a:pPr algn="just"/>
            <a:endParaRPr lang="ru-RU" altLang="ru-RU" sz="1600" dirty="0">
              <a:latin typeface="Georgia" panose="02040502050405020303" pitchFamily="18" charset="0"/>
            </a:endParaRPr>
          </a:p>
          <a:p>
            <a:pPr algn="just"/>
            <a:endParaRPr lang="ru-RU" altLang="ru-RU" sz="1600" dirty="0">
              <a:latin typeface="Georgia" panose="02040502050405020303" pitchFamily="18" charset="0"/>
            </a:endParaRPr>
          </a:p>
          <a:p>
            <a:pPr algn="just"/>
            <a:endParaRPr lang="ru-RU" altLang="ru-RU" sz="2000" dirty="0">
              <a:latin typeface="Georgia" panose="02040502050405020303" pitchFamily="18" charset="0"/>
            </a:endParaRPr>
          </a:p>
          <a:p>
            <a:pPr algn="just" eaLnBrk="1" hangingPunct="1"/>
            <a:endParaRPr lang="ru-RU" altLang="ru-RU" sz="1800" dirty="0">
              <a:latin typeface="Georgia" panose="02040502050405020303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60BA519-F87D-4417-858E-9980484E3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56" y="2968166"/>
            <a:ext cx="2726946" cy="1496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489658D-663D-4C6F-8260-74FC99216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67" y="4449200"/>
            <a:ext cx="1352560" cy="2404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0A003CC2-8429-4E5C-A2E4-4DC008143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38" y="4458351"/>
            <a:ext cx="1359831" cy="2395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F27B6-B8C4-4F8D-8FBD-BEA6F5C3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51E7AC-B284-45BF-9ACB-650C12D6A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25BB6-86E0-43C1-9961-DD2386A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80F651-47C2-4C59-AAB7-7FB03F239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109" y="5912528"/>
            <a:ext cx="6480032" cy="945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AF3441-F372-41E5-A2DA-92F315965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9" y="4687530"/>
            <a:ext cx="12192000" cy="1707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1F4B20-9292-4F1E-845B-AED91EA118E9}"/>
              </a:ext>
            </a:extLst>
          </p:cNvPr>
          <p:cNvSpPr txBox="1"/>
          <p:nvPr/>
        </p:nvSpPr>
        <p:spPr>
          <a:xfrm>
            <a:off x="3282622" y="5934670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C00000"/>
                </a:solidFill>
                <a:effectLst/>
                <a:latin typeface="Lobster" panose="02000506000000020003" pitchFamily="2" charset="0"/>
              </a:rPr>
              <a:t>Создатели первой в России железной дороги, первого российского паровоза, токарных, винторезных, строгальных, сверлильных, гвоздильных и других станков</a:t>
            </a:r>
            <a:endParaRPr lang="ru-RU" dirty="0">
              <a:solidFill>
                <a:srgbClr val="C00000"/>
              </a:solidFill>
              <a:latin typeface="Lobster" panose="0200050600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6CFA04-C8DE-42A4-9008-B3D5FD18FC48}"/>
              </a:ext>
            </a:extLst>
          </p:cNvPr>
          <p:cNvSpPr txBox="1"/>
          <p:nvPr/>
        </p:nvSpPr>
        <p:spPr>
          <a:xfrm>
            <a:off x="3014861" y="4800718"/>
            <a:ext cx="2980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Lobster" panose="02000506000000020003" pitchFamily="2" charset="0"/>
              </a:rPr>
              <a:t>Черепанов</a:t>
            </a:r>
          </a:p>
          <a:p>
            <a:pPr algn="ctr"/>
            <a:r>
              <a:rPr lang="ru-RU" sz="2400" dirty="0">
                <a:latin typeface="Lobster" panose="02000506000000020003" pitchFamily="2" charset="0"/>
              </a:rPr>
              <a:t>Ефим Александрович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ABF2E-E9D1-4F6A-A9B9-5E9118CA76B9}"/>
              </a:ext>
            </a:extLst>
          </p:cNvPr>
          <p:cNvSpPr txBox="1"/>
          <p:nvPr/>
        </p:nvSpPr>
        <p:spPr>
          <a:xfrm>
            <a:off x="4505012" y="4798525"/>
            <a:ext cx="61966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>
                <a:latin typeface="Lobster" panose="02000506000000020003" pitchFamily="2" charset="0"/>
              </a:rPr>
              <a:t>Черепанов</a:t>
            </a:r>
          </a:p>
          <a:p>
            <a:pPr algn="ctr"/>
            <a:r>
              <a:rPr lang="ru-RU" sz="2400">
                <a:latin typeface="Lobster" panose="02000506000000020003" pitchFamily="2" charset="0"/>
              </a:rPr>
              <a:t>Мирон Ефимович</a:t>
            </a:r>
            <a:endParaRPr lang="ru-RU" sz="2400" dirty="0">
              <a:latin typeface="Lobster" panose="0200050600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154CEB-E8E8-4739-A4E1-BE8A0DCF66AB}"/>
              </a:ext>
            </a:extLst>
          </p:cNvPr>
          <p:cNvSpPr txBox="1"/>
          <p:nvPr/>
        </p:nvSpPr>
        <p:spPr>
          <a:xfrm>
            <a:off x="1194479" y="5473005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Lobster" panose="02000506000000020003" pitchFamily="2" charset="0"/>
              </a:rPr>
              <a:t>1774 - 1842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3B9155-ACB4-4484-A97A-969C58922E4F}"/>
              </a:ext>
            </a:extLst>
          </p:cNvPr>
          <p:cNvSpPr txBox="1"/>
          <p:nvPr/>
        </p:nvSpPr>
        <p:spPr>
          <a:xfrm>
            <a:off x="9558649" y="5395331"/>
            <a:ext cx="6196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Lobster" panose="02000506000000020003" pitchFamily="2" charset="0"/>
              </a:rPr>
              <a:t>1803 - 1849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57966ED-A0EF-485F-9D89-363ED9A2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06" y="176945"/>
            <a:ext cx="1809625" cy="2372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AC92704-A0B8-4B89-B70F-D900A26D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44" y="135800"/>
            <a:ext cx="1809625" cy="2455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rug-4-z_uk-poezda">
            <a:hlinkClick r:id="" action="ppaction://media"/>
            <a:extLst>
              <a:ext uri="{FF2B5EF4-FFF2-40B4-BE49-F238E27FC236}">
                <a16:creationId xmlns:a16="http://schemas.microsoft.com/office/drawing/2014/main" id="{AF888A19-B25A-4FC8-AD0B-616D723EA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43" y="251742"/>
            <a:ext cx="719469" cy="8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CBE89-B7E4-4F4C-AC76-B8F5D72D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9000" cy="490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167B6-3B7E-467A-9816-FE0AF193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838"/>
            <a:ext cx="4699000" cy="492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96290-7274-47D6-B49F-C398868A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490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F069F-6BFE-4170-B056-0CD8EFF8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00"/>
            <a:ext cx="4699000" cy="490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F8C7B-A5A8-4F4F-BD53-7C99165D8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875211"/>
            <a:ext cx="4699000" cy="4902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67BF31-1113-416E-9739-78CE37FE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888706"/>
            <a:ext cx="4699000" cy="490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931" y="171578"/>
            <a:ext cx="7595857" cy="668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88668-5E9A-4B6A-90BF-2E22ABDAEFB6}"/>
              </a:ext>
            </a:extLst>
          </p:cNvPr>
          <p:cNvSpPr txBox="1"/>
          <p:nvPr/>
        </p:nvSpPr>
        <p:spPr>
          <a:xfrm>
            <a:off x="4572000" y="208324"/>
            <a:ext cx="7315199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0" dirty="0">
                <a:effectLst/>
                <a:latin typeface="Georgia" panose="02040502050405020303" pitchFamily="18" charset="0"/>
              </a:rPr>
              <a:t>     </a:t>
            </a:r>
            <a:r>
              <a:rPr lang="ru-RU" sz="1600" i="0" dirty="0">
                <a:effectLst/>
                <a:latin typeface="Georgia" panose="02040502050405020303" pitchFamily="18" charset="0"/>
              </a:rPr>
              <a:t>Наверное, все знают, кто такие братья </a:t>
            </a:r>
            <a:r>
              <a:rPr lang="ru-RU" sz="1600" dirty="0">
                <a:effectLst/>
                <a:latin typeface="Georgia" panose="02040502050405020303" pitchFamily="18" charset="0"/>
              </a:rPr>
              <a:t>Черепановы. «Это они изобрели паровоз», </a:t>
            </a:r>
            <a:r>
              <a:rPr lang="ru-RU" sz="1600" i="0" dirty="0">
                <a:effectLst/>
                <a:latin typeface="Georgia" panose="02040502050405020303" pitchFamily="18" charset="0"/>
              </a:rPr>
              <a:t>– скажет почти любой школьник. И будет неправ. Причём дважды! Во-первых, Черепановы не изобрели паровоз, а первыми в России построили его. А во-вторых,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Ефим Алексеевич Черепанов и Мирон Ефимович Черепанов</a:t>
            </a:r>
            <a:r>
              <a:rPr lang="ru-RU" sz="1600" i="0" dirty="0">
                <a:effectLst/>
                <a:latin typeface="Georgia" panose="02040502050405020303" pitchFamily="18" charset="0"/>
              </a:rPr>
              <a:t> были не братьями, а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отцом и сыном</a:t>
            </a:r>
            <a:r>
              <a:rPr lang="ru-RU" sz="1600" i="0" dirty="0">
                <a:effectLst/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1600" i="0" dirty="0">
              <a:effectLst/>
              <a:latin typeface="Georgia" panose="02040502050405020303" pitchFamily="18" charset="0"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Обширную территорию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Пермской губернии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занимали владения заводчика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Н. Н. Демидова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Здесь находились рудники, чугуноплавильные, железоделательные и медеплавильные заводы. На Демидова трудились около сорока тысяч «душ» крепостных.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Выйском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железо- и медеплавильном заводе работал плотинным Ефим Черепанов. Как его дед и отец, Ефим Алексеевич был крепостным. В одной старинной бумаге о нем говорилось: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«Черепанов – росту среднего, лицом </a:t>
            </a:r>
            <a:r>
              <a:rPr lang="ru-RU" sz="1600" b="1" i="1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весноват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, волосы на голове и борода – рыжие, борода невелика, глаза серы».</a:t>
            </a:r>
          </a:p>
          <a:p>
            <a:pPr algn="just"/>
            <a:endParaRPr lang="ru-RU" sz="1600" b="1" i="1" dirty="0">
              <a:solidFill>
                <a:srgbClr val="C00000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Свою машину Черепановы предназначали, главным образом, для перевозки руды. Они решили построить еще один паровоз, более мощный. Новый локомотив был раз в пять сильнее, мог везти груз весом до тысячи пудов, то есть до шестнадцати тонн. Однако с неменьшим успехом он мог бы возить и пассажиров, проходить расстояние в десятки и сотни километров. Черепановы как раз об этом и мечтали. Да где там!</a:t>
            </a:r>
          </a:p>
          <a:p>
            <a:pPr algn="just"/>
            <a:endParaRPr lang="ru-RU" sz="16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Из сообщений газет они знали, что под Петербургом прокладывается железная дорога длиной в двадцать шесть километров, которая соединит столицу с Павловском, а паровозы для нее куплены </a:t>
            </a:r>
            <a:r>
              <a:rPr lang="ru-RU" sz="16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английские.</a:t>
            </a:r>
          </a:p>
          <a:p>
            <a:pPr algn="just"/>
            <a:endParaRPr lang="ru-RU" sz="1600" b="1" i="1" dirty="0">
              <a:solidFill>
                <a:srgbClr val="C0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074" name="Picture 2" descr="На пользу и славу Отечества [с иллюстрациями]. Иллюстрация № 36">
            <a:extLst>
              <a:ext uri="{FF2B5EF4-FFF2-40B4-BE49-F238E27FC236}">
                <a16:creationId xmlns:a16="http://schemas.microsoft.com/office/drawing/2014/main" id="{3C0ECBCC-CD3A-4455-80FB-ABDECC67E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46074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8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0403FC-CB58-4FDD-9DF2-FE5E0C1F3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19"/>
            <a:ext cx="12213088" cy="69008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30" y="-13494"/>
            <a:ext cx="6192160" cy="1684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CC8CC4-E2CB-4083-9DFD-C19F76ED83AB}"/>
              </a:ext>
            </a:extLst>
          </p:cNvPr>
          <p:cNvSpPr txBox="1"/>
          <p:nvPr/>
        </p:nvSpPr>
        <p:spPr>
          <a:xfrm>
            <a:off x="0" y="42951"/>
            <a:ext cx="344721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dirty="0">
                <a:effectLst/>
                <a:latin typeface="Georgia" panose="02040502050405020303" pitchFamily="18" charset="0"/>
              </a:rPr>
              <a:t>     Будущий изобретатель и механик-самоучка родился на берегах Волги </a:t>
            </a:r>
            <a:r>
              <a:rPr lang="ru-RU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в деревне Никольское Саратовской губернии,</a:t>
            </a:r>
            <a:r>
              <a:rPr lang="ru-RU" b="0" dirty="0">
                <a:effectLst/>
                <a:latin typeface="Georgia" panose="02040502050405020303" pitchFamily="18" charset="0"/>
              </a:rPr>
              <a:t> в семье крепостных крестьян. 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r>
              <a:rPr lang="ru-RU" b="0" dirty="0">
                <a:effectLst/>
                <a:latin typeface="Georgia" panose="02040502050405020303" pitchFamily="18" charset="0"/>
              </a:rPr>
              <a:t>О хорошем образовании можно было только мечтать, и Фёдор принялся самостоятельно овладевать знаниями: в самообразовании он видел единственную возможность избавиться от деревенской темноты и суеверий. 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     Позднее, уже став известным изобретателем, Блинов так поучал своих детей:</a:t>
            </a:r>
            <a:r>
              <a:rPr lang="ru-RU" b="0" dirty="0">
                <a:effectLst/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effectLst/>
                <a:latin typeface="Lobster" panose="02000506000000020003" pitchFamily="2" charset="0"/>
              </a:rPr>
              <a:t>Я убедился: жизнь — главный наставник, но и книги — добрые учителя. Учитесь, дети мои, в науках </a:t>
            </a:r>
          </a:p>
          <a:p>
            <a:pPr algn="just"/>
            <a:r>
              <a:rPr lang="ru-RU" dirty="0">
                <a:solidFill>
                  <a:srgbClr val="C00000"/>
                </a:solidFill>
                <a:effectLst/>
                <a:latin typeface="Lobster" panose="02000506000000020003" pitchFamily="2" charset="0"/>
              </a:rPr>
              <a:t>силища </a:t>
            </a:r>
          </a:p>
          <a:p>
            <a:pPr algn="just"/>
            <a:r>
              <a:rPr lang="ru-RU" dirty="0">
                <a:solidFill>
                  <a:srgbClr val="C00000"/>
                </a:solidFill>
                <a:effectLst/>
                <a:latin typeface="Lobster" panose="02000506000000020003" pitchFamily="2" charset="0"/>
              </a:rPr>
              <a:t>неодолимая..»</a:t>
            </a:r>
            <a:endParaRPr lang="ru-RU" dirty="0">
              <a:solidFill>
                <a:srgbClr val="C00000"/>
              </a:solidFill>
              <a:latin typeface="Lobster" panose="0200050600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59305-2CC6-41C3-BEE0-434D6C7F40EF}"/>
              </a:ext>
            </a:extLst>
          </p:cNvPr>
          <p:cNvSpPr txBox="1"/>
          <p:nvPr/>
        </p:nvSpPr>
        <p:spPr>
          <a:xfrm>
            <a:off x="6396900" y="105337"/>
            <a:ext cx="5350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Lobster" panose="02000506000000020003" pitchFamily="2" charset="0"/>
              </a:rPr>
              <a:t>Фёдор Абрамович Блинов </a:t>
            </a:r>
          </a:p>
          <a:p>
            <a:pPr algn="ctr"/>
            <a:r>
              <a:rPr lang="ru-RU" sz="3200" dirty="0">
                <a:latin typeface="Lobster" panose="02000506000000020003" pitchFamily="2" charset="0"/>
              </a:rPr>
              <a:t>(1827 – 1902)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F7B128-933E-439C-B4C6-0252FB07D927}"/>
              </a:ext>
            </a:extLst>
          </p:cNvPr>
          <p:cNvSpPr txBox="1"/>
          <p:nvPr/>
        </p:nvSpPr>
        <p:spPr>
          <a:xfrm>
            <a:off x="7398967" y="1204384"/>
            <a:ext cx="376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anose="02000506000000020003" pitchFamily="2" charset="0"/>
              </a:rPr>
              <a:t>Создал первый русский трактор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E00FED7-BE15-4C69-9326-232CFCBD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72" y="1901929"/>
            <a:ext cx="8637099" cy="5034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BE1361-E653-4630-A2D6-0B9CD1B5C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35" y="5877017"/>
            <a:ext cx="2047843" cy="105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07D0F93-848C-4AFF-8257-588272EED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72" y="-13494"/>
            <a:ext cx="2109796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8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D0EDCCA-FE4B-4B18-A07E-FC36C503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2930EB9C-A60A-406D-9542-E63C1B694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F648F-B1FB-4AA4-AA73-20B5C12C2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77" y="0"/>
            <a:ext cx="1231036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766D23-9E58-4C36-997D-4D945D047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" y="4681273"/>
            <a:ext cx="12192000" cy="1707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C73B7-C13C-46F8-8392-318649621EB3}"/>
              </a:ext>
            </a:extLst>
          </p:cNvPr>
          <p:cNvSpPr txBox="1"/>
          <p:nvPr/>
        </p:nvSpPr>
        <p:spPr>
          <a:xfrm>
            <a:off x="2725444" y="4954953"/>
            <a:ext cx="84692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dirty="0">
                <a:latin typeface="Lobster" panose="02000506000000020003" pitchFamily="2" charset="0"/>
              </a:rPr>
              <a:t>Константин Эдуардович Циолковский</a:t>
            </a:r>
            <a:endParaRPr lang="ru-RU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5A429-B2E1-4638-A017-7DD50CBACE2C}"/>
              </a:ext>
            </a:extLst>
          </p:cNvPr>
          <p:cNvSpPr txBox="1"/>
          <p:nvPr/>
        </p:nvSpPr>
        <p:spPr>
          <a:xfrm>
            <a:off x="1083075" y="5542454"/>
            <a:ext cx="11008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Lobster" panose="02000506000000020003" pitchFamily="2" charset="0"/>
              </a:rPr>
              <a:t>1857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C53F2-B60D-42AD-B6E9-79C609C6327C}"/>
              </a:ext>
            </a:extLst>
          </p:cNvPr>
          <p:cNvSpPr txBox="1"/>
          <p:nvPr/>
        </p:nvSpPr>
        <p:spPr>
          <a:xfrm>
            <a:off x="9655390" y="5335361"/>
            <a:ext cx="117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Lobster" panose="02000506000000020003" pitchFamily="2" charset="0"/>
              </a:rPr>
              <a:t>1935</a:t>
            </a:r>
            <a:endParaRPr lang="ru-RU" sz="1800" dirty="0">
              <a:latin typeface="Lobster" panose="02000506000000020003" pitchFamily="2" charset="0"/>
            </a:endParaRPr>
          </a:p>
        </p:txBody>
      </p:sp>
      <p:pic>
        <p:nvPicPr>
          <p:cNvPr id="4" name="Константин Эдуардович Циолковский - Человечество не останется на Земле (www.hotplayer.ru)">
            <a:hlinkClick r:id="" action="ppaction://media"/>
            <a:extLst>
              <a:ext uri="{FF2B5EF4-FFF2-40B4-BE49-F238E27FC236}">
                <a16:creationId xmlns:a16="http://schemas.microsoft.com/office/drawing/2014/main" id="{213CAADC-4239-4402-BDF1-F7E8CEF4D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49000"/>
                    </a14:imgEffect>
                    <a14:imgEffect>
                      <a14:brightnessContrast bright="-3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68" y="6216060"/>
            <a:ext cx="54566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CBE89-B7E4-4F4C-AC76-B8F5D72DE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9000" cy="490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167B6-3B7E-467A-9816-FE0AF193E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838"/>
            <a:ext cx="4699000" cy="492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96290-7274-47D6-B49F-C398868A7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490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F069F-6BFE-4170-B056-0CD8EFF82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00"/>
            <a:ext cx="4699000" cy="490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F8C7B-A5A8-4F4F-BD53-7C99165D8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875210"/>
            <a:ext cx="4699000" cy="49291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67BF31-1113-416E-9739-78CE37FE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888706"/>
            <a:ext cx="4699000" cy="48887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49" y="126748"/>
            <a:ext cx="6461438" cy="6654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55D27-D49C-43DD-AB94-CDA6A548C57F}"/>
              </a:ext>
            </a:extLst>
          </p:cNvPr>
          <p:cNvSpPr txBox="1"/>
          <p:nvPr/>
        </p:nvSpPr>
        <p:spPr>
          <a:xfrm>
            <a:off x="206861" y="83742"/>
            <a:ext cx="6248259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    </a:t>
            </a:r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Р</a:t>
            </a:r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одился Константин Циолковский в большом </a:t>
            </a:r>
            <a:r>
              <a:rPr lang="ru-RU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селе Ижевском на Рязанщине</a:t>
            </a:r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в 17 сентября 1857 году, в семье лесничего. До десятилетнего возраста  рос таким же, как все его сверстники: веселым, озорным, любопытным. Любил мечтать и фантазировать и, бывало, отдавал младшему брату все копейки и пятачки, которые удавалось скопить, за то, чтобы тот слушал его фантазии. В 9 лет заболел скарлатиной и почти полностью оглох.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Его учителями стали книги. Он с увлечением мастерил, изобретал. То соорудит игрушечную коляску с пружиной, то музыкальный инструмент. Делал простые физические приборы. Изготовил даже токарный станок.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 Ни школы, ни института, вообще никакого учебного заведения Циолковский так и не окончил, но всю жизнь занимался самообразованием. Самостоятельно изучил физику, химию, астрономию, высшую математику.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Константин Эдуардович стал учителем. Он учил ребят арифметике, геометрии, физике. А в свободное время разрабатывал свои изобретения и научные проекты, писал книги и статьи, трудился в домашней мастерской.</a:t>
            </a:r>
          </a:p>
          <a:p>
            <a:pPr algn="just"/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FBD2C2B-6B4A-4505-AE14-34D3D6586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187" y="5865"/>
            <a:ext cx="60960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Константин Циолковский — Речь К.Э. Циолковского (www.lightaudio.ru)">
            <a:hlinkClick r:id="" action="ppaction://media"/>
            <a:extLst>
              <a:ext uri="{FF2B5EF4-FFF2-40B4-BE49-F238E27FC236}">
                <a16:creationId xmlns:a16="http://schemas.microsoft.com/office/drawing/2014/main" id="{990B5162-73F2-4723-ACE6-3D7B3EED7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817" y="301524"/>
            <a:ext cx="545663" cy="6096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EE21A2F-22A6-4887-94FF-6D2AB66C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86" y="3014804"/>
            <a:ext cx="5603813" cy="42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дпись">
            <a:extLst>
              <a:ext uri="{FF2B5EF4-FFF2-40B4-BE49-F238E27FC236}">
                <a16:creationId xmlns:a16="http://schemas.microsoft.com/office/drawing/2014/main" id="{92792098-05C6-40F2-90BE-F7CC2A3E5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057" y="3205691"/>
            <a:ext cx="20721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52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9486AF-ADB1-4009-ADE6-4D00441A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D61CC-C620-4FB3-AC89-587BDD3CD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9" y="2849732"/>
            <a:ext cx="12191998" cy="4008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00C19F-D23E-4B20-B9D6-ADEEB29C3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7" y="108643"/>
            <a:ext cx="6592727" cy="2625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3B33E7-0D73-47E9-A7EA-935344A831F9}"/>
              </a:ext>
            </a:extLst>
          </p:cNvPr>
          <p:cNvSpPr txBox="1"/>
          <p:nvPr/>
        </p:nvSpPr>
        <p:spPr>
          <a:xfrm>
            <a:off x="514478" y="398352"/>
            <a:ext cx="621224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Georgia" panose="02040502050405020303" pitchFamily="18" charset="0"/>
              </a:rPr>
              <a:t>     Печально, однако, что большинство изобретений русских мастеров-самородков после их  смерти было забыто. И много лет спустя подобные чудо-машины снова изобретались в других странах. Но это уже совсем другая история…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6AA7E-D559-4CF4-8C0E-D6A46BAAADCC}"/>
              </a:ext>
            </a:extLst>
          </p:cNvPr>
          <p:cNvSpPr txBox="1"/>
          <p:nvPr/>
        </p:nvSpPr>
        <p:spPr>
          <a:xfrm>
            <a:off x="6876148" y="124014"/>
            <a:ext cx="5188723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Lobster" panose="02000506000000020003" pitchFamily="2" charset="0"/>
              </a:rPr>
              <a:t>Гордиться славою своих предков не только можно, но и должно, не уважать оной есть постыдное малодушие..</a:t>
            </a:r>
          </a:p>
          <a:p>
            <a:pPr algn="r"/>
            <a:endParaRPr lang="ru-RU" sz="2000" dirty="0">
              <a:solidFill>
                <a:schemeClr val="accent1">
                  <a:lumMod val="50000"/>
                </a:schemeClr>
              </a:solidFill>
              <a:latin typeface="Lobster" panose="02000506000000020003" pitchFamily="2" charset="0"/>
            </a:endParaRPr>
          </a:p>
          <a:p>
            <a:pPr algn="r"/>
            <a:r>
              <a:rPr lang="ru-RU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Lobster" panose="02000506000000020003" pitchFamily="2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Lobster" panose="02000506000000020003" pitchFamily="2" charset="0"/>
              </a:rPr>
              <a:t>Александр Сергеевич </a:t>
            </a:r>
            <a:r>
              <a:rPr lang="ru-RU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Lobster" panose="02000506000000020003" pitchFamily="2" charset="0"/>
              </a:rPr>
              <a:t>Пушкин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3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CBE89-B7E4-4F4C-AC76-B8F5D72DE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9000" cy="490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167B6-3B7E-467A-9816-FE0AF193E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-11575"/>
            <a:ext cx="4699000" cy="492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96290-7274-47D6-B49F-C398868A7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490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F069F-6BFE-4170-B056-0CD8EFF82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00"/>
            <a:ext cx="4699000" cy="490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F8C7B-A5A8-4F4F-BD53-7C99165D8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875211"/>
            <a:ext cx="4699000" cy="49021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67BF31-1113-416E-9739-78CE37FE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888706"/>
            <a:ext cx="4699000" cy="4902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ED7110-BEDA-43C3-B36D-1E6451BF8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575"/>
            <a:ext cx="5712737" cy="6869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844032-2986-43D1-B90E-55E74473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198576"/>
            <a:ext cx="2274431" cy="2686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691" y="171579"/>
            <a:ext cx="6087097" cy="647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r>
              <a:rPr lang="ru-RU" sz="2000" dirty="0">
                <a:latin typeface="Georgia" panose="02040502050405020303" pitchFamily="18" charset="0"/>
                <a:ea typeface="Microsoft JhengHei Light" panose="020B0304030504040204" pitchFamily="34" charset="-120"/>
              </a:rPr>
              <a:t>Многие из вас, наверное, слышали про </a:t>
            </a:r>
            <a:r>
              <a:rPr lang="ru-RU" sz="2000" b="1" i="1" dirty="0">
                <a:solidFill>
                  <a:srgbClr val="C00000"/>
                </a:solidFill>
                <a:latin typeface="Georgia" panose="02040502050405020303" pitchFamily="18" charset="0"/>
                <a:ea typeface="Microsoft JhengHei Light" panose="020B0304030504040204" pitchFamily="34" charset="-120"/>
              </a:rPr>
              <a:t>Левшу</a:t>
            </a:r>
            <a:r>
              <a:rPr lang="ru-RU" sz="2000" dirty="0">
                <a:latin typeface="Georgia" panose="02040502050405020303" pitchFamily="18" charset="0"/>
                <a:ea typeface="Microsoft JhengHei Light" panose="020B0304030504040204" pitchFamily="34" charset="-120"/>
              </a:rPr>
              <a:t> - талантливого тульского мастера-самоучку, подковавшего блоху. Этого умельца выдумал русский писатель </a:t>
            </a:r>
            <a:r>
              <a:rPr lang="ru-RU" sz="2000" b="1" i="1" dirty="0">
                <a:solidFill>
                  <a:srgbClr val="C00000"/>
                </a:solidFill>
                <a:latin typeface="Georgia" panose="02040502050405020303" pitchFamily="18" charset="0"/>
                <a:ea typeface="Microsoft JhengHei Light" panose="020B0304030504040204" pitchFamily="34" charset="-120"/>
              </a:rPr>
              <a:t>Николай Семёнович Лесков.</a:t>
            </a:r>
          </a:p>
          <a:p>
            <a:pPr algn="just"/>
            <a:r>
              <a:rPr lang="ru-RU" sz="2000" dirty="0">
                <a:latin typeface="Georgia" panose="02040502050405020303" pitchFamily="18" charset="0"/>
                <a:ea typeface="Microsoft JhengHei Light" panose="020B0304030504040204" pitchFamily="34" charset="-120"/>
              </a:rPr>
              <a:t>     Но были в России совсем не выдуманные, реальные «левши». И в отличие от героя повести Лескова, они не безделицами всякими занимались – блох подковывали да тараканам кафтанчики шили, - а полезные станки и другие хитроумные механизмы создавали.</a:t>
            </a:r>
          </a:p>
          <a:p>
            <a:pPr algn="just"/>
            <a:r>
              <a:rPr lang="ru-RU" sz="2000" dirty="0">
                <a:latin typeface="Georgia" panose="02040502050405020303" pitchFamily="18" charset="0"/>
                <a:ea typeface="Microsoft JhengHei Light" panose="020B0304030504040204" pitchFamily="34" charset="-120"/>
              </a:rPr>
              <a:t>     Тем более удивительно, что изобретателями были не богатые вельможи,  окончившие знаменитые университеты и академии, а обычные мастера из народа, освоившие научные премудрости самостоятельно.</a:t>
            </a:r>
          </a:p>
          <a:p>
            <a:pPr algn="just"/>
            <a:r>
              <a:rPr lang="ru-RU" sz="2000" dirty="0">
                <a:latin typeface="Georgia" panose="02040502050405020303" pitchFamily="18" charset="0"/>
                <a:ea typeface="Microsoft JhengHei Light" panose="020B0304030504040204" pitchFamily="34" charset="-120"/>
              </a:rPr>
              <a:t>     Этим замечательным людям и посвящена моя работа</a:t>
            </a: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E1D3130-352F-40C4-AD52-54E2B0D77F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9054" y="5122125"/>
            <a:ext cx="2174340" cy="1730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978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FD7308-0E77-4661-9A3C-07ED0021C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404680-3195-454F-80A7-576D993FF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" y="4894687"/>
            <a:ext cx="12192000" cy="1707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DF21C-DC70-4972-92B7-0C449A461DA2}"/>
              </a:ext>
            </a:extLst>
          </p:cNvPr>
          <p:cNvSpPr txBox="1"/>
          <p:nvPr/>
        </p:nvSpPr>
        <p:spPr>
          <a:xfrm>
            <a:off x="2809953" y="5163546"/>
            <a:ext cx="6421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Lobster" panose="02000506000000020003" pitchFamily="2" charset="0"/>
              </a:rPr>
              <a:t>Леонтий Лукьянович </a:t>
            </a:r>
            <a:r>
              <a:rPr lang="ru-RU" sz="3200" dirty="0" err="1">
                <a:latin typeface="Lobster" panose="02000506000000020003" pitchFamily="2" charset="0"/>
              </a:rPr>
              <a:t>Шамшуренков</a:t>
            </a:r>
            <a:endParaRPr lang="ru-RU" sz="3200" dirty="0">
              <a:latin typeface="Lobster" panose="0200050600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9227B-252C-4F3E-ABE0-E19608A8A2A8}"/>
              </a:ext>
            </a:extLst>
          </p:cNvPr>
          <p:cNvSpPr txBox="1"/>
          <p:nvPr/>
        </p:nvSpPr>
        <p:spPr>
          <a:xfrm>
            <a:off x="1221151" y="5711478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Lobster" panose="02000506000000020003" pitchFamily="2" charset="0"/>
              </a:rPr>
              <a:t>1687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D37DA-8428-4C4D-8D03-A30DCA23B591}"/>
              </a:ext>
            </a:extLst>
          </p:cNvPr>
          <p:cNvSpPr txBox="1"/>
          <p:nvPr/>
        </p:nvSpPr>
        <p:spPr>
          <a:xfrm>
            <a:off x="9792481" y="5531863"/>
            <a:ext cx="6161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Lobster" panose="02000506000000020003" pitchFamily="2" charset="0"/>
              </a:rPr>
              <a:t>1758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0637B5-E615-450E-9591-141CC448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546" y="6089650"/>
            <a:ext cx="4991085" cy="644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10E0E-5B99-4EB7-A86E-FA51ADAD26DF}"/>
              </a:ext>
            </a:extLst>
          </p:cNvPr>
          <p:cNvSpPr txBox="1"/>
          <p:nvPr/>
        </p:nvSpPr>
        <p:spPr>
          <a:xfrm>
            <a:off x="4049917" y="6087547"/>
            <a:ext cx="434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Lobster" panose="02000506000000020003" pitchFamily="2" charset="0"/>
              </a:rPr>
              <a:t>Изобретатель первой в России </a:t>
            </a:r>
            <a:r>
              <a:rPr lang="ru-RU" dirty="0" err="1">
                <a:solidFill>
                  <a:srgbClr val="C00000"/>
                </a:solidFill>
                <a:latin typeface="Lobster" panose="02000506000000020003" pitchFamily="2" charset="0"/>
              </a:rPr>
              <a:t>самобеглой</a:t>
            </a:r>
            <a:endParaRPr lang="ru-RU" dirty="0">
              <a:solidFill>
                <a:srgbClr val="C00000"/>
              </a:solidFill>
              <a:latin typeface="Lobster" panose="02000506000000020003" pitchFamily="2" charset="0"/>
            </a:endParaRPr>
          </a:p>
          <a:p>
            <a:pPr algn="ctr"/>
            <a:r>
              <a:rPr lang="ru-RU" dirty="0">
                <a:solidFill>
                  <a:srgbClr val="C00000"/>
                </a:solidFill>
                <a:latin typeface="Lobster" panose="02000506000000020003" pitchFamily="2" charset="0"/>
              </a:rPr>
              <a:t>коляски – прототипа автомобиля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CF246E-F941-4552-B1C1-8253793575A5}"/>
              </a:ext>
            </a:extLst>
          </p:cNvPr>
          <p:cNvSpPr txBox="1"/>
          <p:nvPr/>
        </p:nvSpPr>
        <p:spPr>
          <a:xfrm>
            <a:off x="844550" y="191809"/>
            <a:ext cx="500430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Merriweather"/>
              </a:rPr>
              <a:t>     </a:t>
            </a:r>
            <a:r>
              <a:rPr lang="ru-RU" b="1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Русский народ есть особенный народ в целом свете, который отличается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догадкою</a:t>
            </a:r>
            <a:r>
              <a:rPr lang="ru-RU" b="1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, умом, силою.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Я знаю это по двадцатилетнему опыту. Бог дал русским особое свойство... верю, взойдет звезда Востока, откуда должен воссиять свет, ибо там (в России) больше, чем где-нибудь, хранится под пеплом духа, мощи и силы…</a:t>
            </a:r>
          </a:p>
          <a:p>
            <a:pPr algn="ctr"/>
            <a:r>
              <a:rPr lang="ru-RU" sz="2000" b="1" u="sng" dirty="0">
                <a:solidFill>
                  <a:srgbClr val="000000"/>
                </a:solidFill>
                <a:latin typeface="Monotype Corsiva" panose="03010101010201010101" pitchFamily="66" charset="0"/>
              </a:rPr>
              <a:t>Екатерина Великая</a:t>
            </a:r>
            <a:endParaRPr lang="ru-RU" b="1" u="sng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A3E805-28FF-461B-9E6A-604DFEB8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38" y="97223"/>
            <a:ext cx="1457564" cy="15572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CBE89-B7E4-4F4C-AC76-B8F5D72D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9000" cy="490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167B6-3B7E-467A-9816-FE0AF193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838"/>
            <a:ext cx="4699000" cy="492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96290-7274-47D6-B49F-C398868A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490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F069F-6BFE-4170-B056-0CD8EFF8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00"/>
            <a:ext cx="4699000" cy="490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F8C7B-A5A8-4F4F-BD53-7C99165D8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875211"/>
            <a:ext cx="4699000" cy="4902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67BF31-1113-416E-9739-78CE37FE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888706"/>
            <a:ext cx="4699000" cy="490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353" y="128289"/>
            <a:ext cx="5808848" cy="6571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BC67849-71EA-4D62-B384-763A6B07B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57"/>
            <a:ext cx="6141526" cy="4411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043D15B-1373-4DA3-9427-F24483DE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76" y="4097907"/>
            <a:ext cx="4432046" cy="2760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C1C52FA-2183-4595-878E-4182E0A6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26" y="4097907"/>
            <a:ext cx="219075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CBA47C-38A9-495D-8BC2-BA8C36F08571}"/>
              </a:ext>
            </a:extLst>
          </p:cNvPr>
          <p:cNvSpPr txBox="1"/>
          <p:nvPr/>
        </p:nvSpPr>
        <p:spPr>
          <a:xfrm>
            <a:off x="6293424" y="158169"/>
            <a:ext cx="5522976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Выдающийся механик-самоучка, крестьянин 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Леонтий </a:t>
            </a:r>
            <a:r>
              <a:rPr lang="ru-RU" sz="2000" b="1" i="1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Шамшурёнков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из деревни Большое Поле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Яранского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уезда Казанской губернии  создал проект 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«снаряда для подъёма больших тяжестей»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и предложил его для поднятия «Царь-колокола» (12 тысяч пудов) на колокольню Ивана Великого в Московском Кремле. Проект был одобрен Канцелярией строений.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</a:rPr>
              <a:t>    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 1737 году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Шамшурёнков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прибыл в Москву, построил свой «снаряд» и приступил к подъему. Однако в Кремле случился большой пожар, уничтоживший строительные леса и «снаряд»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Шамшурёнкова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При этом «Царь-колокол» упал на землю и от него откололся край, что сделало колокол непригодным.</a:t>
            </a:r>
          </a:p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 После того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Шамшурёнков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изобрёл самоходный экипаж типа дрезины — 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</a:t>
            </a:r>
            <a:r>
              <a:rPr lang="ru-RU" sz="2000" b="1" i="1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самобеглую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коляску»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 1741 году.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CBE89-B7E4-4F4C-AC76-B8F5D72D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9000" cy="490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167B6-3B7E-467A-9816-FE0AF193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838"/>
            <a:ext cx="4699000" cy="492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96290-7274-47D6-B49F-C398868A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490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F069F-6BFE-4170-B056-0CD8EFF8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00"/>
            <a:ext cx="4699000" cy="490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F8C7B-A5A8-4F4F-BD53-7C99165D8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29188"/>
            <a:ext cx="4699000" cy="4902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67BF31-1113-416E-9739-78CE37FE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888706"/>
            <a:ext cx="4699000" cy="490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727" y="171579"/>
            <a:ext cx="7043596" cy="647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9E555-36C5-4F6F-AE90-BFF9027DB388}"/>
              </a:ext>
            </a:extLst>
          </p:cNvPr>
          <p:cNvSpPr txBox="1"/>
          <p:nvPr/>
        </p:nvSpPr>
        <p:spPr>
          <a:xfrm>
            <a:off x="5469299" y="318815"/>
            <a:ext cx="637006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В докладной записке о ней писал, что такую коляску он, Леонтий, 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«сделать может подлинно так, что она будет бегать без лошади, только </a:t>
            </a:r>
            <a:r>
              <a:rPr lang="ru-RU" sz="2000" b="1" i="1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правима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будет через инструменты двумя человеками, стоящими на той же коляске, кроме сидящих на ней праздных людей, а бегать будет, хотя через какое расстояние, и не только по ровному местоположению, но и к горе, где не весьма крутое место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». К концу 1752 года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самобеглая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коляска» была построена и принята Канцелярией строений, а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Шамшуренков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был награждён 50 рублями. </a:t>
            </a:r>
          </a:p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Он вновь принялся за изобретение 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«самоходных саней»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и 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«часов-</a:t>
            </a:r>
            <a:r>
              <a:rPr lang="ru-RU" sz="2000" b="1" i="1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верстомеров</a:t>
            </a:r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»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типа современного спидометра</a:t>
            </a: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Он предложил также </a:t>
            </a:r>
            <a:r>
              <a:rPr lang="ru-RU" sz="200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«подвести Волгу к Москве»,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проложить «подземную колёсную дорогу», но эти проекты остались без движения.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Шамшурёнков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умер в бедности, и имя его было надолго забыто.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69237FF-8C8A-43E2-8E0B-E7625F4FE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" y="4263416"/>
            <a:ext cx="2069217" cy="2766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 пользу и славу Отечества [с иллюстрациями]. Иллюстрация № 6">
            <a:extLst>
              <a:ext uri="{FF2B5EF4-FFF2-40B4-BE49-F238E27FC236}">
                <a16:creationId xmlns:a16="http://schemas.microsoft.com/office/drawing/2014/main" id="{16A55E59-D2CE-45C1-9CF5-D71FDBC1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0" y="0"/>
            <a:ext cx="4939286" cy="5024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4E539-C385-489B-BAFC-7FF5877B7627}"/>
              </a:ext>
            </a:extLst>
          </p:cNvPr>
          <p:cNvSpPr txBox="1"/>
          <p:nvPr/>
        </p:nvSpPr>
        <p:spPr>
          <a:xfrm>
            <a:off x="2232928" y="5148262"/>
            <a:ext cx="2660097" cy="18466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Lobster" panose="02000506000000020003" pitchFamily="2" charset="0"/>
              </a:rPr>
              <a:t>И это всё – </a:t>
            </a:r>
          </a:p>
          <a:p>
            <a:pPr algn="ctr"/>
            <a:r>
              <a:rPr lang="ru-RU" sz="2400" b="1" i="1" dirty="0">
                <a:latin typeface="Lobster" panose="02000506000000020003" pitchFamily="2" charset="0"/>
              </a:rPr>
              <a:t>крестьянин,</a:t>
            </a:r>
          </a:p>
          <a:p>
            <a:pPr algn="ctr"/>
            <a:r>
              <a:rPr lang="ru-RU" sz="2400" b="1" i="1" dirty="0">
                <a:latin typeface="Lobster" panose="02000506000000020003" pitchFamily="2" charset="0"/>
              </a:rPr>
              <a:t>родившийся</a:t>
            </a:r>
          </a:p>
          <a:p>
            <a:pPr algn="ctr"/>
            <a:r>
              <a:rPr lang="ru-RU" sz="2400" b="1" i="1" dirty="0">
                <a:latin typeface="Lobster" panose="02000506000000020003" pitchFamily="2" charset="0"/>
              </a:rPr>
              <a:t>в конце 17 века..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8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B801-1F3C-43F0-8482-F39AFC49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2830" y="1164925"/>
            <a:ext cx="16824960" cy="39423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0A54F-42AE-4E61-97EC-F75CE5918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На пользу и славу Отечества [с иллюстрациями]. Иллюстрация № 15">
            <a:extLst>
              <a:ext uri="{FF2B5EF4-FFF2-40B4-BE49-F238E27FC236}">
                <a16:creationId xmlns:a16="http://schemas.microsoft.com/office/drawing/2014/main" id="{61053F32-CC69-4B99-B13A-AD0DEF12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B5EA61-613A-45FD-8B7A-D47BB1C46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4839441"/>
            <a:ext cx="12192000" cy="1707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B18718-5BF3-455D-A65B-9F7ECB317B9E}"/>
              </a:ext>
            </a:extLst>
          </p:cNvPr>
          <p:cNvSpPr txBox="1"/>
          <p:nvPr/>
        </p:nvSpPr>
        <p:spPr>
          <a:xfrm>
            <a:off x="3929204" y="5047168"/>
            <a:ext cx="8745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Lobster" panose="02000506000000020003" pitchFamily="2" charset="0"/>
              </a:rPr>
              <a:t>Иван Иванович Ползунов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F4FA8-2865-454D-BA5B-37B72A7F8AD8}"/>
              </a:ext>
            </a:extLst>
          </p:cNvPr>
          <p:cNvSpPr txBox="1"/>
          <p:nvPr/>
        </p:nvSpPr>
        <p:spPr>
          <a:xfrm>
            <a:off x="1217565" y="5660520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Lobster" panose="02000506000000020003" pitchFamily="2" charset="0"/>
              </a:rPr>
              <a:t>1728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891375-1702-41EA-90A4-D993655DCB75}"/>
              </a:ext>
            </a:extLst>
          </p:cNvPr>
          <p:cNvSpPr txBox="1"/>
          <p:nvPr/>
        </p:nvSpPr>
        <p:spPr>
          <a:xfrm>
            <a:off x="9605726" y="5497632"/>
            <a:ext cx="8600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Lobster" panose="02000506000000020003" pitchFamily="2" charset="0"/>
              </a:rPr>
              <a:t>1766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06B22D5-DBAE-4B34-9637-B88F1F15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67" y="68331"/>
            <a:ext cx="2727405" cy="3430698"/>
          </a:xfrm>
          <a:prstGeom prst="ellipse">
            <a:avLst/>
          </a:prstGeom>
          <a:ln w="63500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D263C0-AA9A-413E-A61B-C96173BB3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403" y="6116221"/>
            <a:ext cx="5296276" cy="737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1BD29E-2021-4179-B85A-DB9C8DE8E07E}"/>
              </a:ext>
            </a:extLst>
          </p:cNvPr>
          <p:cNvSpPr txBox="1"/>
          <p:nvPr/>
        </p:nvSpPr>
        <p:spPr>
          <a:xfrm>
            <a:off x="4309449" y="6154470"/>
            <a:ext cx="4129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anose="02000506000000020003" pitchFamily="2" charset="0"/>
              </a:rPr>
              <a:t>Создал первый в мире двухцилиндровый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Lobster" panose="02000506000000020003" pitchFamily="2" charset="0"/>
              </a:rPr>
              <a:t> паровой двигатель</a:t>
            </a:r>
          </a:p>
        </p:txBody>
      </p:sp>
    </p:spTree>
    <p:extLst>
      <p:ext uri="{BB962C8B-B14F-4D97-AF65-F5344CB8AC3E}">
        <p14:creationId xmlns:p14="http://schemas.microsoft.com/office/powerpoint/2010/main" val="10783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CBE89-B7E4-4F4C-AC76-B8F5D72D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9000" cy="490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167B6-3B7E-467A-9816-FE0AF193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838"/>
            <a:ext cx="4699000" cy="492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96290-7274-47D6-B49F-C398868A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490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F069F-6BFE-4170-B056-0CD8EFF8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00"/>
            <a:ext cx="4699000" cy="490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F8C7B-A5A8-4F4F-BD53-7C99165D8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875211"/>
            <a:ext cx="4699000" cy="4902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67BF31-1113-416E-9739-78CE37FE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888706"/>
            <a:ext cx="4699000" cy="490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133" y="171579"/>
            <a:ext cx="6545654" cy="647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6020929" y="256045"/>
            <a:ext cx="57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     </a:t>
            </a:r>
            <a:endParaRPr lang="ru-RU" sz="2000" dirty="0">
              <a:latin typeface="Georgia" panose="02040502050405020303" pitchFamily="18" charset="0"/>
              <a:ea typeface="Microsoft JhengHei Light" panose="020B03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795433-49F7-4FC4-893C-6EFF6F45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519" y="4825783"/>
            <a:ext cx="2924268" cy="20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A02AD4-A9CA-48DF-8852-05E386F7B1D6}"/>
              </a:ext>
            </a:extLst>
          </p:cNvPr>
          <p:cNvSpPr txBox="1"/>
          <p:nvPr/>
        </p:nvSpPr>
        <p:spPr>
          <a:xfrm>
            <a:off x="5530850" y="237664"/>
            <a:ext cx="639483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    </a:t>
            </a:r>
            <a:r>
              <a:rPr lang="ru-RU" dirty="0">
                <a:latin typeface="Georgia" panose="02040502050405020303" pitchFamily="18" charset="0"/>
              </a:rPr>
              <a:t>Родился Иван Ползунов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</a:rPr>
              <a:t>в Екатеринбурге</a:t>
            </a:r>
            <a:r>
              <a:rPr lang="ru-RU" dirty="0">
                <a:latin typeface="Georgia" panose="02040502050405020303" pitchFamily="18" charset="0"/>
              </a:rPr>
              <a:t>, на далёком Урале – в краю умелых мастеров и рудокопов, воспетых в сказках Бажова. 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     Сначала Иван, солдатский сын, учился арифметике и словесности в школе при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</a:rPr>
              <a:t>Екатеринбургском металлургическом заводе</a:t>
            </a:r>
            <a:r>
              <a:rPr lang="ru-RU" dirty="0">
                <a:latin typeface="Georgia" panose="02040502050405020303" pitchFamily="18" charset="0"/>
              </a:rPr>
              <a:t>, потом был отдан в ученики к главному механику уральских заводов Никите Бахареву, у которого постигал необходимые каждому металлургу науки: механику, расчёты, черчение, работу заводских машин и металлургическое производство.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      В 1747 году юный Иван Ползунов попал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</a:rPr>
              <a:t>с Урала на Алтай</a:t>
            </a:r>
            <a:r>
              <a:rPr lang="ru-RU" dirty="0">
                <a:latin typeface="Georgia" panose="02040502050405020303" pitchFamily="18" charset="0"/>
              </a:rPr>
              <a:t> – ещё один горный край России. Там, на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</a:rPr>
              <a:t>Барнаульском сереброплавильном заводе</a:t>
            </a:r>
            <a:r>
              <a:rPr lang="ru-RU" dirty="0">
                <a:latin typeface="Georgia" panose="02040502050405020303" pitchFamily="18" charset="0"/>
              </a:rPr>
              <a:t>, он обслуживал плавильные печи. А в свободное время продолжал постигать науки, но уже самостоятельно: изучал все тонкости металлургического дела, свойства и особенности металлов. Из учёных особенно почитал Михаила Васильевича Ломоносова.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       Начальство заметило опытного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мастера: Ползунова поставили 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наблюдать за работой всего завода. </a:t>
            </a:r>
          </a:p>
        </p:txBody>
      </p:sp>
      <p:pic>
        <p:nvPicPr>
          <p:cNvPr id="4098" name="Picture 2" descr="На пользу и славу Отечества [с иллюстрациями]. Иллюстрация № 17">
            <a:extLst>
              <a:ext uri="{FF2B5EF4-FFF2-40B4-BE49-F238E27FC236}">
                <a16:creationId xmlns:a16="http://schemas.microsoft.com/office/drawing/2014/main" id="{B9E7DB27-61D3-4710-8CAB-D8925AF9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5637" cy="4810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На пользу и славу Отечества [с иллюстрациями]. Иллюстрация № 19">
            <a:extLst>
              <a:ext uri="{FF2B5EF4-FFF2-40B4-BE49-F238E27FC236}">
                <a16:creationId xmlns:a16="http://schemas.microsoft.com/office/drawing/2014/main" id="{549CE264-AC4E-473F-BBFF-9CC13017D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16410"/>
            <a:ext cx="5325637" cy="204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5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3B6-33F5-4E29-B2DB-858EF175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484B0-27BA-4AC5-A22F-07BB5670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CBE89-B7E4-4F4C-AC76-B8F5D72D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9000" cy="490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167B6-3B7E-467A-9816-FE0AF193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838"/>
            <a:ext cx="4699000" cy="4925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96290-7274-47D6-B49F-C398868A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490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F069F-6BFE-4170-B056-0CD8EFF8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00"/>
            <a:ext cx="4699000" cy="490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F8C7B-A5A8-4F4F-BD53-7C99165D8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875211"/>
            <a:ext cx="4699000" cy="4902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67BF31-1113-416E-9739-78CE37FE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888706"/>
            <a:ext cx="4699000" cy="490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E4F15-08DE-4D22-A2DB-8D5566D1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972" y="171579"/>
            <a:ext cx="6572816" cy="647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CDA22D-2711-45A9-8F08-171EA558DEA2}"/>
              </a:ext>
            </a:extLst>
          </p:cNvPr>
          <p:cNvSpPr txBox="1"/>
          <p:nvPr/>
        </p:nvSpPr>
        <p:spPr>
          <a:xfrm>
            <a:off x="5530851" y="256045"/>
            <a:ext cx="6229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i="0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В то время русские горнозаводские процессы полностью зависели от водяного колеса. Ползунов поставил перед собой цель заменить </a:t>
            </a:r>
            <a:r>
              <a:rPr lang="ru-RU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водяные процессы </a:t>
            </a:r>
            <a:r>
              <a:rPr lang="ru-RU" b="0" i="0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и уже в 1763 году представил руководству завода </a:t>
            </a:r>
            <a:r>
              <a:rPr lang="ru-RU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проект «огненной машины».</a:t>
            </a:r>
          </a:p>
          <a:p>
            <a:pPr algn="just"/>
            <a:r>
              <a:rPr lang="ru-RU" b="0" i="0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     Русская машина отличалась от использующихся за границей. Она имела два цилиндра и могла подавать дутьё в печи и откачивать воду. В дальнейшем Ползунов собирался усовершенствовать ее, планировал использовать и для других нужд.</a:t>
            </a:r>
          </a:p>
          <a:p>
            <a:pPr algn="just"/>
            <a:r>
              <a:rPr lang="ru-RU" b="0" i="0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     Данный проект был представлен </a:t>
            </a:r>
            <a:r>
              <a:rPr lang="ru-RU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Екатерине II. </a:t>
            </a:r>
            <a:r>
              <a:rPr lang="ru-RU" b="0" i="0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Императрица по достоинству оценила работу и своим распоряжением произвела Ивана Ползунова в </a:t>
            </a:r>
            <a:r>
              <a:rPr lang="ru-RU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</a:t>
            </a:r>
            <a:r>
              <a:rPr lang="ru-RU" b="1" i="1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механикуса</a:t>
            </a:r>
            <a:r>
              <a:rPr lang="ru-RU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с чином и званием инженерного капитан-поручика». </a:t>
            </a:r>
            <a:r>
              <a:rPr lang="ru-RU" dirty="0">
                <a:solidFill>
                  <a:srgbClr val="262626"/>
                </a:solidFill>
                <a:latin typeface="Georgia" panose="02040502050405020303" pitchFamily="18" charset="0"/>
              </a:rPr>
              <a:t>Б</a:t>
            </a:r>
            <a:r>
              <a:rPr lang="ru-RU" b="0" i="0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ыло рекомендовано направить его на учебу в Академию наук.</a:t>
            </a:r>
          </a:p>
          <a:p>
            <a:pPr algn="just"/>
            <a:r>
              <a:rPr lang="ru-RU" b="0" i="0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В 1764 году с одобрения Канцелярии Иван Ползунов принялся за изготовление новой машины – в 15 раз мощнее предыдущей. 13 месяцев понадобилось инженеру, чтобы собрать утвержденный агрегат. Пришлось создавать и новые сопутствующие инструменты, в том числе </a:t>
            </a:r>
            <a:r>
              <a:rPr lang="ru-RU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специальный токарный станок.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27C380-B77F-43FC-BE55-5135C8CE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7635" cy="685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732DB54-8A4A-4EB0-8D13-74046A3B2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30" y="4125612"/>
            <a:ext cx="1904999" cy="273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5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13B0C-E261-4B7B-8590-3C7F62BC8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2830" y="1168702"/>
            <a:ext cx="16824960" cy="38958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A70458-6CA3-4A4C-BE7E-76252163A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На пользу и славу Отечества [с иллюстрациями]. Иллюстрация № 20">
            <a:extLst>
              <a:ext uri="{FF2B5EF4-FFF2-40B4-BE49-F238E27FC236}">
                <a16:creationId xmlns:a16="http://schemas.microsoft.com/office/drawing/2014/main" id="{C4A2281C-BF29-4146-9FC8-B18BAE9B3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419"/>
            <a:ext cx="12198350" cy="68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5C76CE-11E8-4BD2-9F76-14A252C8C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4127"/>
            <a:ext cx="12192000" cy="1707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62C8A-ECC6-4B58-A1EA-49ED51442FC7}"/>
              </a:ext>
            </a:extLst>
          </p:cNvPr>
          <p:cNvSpPr txBox="1"/>
          <p:nvPr/>
        </p:nvSpPr>
        <p:spPr>
          <a:xfrm>
            <a:off x="1874067" y="4649238"/>
            <a:ext cx="8600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000000"/>
                </a:solidFill>
                <a:effectLst/>
                <a:latin typeface="Lobster" panose="02000506000000020003" pitchFamily="2" charset="0"/>
              </a:rPr>
              <a:t>Иван Петрович Кулибин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FE1E5-3CBA-475A-BB4D-99C2E97A7717}"/>
              </a:ext>
            </a:extLst>
          </p:cNvPr>
          <p:cNvSpPr txBox="1"/>
          <p:nvPr/>
        </p:nvSpPr>
        <p:spPr>
          <a:xfrm>
            <a:off x="-2652666" y="5246774"/>
            <a:ext cx="8600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000000"/>
                </a:solidFill>
                <a:effectLst/>
                <a:latin typeface="Lobster" panose="02000506000000020003" pitchFamily="2" charset="0"/>
              </a:rPr>
              <a:t>1735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420AE-452C-4E02-B12B-46592E226DC2}"/>
              </a:ext>
            </a:extLst>
          </p:cNvPr>
          <p:cNvSpPr txBox="1"/>
          <p:nvPr/>
        </p:nvSpPr>
        <p:spPr>
          <a:xfrm>
            <a:off x="5776112" y="5129219"/>
            <a:ext cx="8600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000000"/>
                </a:solidFill>
                <a:effectLst/>
                <a:latin typeface="Lobster" panose="02000506000000020003" pitchFamily="2" charset="0"/>
              </a:rPr>
              <a:t>1818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99E2E-54F0-435B-9DEF-E66D69AE39DA}"/>
              </a:ext>
            </a:extLst>
          </p:cNvPr>
          <p:cNvSpPr txBox="1"/>
          <p:nvPr/>
        </p:nvSpPr>
        <p:spPr>
          <a:xfrm>
            <a:off x="570368" y="2310572"/>
            <a:ext cx="4956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Природа произвела Россию только одну.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Она соперниц не имеет. Мы русские, мы одолеем</a:t>
            </a:r>
            <a:endParaRPr lang="ru-RU" sz="2000" b="1" dirty="0"/>
          </a:p>
          <a:p>
            <a:pPr algn="ctr"/>
            <a:r>
              <a:rPr lang="ru-RU" sz="2000" b="1" u="sng" dirty="0">
                <a:latin typeface="Monotype Corsiva" panose="03010101010201010101" pitchFamily="66" charset="0"/>
              </a:rPr>
              <a:t>Александр Суворов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5244AB-E74C-4A7E-8354-3B7998E9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09" y="5683846"/>
            <a:ext cx="6480032" cy="116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E4026-2323-4A4A-A330-524326F121C3}"/>
              </a:ext>
            </a:extLst>
          </p:cNvPr>
          <p:cNvSpPr txBox="1"/>
          <p:nvPr/>
        </p:nvSpPr>
        <p:spPr>
          <a:xfrm>
            <a:off x="3196261" y="5676950"/>
            <a:ext cx="58432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Lobster" panose="02000506000000020003" pitchFamily="2" charset="0"/>
              </a:rPr>
              <a:t>Изобрёл прожектор, винтовой лифт, протез ноги,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Lobster" panose="02000506000000020003" pitchFamily="2" charset="0"/>
              </a:rPr>
              <a:t>самоходную баржу (шедшую против течения) и многое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Lobster" panose="02000506000000020003" pitchFamily="2" charset="0"/>
              </a:rPr>
              <a:t>другое. Создал оригинальный проект постоянного моста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Lobster" panose="02000506000000020003" pitchFamily="2" charset="0"/>
              </a:rPr>
              <a:t>через Неву </a:t>
            </a:r>
          </a:p>
        </p:txBody>
      </p:sp>
    </p:spTree>
    <p:extLst>
      <p:ext uri="{BB962C8B-B14F-4D97-AF65-F5344CB8AC3E}">
        <p14:creationId xmlns:p14="http://schemas.microsoft.com/office/powerpoint/2010/main" val="27126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1908</Words>
  <Application>Microsoft Office PowerPoint</Application>
  <PresentationFormat>Широкоэкранный</PresentationFormat>
  <Paragraphs>107</Paragraphs>
  <Slides>17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Lobster</vt:lpstr>
      <vt:lpstr>Merriweather</vt:lpstr>
      <vt:lpstr>Monotype Corsiva</vt:lpstr>
      <vt:lpstr>Тема Office</vt:lpstr>
      <vt:lpstr>Русские умельцы. Механических чудес изобретатели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Лесных</dc:creator>
  <cp:lastModifiedBy>Сергей Лесных</cp:lastModifiedBy>
  <cp:revision>35</cp:revision>
  <dcterms:created xsi:type="dcterms:W3CDTF">2021-10-08T19:11:21Z</dcterms:created>
  <dcterms:modified xsi:type="dcterms:W3CDTF">2024-03-16T12:38:59Z</dcterms:modified>
</cp:coreProperties>
</file>