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81" r:id="rId9"/>
    <p:sldId id="262" r:id="rId10"/>
    <p:sldId id="276" r:id="rId11"/>
    <p:sldId id="263" r:id="rId12"/>
    <p:sldId id="272" r:id="rId13"/>
    <p:sldId id="264" r:id="rId14"/>
    <p:sldId id="277" r:id="rId15"/>
    <p:sldId id="265" r:id="rId16"/>
    <p:sldId id="266" r:id="rId17"/>
    <p:sldId id="267" r:id="rId18"/>
    <p:sldId id="279" r:id="rId19"/>
    <p:sldId id="268" r:id="rId20"/>
    <p:sldId id="269" r:id="rId21"/>
    <p:sldId id="278" r:id="rId22"/>
    <p:sldId id="270" r:id="rId23"/>
    <p:sldId id="273" r:id="rId24"/>
    <p:sldId id="27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1"/>
            <c:bubble3D val="0"/>
            <c:explosion val="7"/>
            <c:extLst>
              <c:ext xmlns:c16="http://schemas.microsoft.com/office/drawing/2014/chart" uri="{C3380CC4-5D6E-409C-BE32-E72D297353CC}">
                <c16:uniqueId val="{00000000-D77D-427F-B15C-7C3783431CFF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7D-427F-B15C-7C3783431C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270376996987246E-2"/>
          <c:y val="0.11076638955649963"/>
          <c:w val="0.88646331233909736"/>
          <c:h val="0.8291497925465685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5"/>
            <c:extLst>
              <c:ext xmlns:c16="http://schemas.microsoft.com/office/drawing/2014/chart" uri="{C3380CC4-5D6E-409C-BE32-E72D297353CC}">
                <c16:uniqueId val="{00000000-C575-45D7-B646-62109A3EF65D}"/>
              </c:ext>
            </c:extLst>
          </c:dPt>
          <c:dPt>
            <c:idx val="1"/>
            <c:bubble3D val="0"/>
            <c:explosion val="1"/>
            <c:extLst>
              <c:ext xmlns:c16="http://schemas.microsoft.com/office/drawing/2014/chart" uri="{C3380CC4-5D6E-409C-BE32-E72D297353CC}">
                <c16:uniqueId val="{00000001-C575-45D7-B646-62109A3EF65D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75-45D7-B646-62109A3EF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0.46145</cdr:x>
      <cdr:y>0.47497</cdr:y>
    </cdr:from>
    <cdr:to>
      <cdr:x>0.81156</cdr:x>
      <cdr:y>0.79523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793275" y="2066753"/>
          <a:ext cx="1360618" cy="1393581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0.51456</cdr:x>
      <cdr:y>0.55335</cdr:y>
    </cdr:from>
    <cdr:to>
      <cdr:x>0.87889</cdr:x>
      <cdr:y>0.83395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094281" y="2407810"/>
          <a:ext cx="1482818" cy="1221008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01899"/>
            <a:ext cx="7315200" cy="10080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800" y="3652838"/>
            <a:ext cx="6858000" cy="639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9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179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280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45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80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108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816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784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15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28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860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38200"/>
            <a:ext cx="7486650" cy="852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486650" cy="418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18CD6-BEBE-4327-B50C-378CB4AE0B5F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65E32-F1F4-4D83-85E9-CC803F0E0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76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5038"/>
            <a:ext cx="7315200" cy="1037967"/>
          </a:xfrm>
        </p:spPr>
        <p:txBody>
          <a:bodyPr>
            <a:noAutofit/>
          </a:bodyPr>
          <a:lstStyle/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Киселевского городского округа                                                           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25»</a:t>
            </a:r>
            <a:endParaRPr lang="ru-RU" alt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011" y="2293593"/>
            <a:ext cx="6858000" cy="3591817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уроку по учебному предмету «История» в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на тему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Реформа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политической системы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90-е гг. XX века): цели, этапы, итоги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</a:p>
          <a:p>
            <a:pPr algn="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Рыжкова Т.Н.</a:t>
            </a:r>
          </a:p>
          <a:p>
            <a:pPr algn="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учитель истории и обществознания</a:t>
            </a:r>
          </a:p>
          <a:p>
            <a:pPr algn="r"/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Чуваткина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Г.Н.</a:t>
            </a:r>
          </a:p>
          <a:p>
            <a:pPr algn="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 обществознания</a:t>
            </a: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16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3124" y="775143"/>
            <a:ext cx="731520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Конституционная реформа 1988 – 1990 гг.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Изменили избирательное законодательство: выборы предполагалось проводить на альтернативной основе, сделать их двухступенчатыми, треть депутатского корпуса формировать от общественных организаций.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Одной из главных идей XIX партконференции было перераспределение властных функций от партийных структур к советским. Предлагалось соединить посты партийных и советских руководителей разных уровней в одних руках.</a:t>
            </a:r>
          </a:p>
        </p:txBody>
      </p:sp>
    </p:spTree>
    <p:extLst>
      <p:ext uri="{BB962C8B-B14F-4D97-AF65-F5344CB8AC3E}">
        <p14:creationId xmlns:p14="http://schemas.microsoft.com/office/powerpoint/2010/main" val="18995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4270" y="642553"/>
            <a:ext cx="754997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Конституционная реформа 1988 – 1990 гг.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втором этапе конституционной реформы (1990–1991) выдвинулась задача введения поста Президента СССР. На III Съезде народных депутатов в марте 1990 г. им стал М. С. Горбачев. Однако инициаторы этих изменений не учли, что президентская система власти не может органично сочетаться с системой власти Советов, предполагавшей не разделение властей, а полновластие Советов.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Была также поставлена задача построения правового государства, в котором обеспечивается равенство граждан перед законом. Для этого была отменена 6-я статья Конституции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СССР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146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018139"/>
              </p:ext>
            </p:extLst>
          </p:nvPr>
        </p:nvGraphicFramePr>
        <p:xfrm>
          <a:off x="556054" y="1989438"/>
          <a:ext cx="7486650" cy="3703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86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0027">
                <a:tc>
                  <a:txBody>
                    <a:bodyPr/>
                    <a:lstStyle/>
                    <a:p>
                      <a:pPr marL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 на построение «социалистического правового государства»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Идея разделения властей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«советского парламентаризма»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Созыв Съезда народных депутатов СССР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Превращение Верховного Совета СССР в постоянно действующий парламент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 избирательного законодательства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Введение поста Президента СССР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525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Комитета конституционного надзора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04335" y="664732"/>
            <a:ext cx="747583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«Направления политического реформирования страны период 1985-1991 гг.»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75438" y="592317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http://www.prosv.ru/ebooks/danilov_istoriya_9/09.htm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89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3124" y="908906"/>
            <a:ext cx="738934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Формирование многопартийности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многопартийности происходит на фоне экономического коллапса. Полки магазинов пусты. Народ начинает проявлять свое недовольство открыто. В мае 1988 г. первой «оппозиционной»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КПСС.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Партией провозгласил себя «Демократический союз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Первая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открыто провозгласившая себя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оппозиционная.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Политическая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партия в СССР, основанная 8мая 1988 г. группой Советских диссидентов и правозащитников.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Приобрела известность после ряда запрещённых демонстраций и митингов в центре Москвы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Санкт-Петербурга.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85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mnogoper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60" y="865745"/>
            <a:ext cx="3115704" cy="318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6962" y="865745"/>
            <a:ext cx="478206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МНОГОПАРТИЙНОСТЬ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один из основных конституционных принципов организации политической жизни в современных демократических государствах, являющийся выражением более общего принципа политического и идеологического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плюрализма (многообразия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нашем государстве этот принцип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впервые был провозглашен в Декларации о государственном суверенитете РСФСР в 1990 г. и в настоящее время закреплен в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3 ст. 13 Конституции РФ.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Юридически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означает, 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государство признает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гарантирует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право граждан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объединяться в политические партии, равенство всех партий перед законом,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свобода 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6083" y="4097751"/>
            <a:ext cx="3193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http://www.tks.ru/politics/2013/08/07/0001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42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3762" y="945977"/>
            <a:ext cx="7463481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Формирование многопартийности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Российская политическая партия, возникшая в 1990 году как альтернатива КПСС. По данным Федеральной регистрационной службы на 1 января 2007 года, насчитывала 82183 членов. 15 ноября 2008 года на внеочередном съезде партия объявила о самороспуске.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 XXVIII съезду КПСС сама партия пришла в состоянии раскола. Отчетливо прослеживались три основных течения: радикально-реформаторское,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реформаторско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-обновленческое, традиционалистское. Все они были представлены и в руководстве КПСС. Однако съезд не только не преодолел кризис в партии, но и способствовал его углублению. Выход из партии стал массовым. С 1985 по лето 1991 г. численность КПСС сократилась с 21 до 15 млн человек. В руководстве КПСС участились нападки на Горбачева и перестроечный курс. В апреле и июле 1991 г. ряд членов ЦК потребовали отставки генерального секретаря.</a:t>
            </a:r>
          </a:p>
        </p:txBody>
      </p:sp>
    </p:spTree>
    <p:extLst>
      <p:ext uri="{BB962C8B-B14F-4D97-AF65-F5344CB8AC3E}">
        <p14:creationId xmlns:p14="http://schemas.microsoft.com/office/powerpoint/2010/main" val="120060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1341" y="881619"/>
            <a:ext cx="75129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Национальная политика и межнациональные отношения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Демократизация общества, политика гласности сделали неизбежным обострение, казалось, давно решенного национального вопроса. Из заключения и ссылок возвращались видные активисты национальных движений. Некоторые из них сочли текущий момент наиболее подходящим для начала активной борьбы за самоопределение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Реформа политической системы, проводившаяся Горбачевым, неуклонно вела к еще большей активизации национального движения.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 это заставило руководство СССР принять меры по оформлению нового Союзного договора. Его первый проект был опубликован 24 июля 1990 г. Одновременно принимались и силовые меры по сохранению Союза.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05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697" y="844548"/>
            <a:ext cx="7475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Августовский политический кризис 1991 г. и его последствия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лету 1991 г. большинство союзных республик СССР приняли законы о суверенитете, что заставило Горбачева ускорить разработку нового Союзного договора. Его подписание было назначено на 20 августа. Подписание нового Союзного договора означало не только сохранение единого государства, но и переход к его реальному федеративному устройству, а также ликвидацию ряда традиционных для СССР государственных структур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Стремясь не допустить этого, консервативные силы в руководстве страны предприняли попытку сорвать подписание договора. В отсутствие Президента Горбачева в ночь на 19 августа 1991 г. был создан Государственный комитет по чрезвычайному положению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ГКЧП).</a:t>
            </a:r>
          </a:p>
        </p:txBody>
      </p:sp>
    </p:spTree>
    <p:extLst>
      <p:ext uri="{BB962C8B-B14F-4D97-AF65-F5344CB8AC3E}">
        <p14:creationId xmlns:p14="http://schemas.microsoft.com/office/powerpoint/2010/main" val="35314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дминистратор\Desktop\5af2ae04578d516677e4395ecdc2e447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84" y="1272745"/>
            <a:ext cx="6697362" cy="449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81169" y="6264189"/>
            <a:ext cx="5179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http://txt.newsru.com/pict/big/1430984.html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1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983" y="708624"/>
            <a:ext cx="750055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Августовский политический кризис 1991 г. и его последствия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ГКЧП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ввел в отдельных районах страны чрезвычайное положение; объявил расформированными структуры власти, действовавшие вопреки Конституции СССР; приостановил деятельность оппозиционных партий и движений; запретил митинги и демонстрации; установил жесткий контроль над средствами массовой информации; ввел войска в Москву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Руководство РСФСР (Президент Б. Ельцин, глава правительства И. Силаев, первый заместитель председателя Верховного Совета Р. Хасбулатов) выступило с обращением к россиянам, в котором осудило действия ГКЧП как антиконституционный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переворот.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августа была созвана чрезвычайная сессия Верховного Совета России, поддержавшая руководство республики. В тот же день Президент СССР Горбачев возвратился в Москву. Члены ГКЧП были арестованы.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14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1977" y="864973"/>
            <a:ext cx="73646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 урока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Предыстория перестройки.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«Кадровая революция».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Конституционная реформа 1988 – 1990 гг.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 Формирование многопартийности.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5. Национальная политика и межнациональные отношения.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6. Августовский политический кризис 1991 г. и его последствия.</a:t>
            </a:r>
          </a:p>
        </p:txBody>
      </p:sp>
    </p:spTree>
    <p:extLst>
      <p:ext uri="{BB962C8B-B14F-4D97-AF65-F5344CB8AC3E}">
        <p14:creationId xmlns:p14="http://schemas.microsoft.com/office/powerpoint/2010/main" val="272483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697" y="786358"/>
            <a:ext cx="756233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Августовский политический кризис 1991 г. и его последствия.</a:t>
            </a:r>
          </a:p>
          <a:p>
            <a:endParaRPr lang="ru-R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Ослабление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центральной власти привело к усилению сепаратистских настроений в руководстве республик. Большинство республик после событий августа 1991 г. отказались от подписания Союзного договора. В декабре 1991 г. лидеры Российской Федерации, Украины и Белоруссии заявили о прекращении действия Союзного договора 1922 г. и намерении создать Содружество Независимых Государств (СНГ).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объединило 11 бывших союзных республик (без Грузии и стран Прибалтики).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декабре 1991 г. Президент Горбачев ушел в отставку. СССР прекратил свое существование.</a:t>
            </a:r>
          </a:p>
        </p:txBody>
      </p:sp>
    </p:spTree>
    <p:extLst>
      <p:ext uri="{BB962C8B-B14F-4D97-AF65-F5344CB8AC3E}">
        <p14:creationId xmlns:p14="http://schemas.microsoft.com/office/powerpoint/2010/main" val="115728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истратор\Desktop\0008-008-Raspad-SSS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70" y="469557"/>
            <a:ext cx="8266670" cy="580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82562" y="5954067"/>
            <a:ext cx="6474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://5klass.net/obschestvoznanie-10-klass/Regionalnaja-politika/008-Raspad-SSSR.html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5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202828"/>
              </p:ext>
            </p:extLst>
          </p:nvPr>
        </p:nvGraphicFramePr>
        <p:xfrm>
          <a:off x="998123" y="1409717"/>
          <a:ext cx="6774277" cy="4245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2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0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6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27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93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Событие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015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1985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Избрание М. С. Горбачева Генеральным секретарем ЦК КПСС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015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1988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Принятие новой редакции Программы КПСС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015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1988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Освобождение правозащитников — А. Д. Сахарова и др.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677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1989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Пленум ЦК КПСС по кадровой политике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015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1990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первых оппозиционных КПСС партий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015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1991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Возобновление реабилитации жертв сталинских репрессий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015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1986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XIX партконференция. Начало политической реформы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015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1986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Отмена 6-й статьи Конституции СССР. Избрание Президента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8677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1987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Первые выборы Президента РСФСР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8677">
                <a:tc>
                  <a:txBody>
                    <a:bodyPr/>
                    <a:lstStyle/>
                    <a:p>
                      <a:pPr marR="38100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1985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Провозглашение концепции «ускорения»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7778" marR="17778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1638" y="701831"/>
            <a:ext cx="763853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Приведите в соответствие данных таблицы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«Политические события 1985 – 1991 гг.»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6011" y="592317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http://www.prosv.ru/ebooks/danilov_istoriya_9/09.htm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87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0768" y="926757"/>
            <a:ext cx="738934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Вопросы для закрепления.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предыстория перестройки?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В чём особенность «кадровой революции»?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Каковы особенности проведения политических реформ 1985 – 1990 гг.?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В чём причины обострения национального вопроса в данный период?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Итоги и последствия политического кризиса 1991 г.?</a:t>
            </a:r>
          </a:p>
        </p:txBody>
      </p:sp>
    </p:spTree>
    <p:extLst>
      <p:ext uri="{BB962C8B-B14F-4D97-AF65-F5344CB8AC3E}">
        <p14:creationId xmlns:p14="http://schemas.microsoft.com/office/powerpoint/2010/main" val="171997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0832" y="1427891"/>
            <a:ext cx="68950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Задание на дом.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42-44 (учебник А.В.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Торкунов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«История России. 3 часть. 10 класс. М: Просвещение, 2012г.).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рабочей тетради: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4-6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Подготовить тезаурус по данной теме.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81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9622" y="815546"/>
            <a:ext cx="71916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урока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условия для формирования представлений о понятии «перестройка», выяснить исторические предпосылки и неизбежность радикальной реформы советской политической системы и рассмотреть альтернативные пути ее осуществления. </a:t>
            </a:r>
          </a:p>
        </p:txBody>
      </p:sp>
    </p:spTree>
    <p:extLst>
      <p:ext uri="{BB962C8B-B14F-4D97-AF65-F5344CB8AC3E}">
        <p14:creationId xmlns:p14="http://schemas.microsoft.com/office/powerpoint/2010/main" val="1508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205" y="650415"/>
            <a:ext cx="47573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Предыстория перестройки.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смерти JI. И. Брежнева во главе партии и государства встал Ю. В. Андропов. Он первым из советских лидеров признал нерешенность многих проблем. Предпринимая меры по наведению элементарного порядка, искоренению коррупции, Андропов выступал за сохранение и обновление системы, за ее очищение от очевидных злоупотреблений и издержек. Такой подход к реформированию вполне устраивал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номенклатуру.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Андропова была встречена в обществе с симпатией, зародила надежды на перемены к лучшему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дминистратор\Desktop\1276849504_rrrsrryirr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194" y="840260"/>
            <a:ext cx="3682313" cy="554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98108" y="6144911"/>
            <a:ext cx="5745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http://nnm.me/blogs/rus001/15_iyunya_-_90_let_so_dnya_rozhdeniya_yuriya_andropova/page2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06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130" y="849679"/>
            <a:ext cx="72534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Предыстория перестройки.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феврале 1984 г. Андропов умер, и главой КПСС, а затем и государства стал К. У. Черненко. Он в целом продолжил курс Андропова на очищение и спасение системы, но успеха не достиг.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 Черненко окончательно сформировалось и усилило свои позиции то крыло в руководстве партии, которое выступало за более радикальное обновление общества. Его лидером стал член Политбюро М. С. Горбачев. 10 марта 1985 г. Черненко умер.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Менее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чем через сутки пленум ЦК КПСС избрал генеральным секретарем ЦК КПСС М. С. Горбачева.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Наследство, доставшееся новому руководству, было непростым. Продолжавшиеся гонка вооружений и афганская война не только привели к относительной международной изоляции СССР, но и усиливали кризисные явления к экономике, понижали уровень жизни населения. Выход Горбачеву виделся в радикальных системных реформах всех сфер жизни страны.</a:t>
            </a:r>
          </a:p>
        </p:txBody>
      </p:sp>
    </p:spTree>
    <p:extLst>
      <p:ext uri="{BB962C8B-B14F-4D97-AF65-F5344CB8AC3E}">
        <p14:creationId xmlns:p14="http://schemas.microsoft.com/office/powerpoint/2010/main" val="117419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истратор\Desktop\860636_200606071704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923" y="963826"/>
            <a:ext cx="4188941" cy="449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27395" y="5579760"/>
            <a:ext cx="2193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Горбачёв М.С.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7158" y="4912496"/>
            <a:ext cx="2897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Черненко К.У.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7159" y="5600351"/>
            <a:ext cx="2599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http://io.ua/911327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КОНКУРС Россия 90-х\009113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3" y="162008"/>
            <a:ext cx="3837654" cy="460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14719" y="6315670"/>
            <a:ext cx="3929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http://kistine.my1.ru/forum/66-1215-1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22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984" y="847123"/>
            <a:ext cx="7562335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«Кадровая революция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Новое руководство пришло к власти без четкой концепции и программы перемен. Горбачев позже признавал, что на первых порах предусматривалось лишь совершенствование устоявшихся за последние десятилетия порядков и выправление «отдельных деформаций». При таком подходе одним из главных направлений перемен стала смена кадров руководителей.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январе 1987 г. пленум ЦК КПСС признал необходимым осуществлять подбор кадров на основе главного критерия – поддержки ими целей и идей перестройки. Смена партийно-государственных руководителей ускорилась под предлогом борьбы с консерватизмом.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1985–1990 гг. произошли массовая замена и «омоложение» партийно-государственных кадров как на центральном, так и на местном уровне.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Однако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скоро инициаторы перестройки посчитали, что простой заменой кадров проблем страны не решить. Необходима была серьезная политическая реформа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2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840259"/>
            <a:ext cx="7486650" cy="82790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Диаграмма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«Замена кадров партийно-государственного руководства в СССР в 1985-1986 гг.».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85959004"/>
              </p:ext>
            </p:extLst>
          </p:nvPr>
        </p:nvGraphicFramePr>
        <p:xfrm>
          <a:off x="628650" y="1924479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14390250"/>
              </p:ext>
            </p:extLst>
          </p:nvPr>
        </p:nvGraphicFramePr>
        <p:xfrm>
          <a:off x="4147236" y="1813269"/>
          <a:ext cx="407000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011253" y="1736810"/>
            <a:ext cx="1063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Центр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40820" y="1876611"/>
            <a:ext cx="13941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Регионы</a:t>
            </a:r>
          </a:p>
        </p:txBody>
      </p:sp>
    </p:spTree>
    <p:extLst>
      <p:ext uri="{BB962C8B-B14F-4D97-AF65-F5344CB8AC3E}">
        <p14:creationId xmlns:p14="http://schemas.microsoft.com/office/powerpoint/2010/main" val="3406419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1341" y="896550"/>
            <a:ext cx="764883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Конституционная реформа 1988 – 1990 гг.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январе 1987 г. ЦК КПСС принял меры по развитию элементов демократии в партии и на производстве. Вводились альтернативные выборы партийных секретарей, выборы руководителей предприятий и учреждений.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реформы политической системы обсуждала XIX Всесоюзная партийная конференция (лето 1988 г.). Ее решения, по существу, предусматривали соединение «социалистических ценностей» с политической доктриной либерализма.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частности, был провозглашен курс на создание «социалистического правового государства», разделение властей (одной из которых называлась КПСС), создание советского парламентаризма. Для этого Горбачев предложил сформировать новый высший орган власти – Съезд народных депутатов, превратить Верховный Совет в постоянно действующий парламент. Это была главная задача первого этапа конституционной реформы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94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</TotalTime>
  <Words>1808</Words>
  <Application>Microsoft Office PowerPoint</Application>
  <PresentationFormat>Экран (4:3)</PresentationFormat>
  <Paragraphs>163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Тема Office</vt:lpstr>
      <vt:lpstr>Муниципальное бюджетное общеобразовательное учреждение  Киселевского городского округа                                                            «Средняя общеобразовательная школа № 25»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Диаграмма  «Замена кадров партийно-государственного руководства в СССР в 1985-1986 гг.».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Пользователь Windows</cp:lastModifiedBy>
  <cp:revision>15</cp:revision>
  <dcterms:created xsi:type="dcterms:W3CDTF">2014-08-28T12:49:16Z</dcterms:created>
  <dcterms:modified xsi:type="dcterms:W3CDTF">2021-04-15T11:30:10Z</dcterms:modified>
</cp:coreProperties>
</file>