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82" r:id="rId2"/>
    <p:sldId id="256" r:id="rId3"/>
    <p:sldId id="258" r:id="rId4"/>
    <p:sldId id="257"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123" initials="1" lastIdx="1" clrIdx="0">
    <p:extLst>
      <p:ext uri="{19B8F6BF-5375-455C-9EA6-DF929625EA0E}">
        <p15:presenceInfo xmlns:p15="http://schemas.microsoft.com/office/powerpoint/2012/main" userId="123"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5" d="100"/>
          <a:sy n="85" d="100"/>
        </p:scale>
        <p:origin x="1554"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5-21T14:01:13.658" idx="1">
    <p:pos x="3100" y="2389"/>
    <p:text/>
    <p:extLst>
      <p:ext uri="{C676402C-5697-4E1C-873F-D02D1690AC5C}">
        <p15:threadingInfo xmlns:p15="http://schemas.microsoft.com/office/powerpoint/2012/main" timeZoneBias="-180"/>
      </p:ext>
    </p:extLst>
  </p:cm>
</p:cmLst>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kumimoji="0" lang="ru-RU"/>
              <a:t>Образец заголовка</a:t>
            </a:r>
            <a:endParaRPr kumimoji="0" lang="en-US"/>
          </a:p>
        </p:txBody>
      </p:sp>
      <p:sp>
        <p:nvSpPr>
          <p:cNvPr id="22" name="По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a:t>Образец подзаголовка</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21.05.2020</a:t>
            </a:fld>
            <a:endParaRPr lang="ru-RU"/>
          </a:p>
        </p:txBody>
      </p:sp>
      <p:sp>
        <p:nvSpPr>
          <p:cNvPr id="20" name="Нижний колонтитул 19"/>
          <p:cNvSpPr>
            <a:spLocks noGrp="1"/>
          </p:cNvSpPr>
          <p:nvPr>
            <p:ph type="ftr" sz="quarter" idx="11"/>
          </p:nvPr>
        </p:nvSpPr>
        <p:spPr/>
        <p:txBody>
          <a:bodyPr/>
          <a:lstStyle/>
          <a:p>
            <a:endParaRPr lang="ru-RU"/>
          </a:p>
        </p:txBody>
      </p:sp>
      <p:sp>
        <p:nvSpPr>
          <p:cNvPr id="10" name="Номер слайда 9"/>
          <p:cNvSpPr>
            <a:spLocks noGrp="1"/>
          </p:cNvSpPr>
          <p:nvPr>
            <p:ph type="sldNum" sz="quarter" idx="12"/>
          </p:nvPr>
        </p:nvSpPr>
        <p:spPr/>
        <p:txBody>
          <a:bodyPr/>
          <a:lstStyle/>
          <a:p>
            <a:fld id="{725C68B6-61C2-468F-89AB-4B9F7531AA68}" type="slidenum">
              <a:rPr lang="ru-RU" smtClean="0"/>
              <a:pPr/>
              <a:t>‹#›</a:t>
            </a:fld>
            <a:endParaRPr lang="ru-RU"/>
          </a:p>
        </p:txBody>
      </p:sp>
      <p:sp>
        <p:nvSpPr>
          <p:cNvPr id="8" name="Овал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Овал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21.05.2020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274639"/>
            <a:ext cx="1828800" cy="5851525"/>
          </a:xfrm>
        </p:spPr>
        <p:txBody>
          <a:bodyPr vert="eaVert"/>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a:xfrm>
            <a:off x="1143000" y="274640"/>
            <a:ext cx="5562600" cy="5851525"/>
          </a:xfrm>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21.05.2020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21.05.2020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ru-RU"/>
              <a:t>Образец заголовка</a:t>
            </a:r>
            <a:endParaRPr kumimoji="0" lang="en-US"/>
          </a:p>
        </p:txBody>
      </p:sp>
      <p:sp>
        <p:nvSpPr>
          <p:cNvPr id="3" name="Текст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21.05.2020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
        <p:nvSpPr>
          <p:cNvPr id="10" name="Прямоугольник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Овал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Овал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p>
            <a:r>
              <a:rPr kumimoji="0" lang="ru-RU"/>
              <a:t>Образец заголовка</a:t>
            </a:r>
            <a:endParaRPr kumimoji="0" lang="en-US"/>
          </a:p>
        </p:txBody>
      </p:sp>
      <p:sp>
        <p:nvSpPr>
          <p:cNvPr id="3" name="Содержимое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Содержимое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21.05.2020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ru-RU"/>
              <a:t>Образец заголовка</a:t>
            </a:r>
            <a:endParaRPr kumimoji="0" lang="en-US"/>
          </a:p>
        </p:txBody>
      </p:sp>
      <p:sp>
        <p:nvSpPr>
          <p:cNvPr id="3" name="Текст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a:t>Образец текста</a:t>
            </a:r>
          </a:p>
        </p:txBody>
      </p:sp>
      <p:sp>
        <p:nvSpPr>
          <p:cNvPr id="4" name="Текст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a:t>Образец текста</a:t>
            </a:r>
          </a:p>
        </p:txBody>
      </p:sp>
      <p:sp>
        <p:nvSpPr>
          <p:cNvPr id="5" name="Содержимое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6" name="Содержимое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21.05.2020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nchor="ctr"/>
          <a:lstStyle/>
          <a:p>
            <a:r>
              <a:rPr kumimoji="0" lang="ru-RU"/>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21.05.2020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Прямоугольник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Дата 1"/>
          <p:cNvSpPr>
            <a:spLocks noGrp="1"/>
          </p:cNvSpPr>
          <p:nvPr>
            <p:ph type="dt" sz="half" idx="10"/>
          </p:nvPr>
        </p:nvSpPr>
        <p:spPr/>
        <p:txBody>
          <a:bodyPr/>
          <a:lstStyle/>
          <a:p>
            <a:fld id="{5B106E36-FD25-4E2D-B0AA-010F637433A0}" type="datetimeFigureOut">
              <a:rPr lang="ru-RU" smtClean="0"/>
              <a:pPr/>
              <a:t>21.05.2020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
        <p:nvSpPr>
          <p:cNvPr id="6" name="Прямоугольник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ru-RU"/>
              <a:t>Образец заголовка</a:t>
            </a:r>
            <a:endParaRPr kumimoji="0" lang="en-US"/>
          </a:p>
        </p:txBody>
      </p:sp>
      <p:sp>
        <p:nvSpPr>
          <p:cNvPr id="3" name="Текст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a:t>Образец текста</a:t>
            </a:r>
          </a:p>
        </p:txBody>
      </p:sp>
      <p:sp>
        <p:nvSpPr>
          <p:cNvPr id="4" name="Содержимое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21.05.2020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ru-RU"/>
              <a:t>Образец заголовка</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21.05.2020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
        <p:nvSpPr>
          <p:cNvPr id="8" name="Прямоугольник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Рисунок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ru-RU"/>
              <a:t>Вставка рисунка</a:t>
            </a:r>
            <a:endParaRPr kumimoji="0" lang="en-US" dirty="0"/>
          </a:p>
        </p:txBody>
      </p:sp>
      <p:sp>
        <p:nvSpPr>
          <p:cNvPr id="9" name="Блок-схема: процесс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Блок-схема: процесс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Текст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ru-RU"/>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ирог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Овал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Кольцо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5" name="Заголовок 4"/>
          <p:cNvSpPr>
            <a:spLocks noGrp="1"/>
          </p:cNvSpPr>
          <p:nvPr>
            <p:ph type="title"/>
          </p:nvPr>
        </p:nvSpPr>
        <p:spPr>
          <a:xfrm>
            <a:off x="1435608" y="274638"/>
            <a:ext cx="7498080" cy="1143000"/>
          </a:xfrm>
          <a:prstGeom prst="rect">
            <a:avLst/>
          </a:prstGeom>
        </p:spPr>
        <p:txBody>
          <a:bodyPr anchor="ctr">
            <a:normAutofit/>
          </a:bodyPr>
          <a:lstStyle/>
          <a:p>
            <a:r>
              <a:rPr kumimoji="0" lang="ru-RU"/>
              <a:t>Образец заголовка</a:t>
            </a:r>
            <a:endParaRPr kumimoji="0" lang="en-US"/>
          </a:p>
        </p:txBody>
      </p:sp>
      <p:sp>
        <p:nvSpPr>
          <p:cNvPr id="9" name="Текст 8"/>
          <p:cNvSpPr>
            <a:spLocks noGrp="1"/>
          </p:cNvSpPr>
          <p:nvPr>
            <p:ph type="body" idx="1"/>
          </p:nvPr>
        </p:nvSpPr>
        <p:spPr>
          <a:xfrm>
            <a:off x="1435608" y="1447800"/>
            <a:ext cx="7498080" cy="4800600"/>
          </a:xfrm>
          <a:prstGeom prst="rect">
            <a:avLst/>
          </a:prstGeom>
        </p:spPr>
        <p:txBody>
          <a:bodyPr>
            <a:normAutofit/>
          </a:bodyPr>
          <a:lstStyle/>
          <a:p>
            <a:pPr lvl="0" eaLnBrk="1" latinLnBrk="0" hangingPunct="1"/>
            <a:r>
              <a:rPr kumimoji="0" lang="ru-RU"/>
              <a:t>Образец текста</a:t>
            </a:r>
          </a:p>
          <a:p>
            <a:pPr lvl="1" eaLnBrk="1" latinLnBrk="0" hangingPunct="1"/>
            <a:r>
              <a:rPr kumimoji="0" lang="ru-RU"/>
              <a:t>Второй уровень</a:t>
            </a:r>
          </a:p>
          <a:p>
            <a:pPr lvl="2" eaLnBrk="1" latinLnBrk="0" hangingPunct="1"/>
            <a:r>
              <a:rPr kumimoji="0" lang="ru-RU"/>
              <a:t>Третий уровень</a:t>
            </a:r>
          </a:p>
          <a:p>
            <a:pPr lvl="3" eaLnBrk="1" latinLnBrk="0" hangingPunct="1"/>
            <a:r>
              <a:rPr kumimoji="0" lang="ru-RU"/>
              <a:t>Четвертый уровень</a:t>
            </a:r>
          </a:p>
          <a:p>
            <a:pPr lvl="4" eaLnBrk="1" latinLnBrk="0" hangingPunct="1"/>
            <a:r>
              <a:rPr kumimoji="0" lang="ru-RU"/>
              <a:t>Пятый уровень</a:t>
            </a:r>
            <a:endParaRPr kumimoji="0" lang="en-US"/>
          </a:p>
        </p:txBody>
      </p:sp>
      <p:sp>
        <p:nvSpPr>
          <p:cNvPr id="24" name="Дата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5B106E36-FD25-4E2D-B0AA-010F637433A0}" type="datetimeFigureOut">
              <a:rPr lang="ru-RU" smtClean="0"/>
              <a:pPr/>
              <a:t>21.05.2020</a:t>
            </a:fld>
            <a:endParaRPr lang="ru-RU"/>
          </a:p>
        </p:txBody>
      </p:sp>
      <p:sp>
        <p:nvSpPr>
          <p:cNvPr id="10" name="Нижний колонтитул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ru-RU"/>
          </a:p>
        </p:txBody>
      </p:sp>
      <p:sp>
        <p:nvSpPr>
          <p:cNvPr id="22" name="Номер слайда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725C68B6-61C2-468F-89AB-4B9F7531AA68}" type="slidenum">
              <a:rPr lang="ru-RU" smtClean="0"/>
              <a:pPr/>
              <a:t>‹#›</a:t>
            </a:fld>
            <a:endParaRPr lang="ru-RU"/>
          </a:p>
        </p:txBody>
      </p:sp>
      <p:sp>
        <p:nvSpPr>
          <p:cNvPr id="15" name="Прямоугольник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14.xml"/><Relationship Id="rId13" Type="http://schemas.openxmlformats.org/officeDocument/2006/relationships/slide" Target="slide19.xml"/><Relationship Id="rId18" Type="http://schemas.openxmlformats.org/officeDocument/2006/relationships/slide" Target="slide24.xml"/><Relationship Id="rId26" Type="http://schemas.openxmlformats.org/officeDocument/2006/relationships/slide" Target="slide7.xml"/><Relationship Id="rId3" Type="http://schemas.openxmlformats.org/officeDocument/2006/relationships/slide" Target="slide9.xml"/><Relationship Id="rId21" Type="http://schemas.openxmlformats.org/officeDocument/2006/relationships/slide" Target="slide27.xml"/><Relationship Id="rId7" Type="http://schemas.openxmlformats.org/officeDocument/2006/relationships/slide" Target="slide13.xml"/><Relationship Id="rId12" Type="http://schemas.openxmlformats.org/officeDocument/2006/relationships/slide" Target="slide18.xml"/><Relationship Id="rId17" Type="http://schemas.openxmlformats.org/officeDocument/2006/relationships/slide" Target="slide23.xml"/><Relationship Id="rId25" Type="http://schemas.openxmlformats.org/officeDocument/2006/relationships/slide" Target="slide6.xml"/><Relationship Id="rId2" Type="http://schemas.openxmlformats.org/officeDocument/2006/relationships/slide" Target="slide8.xml"/><Relationship Id="rId16" Type="http://schemas.openxmlformats.org/officeDocument/2006/relationships/slide" Target="slide22.xml"/><Relationship Id="rId20" Type="http://schemas.openxmlformats.org/officeDocument/2006/relationships/slide" Target="slide26.xml"/><Relationship Id="rId1" Type="http://schemas.openxmlformats.org/officeDocument/2006/relationships/slideLayout" Target="../slideLayouts/slideLayout1.xml"/><Relationship Id="rId6" Type="http://schemas.openxmlformats.org/officeDocument/2006/relationships/slide" Target="slide12.xml"/><Relationship Id="rId11" Type="http://schemas.openxmlformats.org/officeDocument/2006/relationships/slide" Target="slide17.xml"/><Relationship Id="rId24" Type="http://schemas.openxmlformats.org/officeDocument/2006/relationships/slide" Target="slide5.xml"/><Relationship Id="rId5" Type="http://schemas.openxmlformats.org/officeDocument/2006/relationships/slide" Target="slide11.xml"/><Relationship Id="rId15" Type="http://schemas.openxmlformats.org/officeDocument/2006/relationships/slide" Target="slide21.xml"/><Relationship Id="rId23" Type="http://schemas.openxmlformats.org/officeDocument/2006/relationships/slide" Target="slide4.xml"/><Relationship Id="rId10" Type="http://schemas.openxmlformats.org/officeDocument/2006/relationships/slide" Target="slide16.xml"/><Relationship Id="rId19" Type="http://schemas.openxmlformats.org/officeDocument/2006/relationships/slide" Target="slide25.xml"/><Relationship Id="rId4" Type="http://schemas.openxmlformats.org/officeDocument/2006/relationships/slide" Target="slide10.xml"/><Relationship Id="rId9" Type="http://schemas.openxmlformats.org/officeDocument/2006/relationships/slide" Target="slide15.xml"/><Relationship Id="rId14" Type="http://schemas.openxmlformats.org/officeDocument/2006/relationships/slide" Target="slide20.xml"/><Relationship Id="rId22" Type="http://schemas.openxmlformats.org/officeDocument/2006/relationships/slide" Target="slide3.xml"/></Relationships>
</file>

<file path=ppt/slides/_rels/slide2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slide" Target="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a:extLst>
              <a:ext uri="{FF2B5EF4-FFF2-40B4-BE49-F238E27FC236}">
                <a16:creationId xmlns:a16="http://schemas.microsoft.com/office/drawing/2014/main" id="{3048A1C1-17E0-4A08-A4C3-512BFDB31F1D}"/>
              </a:ext>
            </a:extLst>
          </p:cNvPr>
          <p:cNvSpPr>
            <a:spLocks noGrp="1"/>
          </p:cNvSpPr>
          <p:nvPr>
            <p:ph type="ctrTitle"/>
          </p:nvPr>
        </p:nvSpPr>
        <p:spPr>
          <a:xfrm>
            <a:off x="1432560" y="2348880"/>
            <a:ext cx="7406640" cy="1472184"/>
          </a:xfrm>
        </p:spPr>
        <p:txBody>
          <a:bodyPr>
            <a:normAutofit fontScale="90000"/>
          </a:bodyPr>
          <a:lstStyle/>
          <a:p>
            <a:r>
              <a:rPr lang="ru-RU" sz="3100" dirty="0">
                <a:solidFill>
                  <a:srgbClr val="6B7C93"/>
                </a:solidFill>
                <a:effectLst/>
                <a:latin typeface="Roboto"/>
              </a:rPr>
              <a:t>Презентация к уроку по учебному предмету «Английский язык» в 11-ом классе на тему </a:t>
            </a:r>
            <a:br>
              <a:rPr lang="ru-RU" sz="3100" i="1" dirty="0">
                <a:solidFill>
                  <a:srgbClr val="6B7C93"/>
                </a:solidFill>
                <a:effectLst/>
                <a:latin typeface="Roboto"/>
              </a:rPr>
            </a:br>
            <a:r>
              <a:rPr lang="ru-RU" i="1" dirty="0">
                <a:solidFill>
                  <a:srgbClr val="6B7C93"/>
                </a:solidFill>
                <a:effectLst/>
                <a:latin typeface="Roboto"/>
              </a:rPr>
              <a:t>«</a:t>
            </a:r>
            <a:r>
              <a:rPr lang="ru-RU" b="1" i="1" dirty="0">
                <a:solidFill>
                  <a:srgbClr val="4D4D4D"/>
                </a:solidFill>
                <a:effectLst/>
                <a:latin typeface="Arial" panose="020B0604020202020204" pitchFamily="34" charset="0"/>
              </a:rPr>
              <a:t>Интерактивная игра по английскому языку</a:t>
            </a:r>
            <a:r>
              <a:rPr lang="ru-RU" i="1" dirty="0">
                <a:solidFill>
                  <a:srgbClr val="6B7C93"/>
                </a:solidFill>
                <a:effectLst/>
                <a:latin typeface="Roboto"/>
              </a:rPr>
              <a:t>»</a:t>
            </a:r>
            <a:endParaRPr lang="ru-RU" i="1" dirty="0"/>
          </a:p>
        </p:txBody>
      </p:sp>
      <p:sp>
        <p:nvSpPr>
          <p:cNvPr id="5" name="Подзаголовок 4">
            <a:extLst>
              <a:ext uri="{FF2B5EF4-FFF2-40B4-BE49-F238E27FC236}">
                <a16:creationId xmlns:a16="http://schemas.microsoft.com/office/drawing/2014/main" id="{8C0A00ED-5830-468C-87F9-75BFCCC363B9}"/>
              </a:ext>
            </a:extLst>
          </p:cNvPr>
          <p:cNvSpPr>
            <a:spLocks noGrp="1"/>
          </p:cNvSpPr>
          <p:nvPr>
            <p:ph type="subTitle" idx="1"/>
          </p:nvPr>
        </p:nvSpPr>
        <p:spPr>
          <a:xfrm>
            <a:off x="1432560" y="4149619"/>
            <a:ext cx="7406640" cy="1752600"/>
          </a:xfrm>
        </p:spPr>
        <p:txBody>
          <a:bodyPr/>
          <a:lstStyle/>
          <a:p>
            <a:r>
              <a:rPr lang="ru-RU" dirty="0"/>
              <a:t>Разработала: учитель английского языка</a:t>
            </a:r>
          </a:p>
          <a:p>
            <a:r>
              <a:rPr lang="ru-RU" dirty="0"/>
              <a:t>МБОУ СШ №31 города Сургута</a:t>
            </a:r>
          </a:p>
          <a:p>
            <a:r>
              <a:rPr lang="ru-RU" dirty="0"/>
              <a:t>Рябко Светлана Анатольевна</a:t>
            </a:r>
          </a:p>
        </p:txBody>
      </p:sp>
    </p:spTree>
    <p:extLst>
      <p:ext uri="{BB962C8B-B14F-4D97-AF65-F5344CB8AC3E}">
        <p14:creationId xmlns:p14="http://schemas.microsoft.com/office/powerpoint/2010/main" val="20335688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1043608" cy="2996952"/>
          </a:xfrm>
        </p:spPr>
        <p:style>
          <a:lnRef idx="1">
            <a:schemeClr val="accent4"/>
          </a:lnRef>
          <a:fillRef idx="2">
            <a:schemeClr val="accent4"/>
          </a:fillRef>
          <a:effectRef idx="1">
            <a:schemeClr val="accent4"/>
          </a:effectRef>
          <a:fontRef idx="minor">
            <a:schemeClr val="dk1"/>
          </a:fontRef>
        </p:style>
        <p:txBody>
          <a:bodyPr vert="vert270">
            <a:normAutofit fontScale="90000"/>
          </a:bodyPr>
          <a:lstStyle/>
          <a:p>
            <a:pPr algn="ctr"/>
            <a:r>
              <a:rPr lang="en-US" b="1" dirty="0">
                <a:solidFill>
                  <a:srgbClr val="2B2D38"/>
                </a:solidFill>
                <a:effectLst/>
                <a:latin typeface="AkkuratPro"/>
              </a:rPr>
              <a:t>Verb Tenses</a:t>
            </a:r>
            <a:br>
              <a:rPr lang="en-US" b="1" dirty="0">
                <a:solidFill>
                  <a:srgbClr val="2B2D38"/>
                </a:solidFill>
                <a:effectLst/>
                <a:latin typeface="AkkuratPro"/>
              </a:rPr>
            </a:br>
            <a:r>
              <a:rPr lang="ru-RU" dirty="0"/>
              <a:t> 3</a:t>
            </a:r>
          </a:p>
        </p:txBody>
      </p:sp>
      <p:sp>
        <p:nvSpPr>
          <p:cNvPr id="3" name="Содержимое 2"/>
          <p:cNvSpPr>
            <a:spLocks noGrp="1"/>
          </p:cNvSpPr>
          <p:nvPr>
            <p:ph idx="1"/>
          </p:nvPr>
        </p:nvSpPr>
        <p:spPr>
          <a:xfrm>
            <a:off x="1115616" y="1447800"/>
            <a:ext cx="7818072" cy="3493368"/>
          </a:xfrm>
        </p:spPr>
        <p:txBody>
          <a:bodyPr>
            <a:normAutofit/>
          </a:bodyPr>
          <a:lstStyle/>
          <a:p>
            <a:pPr>
              <a:buNone/>
            </a:pPr>
            <a:r>
              <a:rPr lang="en-US" dirty="0"/>
              <a:t>1. He (travel) by  plane to the USA next  month.</a:t>
            </a:r>
            <a:endParaRPr lang="ru-RU" dirty="0"/>
          </a:p>
          <a:p>
            <a:pPr>
              <a:buNone/>
            </a:pPr>
            <a:r>
              <a:rPr lang="en-US" dirty="0"/>
              <a:t>2. He (be )  busy tomorrow.</a:t>
            </a:r>
            <a:endParaRPr lang="ru-RU" dirty="0"/>
          </a:p>
          <a:p>
            <a:pPr>
              <a:buNone/>
            </a:pPr>
            <a:r>
              <a:rPr lang="en-US" dirty="0"/>
              <a:t>3. Alice  (live) in London.</a:t>
            </a:r>
            <a:endParaRPr lang="ru-RU" dirty="0"/>
          </a:p>
          <a:p>
            <a:pPr>
              <a:buNone/>
            </a:pPr>
            <a:r>
              <a:rPr lang="en-US" dirty="0"/>
              <a:t>4. My friends (want) to go to the cinema yesterday.</a:t>
            </a:r>
            <a:endParaRPr lang="ru-RU" dirty="0"/>
          </a:p>
        </p:txBody>
      </p:sp>
      <p:sp>
        <p:nvSpPr>
          <p:cNvPr id="4" name="Стрелка вверх 3">
            <a:hlinkClick r:id="rId2" action="ppaction://hlinksldjump"/>
          </p:cNvPr>
          <p:cNvSpPr/>
          <p:nvPr/>
        </p:nvSpPr>
        <p:spPr>
          <a:xfrm>
            <a:off x="179512" y="5013176"/>
            <a:ext cx="720080" cy="136815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TextBox 4"/>
          <p:cNvSpPr txBox="1"/>
          <p:nvPr/>
        </p:nvSpPr>
        <p:spPr>
          <a:xfrm>
            <a:off x="1259632" y="188640"/>
            <a:ext cx="7704856" cy="954107"/>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ru-RU" b="1" dirty="0"/>
              <a:t> </a:t>
            </a:r>
            <a:r>
              <a:rPr lang="en-US" sz="2800" b="1" dirty="0">
                <a:solidFill>
                  <a:srgbClr val="000000"/>
                </a:solidFill>
                <a:latin typeface="Raleway"/>
              </a:rPr>
              <a:t>Complete the following exercise with the correct form of the verbs</a:t>
            </a:r>
            <a:endParaRPr lang="ru-RU" sz="2800" dirty="0">
              <a:solidFill>
                <a:srgbClr val="FF0000"/>
              </a:solidFill>
            </a:endParaRPr>
          </a:p>
        </p:txBody>
      </p:sp>
      <p:sp>
        <p:nvSpPr>
          <p:cNvPr id="6" name="TextBox 5"/>
          <p:cNvSpPr txBox="1"/>
          <p:nvPr/>
        </p:nvSpPr>
        <p:spPr>
          <a:xfrm>
            <a:off x="1259632" y="5085184"/>
            <a:ext cx="7128792" cy="156966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marL="342900" indent="-342900">
              <a:buAutoNum type="arabicPeriod"/>
            </a:pPr>
            <a:r>
              <a:rPr lang="en-US" sz="3200" dirty="0">
                <a:latin typeface="Times New Roman" pitchFamily="18" charset="0"/>
                <a:cs typeface="Times New Roman" pitchFamily="18" charset="0"/>
              </a:rPr>
              <a:t>will travel                         4.wanted</a:t>
            </a:r>
          </a:p>
          <a:p>
            <a:pPr marL="342900" indent="-342900">
              <a:buAutoNum type="arabicPeriod"/>
            </a:pPr>
            <a:r>
              <a:rPr lang="en-US" sz="3200" dirty="0">
                <a:latin typeface="Times New Roman" pitchFamily="18" charset="0"/>
                <a:cs typeface="Times New Roman" pitchFamily="18" charset="0"/>
              </a:rPr>
              <a:t>will be                      </a:t>
            </a:r>
          </a:p>
          <a:p>
            <a:pPr marL="342900" indent="-342900">
              <a:buAutoNum type="arabicPeriod"/>
            </a:pPr>
            <a:r>
              <a:rPr lang="en-US" sz="3200" dirty="0">
                <a:latin typeface="Times New Roman" pitchFamily="18" charset="0"/>
                <a:cs typeface="Times New Roman" pitchFamily="18" charset="0"/>
              </a:rPr>
              <a:t>lives                           </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1"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1043608" cy="3284984"/>
          </a:xfrm>
        </p:spPr>
        <p:style>
          <a:lnRef idx="1">
            <a:schemeClr val="accent4"/>
          </a:lnRef>
          <a:fillRef idx="2">
            <a:schemeClr val="accent4"/>
          </a:fillRef>
          <a:effectRef idx="1">
            <a:schemeClr val="accent4"/>
          </a:effectRef>
          <a:fontRef idx="minor">
            <a:schemeClr val="dk1"/>
          </a:fontRef>
        </p:style>
        <p:txBody>
          <a:bodyPr vert="vert270">
            <a:normAutofit fontScale="90000"/>
          </a:bodyPr>
          <a:lstStyle/>
          <a:p>
            <a:pPr algn="ctr"/>
            <a:r>
              <a:rPr lang="en-US" b="1" dirty="0">
                <a:solidFill>
                  <a:srgbClr val="2B2D38"/>
                </a:solidFill>
                <a:effectLst/>
                <a:latin typeface="AkkuratPro"/>
              </a:rPr>
              <a:t>Verb Tenses</a:t>
            </a:r>
            <a:br>
              <a:rPr lang="en-US" b="1" dirty="0">
                <a:solidFill>
                  <a:srgbClr val="2B2D38"/>
                </a:solidFill>
                <a:effectLst/>
                <a:latin typeface="AkkuratPro"/>
              </a:rPr>
            </a:br>
            <a:r>
              <a:rPr lang="ru-RU" dirty="0"/>
              <a:t> 4</a:t>
            </a:r>
          </a:p>
        </p:txBody>
      </p:sp>
      <p:sp>
        <p:nvSpPr>
          <p:cNvPr id="3" name="Содержимое 2"/>
          <p:cNvSpPr>
            <a:spLocks noGrp="1"/>
          </p:cNvSpPr>
          <p:nvPr>
            <p:ph idx="1"/>
          </p:nvPr>
        </p:nvSpPr>
        <p:spPr>
          <a:xfrm>
            <a:off x="1259632" y="1196752"/>
            <a:ext cx="7498080" cy="2557264"/>
          </a:xfrm>
        </p:spPr>
        <p:txBody>
          <a:bodyPr/>
          <a:lstStyle/>
          <a:p>
            <a:pPr>
              <a:buNone/>
            </a:pPr>
            <a:r>
              <a:rPr lang="en-US" dirty="0"/>
              <a:t>1. The children will drink hot milk in an hour.</a:t>
            </a:r>
            <a:endParaRPr lang="ru-RU" dirty="0"/>
          </a:p>
          <a:p>
            <a:pPr>
              <a:buNone/>
            </a:pPr>
            <a:r>
              <a:rPr lang="en-US" dirty="0"/>
              <a:t>2.  Mr. Johnson will drive a car next week.</a:t>
            </a:r>
            <a:endParaRPr lang="ru-RU" dirty="0"/>
          </a:p>
          <a:p>
            <a:pPr>
              <a:buNone/>
            </a:pPr>
            <a:r>
              <a:rPr lang="en-US" dirty="0"/>
              <a:t>3. Lucy will work in a hospital next year.</a:t>
            </a:r>
            <a:endParaRPr lang="ru-RU" dirty="0"/>
          </a:p>
        </p:txBody>
      </p:sp>
      <p:sp>
        <p:nvSpPr>
          <p:cNvPr id="4" name="Стрелка вверх 3">
            <a:hlinkClick r:id="rId2" action="ppaction://hlinksldjump"/>
          </p:cNvPr>
          <p:cNvSpPr/>
          <p:nvPr/>
        </p:nvSpPr>
        <p:spPr>
          <a:xfrm>
            <a:off x="179512" y="5013176"/>
            <a:ext cx="720080" cy="136815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TextBox 4"/>
          <p:cNvSpPr txBox="1"/>
          <p:nvPr/>
        </p:nvSpPr>
        <p:spPr>
          <a:xfrm>
            <a:off x="1259632" y="188640"/>
            <a:ext cx="7416824" cy="954107"/>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ru-RU" sz="2800" b="1" dirty="0">
                <a:solidFill>
                  <a:srgbClr val="FF0000"/>
                </a:solidFill>
              </a:rPr>
              <a:t>Сделайте предложения отрицательными и вопросительными.</a:t>
            </a:r>
            <a:endParaRPr lang="ru-RU" sz="2800" dirty="0">
              <a:solidFill>
                <a:srgbClr val="FF0000"/>
              </a:solidFill>
            </a:endParaRPr>
          </a:p>
        </p:txBody>
      </p:sp>
      <p:sp>
        <p:nvSpPr>
          <p:cNvPr id="6" name="TextBox 5"/>
          <p:cNvSpPr txBox="1"/>
          <p:nvPr/>
        </p:nvSpPr>
        <p:spPr>
          <a:xfrm>
            <a:off x="1187624" y="3717032"/>
            <a:ext cx="7632848" cy="3108543"/>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marL="342900" indent="-342900"/>
            <a:r>
              <a:rPr lang="en-US" sz="2800" dirty="0">
                <a:solidFill>
                  <a:srgbClr val="FF0000"/>
                </a:solidFill>
                <a:latin typeface="Times New Roman" pitchFamily="18" charset="0"/>
                <a:cs typeface="Times New Roman" pitchFamily="18" charset="0"/>
              </a:rPr>
              <a:t>Keys:</a:t>
            </a:r>
          </a:p>
          <a:p>
            <a:pPr>
              <a:buNone/>
            </a:pPr>
            <a:r>
              <a:rPr lang="en-US" sz="2400" dirty="0"/>
              <a:t>1. The children </a:t>
            </a:r>
            <a:r>
              <a:rPr lang="en-US" sz="2400" dirty="0">
                <a:solidFill>
                  <a:srgbClr val="FF0000"/>
                </a:solidFill>
              </a:rPr>
              <a:t>will</a:t>
            </a:r>
            <a:r>
              <a:rPr lang="en-US" sz="2400" dirty="0"/>
              <a:t> </a:t>
            </a:r>
            <a:r>
              <a:rPr lang="en-US" sz="2400" dirty="0">
                <a:solidFill>
                  <a:srgbClr val="FF0000"/>
                </a:solidFill>
              </a:rPr>
              <a:t>not</a:t>
            </a:r>
            <a:r>
              <a:rPr lang="en-US" sz="2400" dirty="0"/>
              <a:t> drink hot milk in an hour.</a:t>
            </a:r>
            <a:endParaRPr lang="ru-RU" sz="2400" dirty="0"/>
          </a:p>
          <a:p>
            <a:pPr>
              <a:buNone/>
            </a:pPr>
            <a:r>
              <a:rPr lang="en-US" sz="2400" dirty="0"/>
              <a:t>2.  Mr. Johnson </a:t>
            </a:r>
            <a:r>
              <a:rPr lang="en-US" sz="2400" dirty="0">
                <a:solidFill>
                  <a:srgbClr val="FF0000"/>
                </a:solidFill>
              </a:rPr>
              <a:t>will</a:t>
            </a:r>
            <a:r>
              <a:rPr lang="en-US" sz="2400" dirty="0"/>
              <a:t> </a:t>
            </a:r>
            <a:r>
              <a:rPr lang="en-US" sz="2400" dirty="0">
                <a:solidFill>
                  <a:srgbClr val="FF0000"/>
                </a:solidFill>
              </a:rPr>
              <a:t>not </a:t>
            </a:r>
            <a:r>
              <a:rPr lang="en-US" sz="2400" dirty="0"/>
              <a:t>drive a car next week.</a:t>
            </a:r>
            <a:endParaRPr lang="ru-RU" sz="2400" dirty="0"/>
          </a:p>
          <a:p>
            <a:pPr>
              <a:buNone/>
            </a:pPr>
            <a:r>
              <a:rPr lang="en-US" sz="2400" dirty="0"/>
              <a:t>3. Lucy </a:t>
            </a:r>
            <a:r>
              <a:rPr lang="en-US" sz="2400" dirty="0">
                <a:solidFill>
                  <a:srgbClr val="FF0000"/>
                </a:solidFill>
              </a:rPr>
              <a:t>will not</a:t>
            </a:r>
            <a:r>
              <a:rPr lang="en-US" sz="2400" dirty="0"/>
              <a:t> work in a hospital next year.</a:t>
            </a:r>
          </a:p>
          <a:p>
            <a:pPr>
              <a:buNone/>
            </a:pPr>
            <a:endParaRPr lang="en-US" sz="2400" dirty="0"/>
          </a:p>
          <a:p>
            <a:pPr>
              <a:buNone/>
            </a:pPr>
            <a:r>
              <a:rPr lang="en-US" sz="2400" dirty="0"/>
              <a:t>1.</a:t>
            </a:r>
            <a:r>
              <a:rPr lang="en-US" sz="2400" dirty="0">
                <a:solidFill>
                  <a:srgbClr val="FF0000"/>
                </a:solidFill>
              </a:rPr>
              <a:t> Will  </a:t>
            </a:r>
            <a:r>
              <a:rPr lang="en-US" sz="2400" dirty="0">
                <a:solidFill>
                  <a:schemeClr val="tx1"/>
                </a:solidFill>
              </a:rPr>
              <a:t>the children drink hot milk in an hour?</a:t>
            </a:r>
            <a:endParaRPr lang="ru-RU" sz="2400" dirty="0">
              <a:solidFill>
                <a:schemeClr val="tx1"/>
              </a:solidFill>
            </a:endParaRPr>
          </a:p>
          <a:p>
            <a:pPr>
              <a:buNone/>
            </a:pPr>
            <a:r>
              <a:rPr lang="en-US" sz="2400" dirty="0">
                <a:solidFill>
                  <a:srgbClr val="FF0000"/>
                </a:solidFill>
              </a:rPr>
              <a:t>2. Will </a:t>
            </a:r>
            <a:r>
              <a:rPr lang="en-US" sz="2400" dirty="0"/>
              <a:t>Mr. Johnson  drive a car next week?</a:t>
            </a:r>
            <a:endParaRPr lang="ru-RU" sz="2400" dirty="0"/>
          </a:p>
          <a:p>
            <a:pPr>
              <a:buNone/>
            </a:pPr>
            <a:r>
              <a:rPr lang="en-US" sz="2400" dirty="0"/>
              <a:t>3. </a:t>
            </a:r>
            <a:r>
              <a:rPr lang="en-US" sz="2400" dirty="0">
                <a:solidFill>
                  <a:srgbClr val="FF0000"/>
                </a:solidFill>
              </a:rPr>
              <a:t>Will</a:t>
            </a:r>
            <a:r>
              <a:rPr lang="en-US" sz="2400" dirty="0"/>
              <a:t> Lucy  work in a hospital next year?</a:t>
            </a:r>
            <a:endParaRPr lang="en-US" sz="36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1043608" cy="2996952"/>
          </a:xfrm>
        </p:spPr>
        <p:style>
          <a:lnRef idx="1">
            <a:schemeClr val="accent4"/>
          </a:lnRef>
          <a:fillRef idx="2">
            <a:schemeClr val="accent4"/>
          </a:fillRef>
          <a:effectRef idx="1">
            <a:schemeClr val="accent4"/>
          </a:effectRef>
          <a:fontRef idx="minor">
            <a:schemeClr val="dk1"/>
          </a:fontRef>
        </p:style>
        <p:txBody>
          <a:bodyPr vert="vert270">
            <a:normAutofit fontScale="90000"/>
          </a:bodyPr>
          <a:lstStyle/>
          <a:p>
            <a:pPr algn="ctr"/>
            <a:r>
              <a:rPr lang="en-US" b="1" dirty="0">
                <a:solidFill>
                  <a:srgbClr val="2B2D38"/>
                </a:solidFill>
                <a:effectLst/>
                <a:latin typeface="AkkuratPro"/>
              </a:rPr>
              <a:t>Verb Tenses</a:t>
            </a:r>
            <a:br>
              <a:rPr lang="en-US" b="1" dirty="0">
                <a:solidFill>
                  <a:srgbClr val="2B2D38"/>
                </a:solidFill>
                <a:effectLst/>
                <a:latin typeface="AkkuratPro"/>
              </a:rPr>
            </a:br>
            <a:r>
              <a:rPr lang="ru-RU" dirty="0"/>
              <a:t> 5</a:t>
            </a:r>
          </a:p>
        </p:txBody>
      </p:sp>
      <p:sp>
        <p:nvSpPr>
          <p:cNvPr id="3" name="Содержимое 2"/>
          <p:cNvSpPr>
            <a:spLocks noGrp="1"/>
          </p:cNvSpPr>
          <p:nvPr>
            <p:ph idx="1"/>
          </p:nvPr>
        </p:nvSpPr>
        <p:spPr>
          <a:xfrm>
            <a:off x="1115616" y="1124744"/>
            <a:ext cx="7818072" cy="2952328"/>
          </a:xfrm>
        </p:spPr>
        <p:txBody>
          <a:bodyPr/>
          <a:lstStyle/>
          <a:p>
            <a:pPr>
              <a:buNone/>
            </a:pPr>
            <a:r>
              <a:rPr lang="en-US" dirty="0"/>
              <a:t>1.Jack haves many lessons on Monday.</a:t>
            </a:r>
            <a:endParaRPr lang="ru-RU" dirty="0"/>
          </a:p>
          <a:p>
            <a:pPr>
              <a:buNone/>
            </a:pPr>
            <a:r>
              <a:rPr lang="en-US" dirty="0"/>
              <a:t>2. Where you live?</a:t>
            </a:r>
            <a:endParaRPr lang="ru-RU" dirty="0"/>
          </a:p>
          <a:p>
            <a:pPr>
              <a:buNone/>
            </a:pPr>
            <a:r>
              <a:rPr lang="en-US" dirty="0"/>
              <a:t>3. Sally like black coffee.</a:t>
            </a:r>
            <a:endParaRPr lang="ru-RU" dirty="0"/>
          </a:p>
          <a:p>
            <a:pPr>
              <a:buNone/>
            </a:pPr>
            <a:r>
              <a:rPr lang="en-US" dirty="0"/>
              <a:t>4. You go with us?</a:t>
            </a:r>
            <a:endParaRPr lang="ru-RU" dirty="0"/>
          </a:p>
          <a:p>
            <a:pPr>
              <a:buNone/>
            </a:pPr>
            <a:r>
              <a:rPr lang="en-US" dirty="0"/>
              <a:t>5. I doesn’t  know his name.</a:t>
            </a:r>
            <a:endParaRPr lang="ru-RU" dirty="0"/>
          </a:p>
        </p:txBody>
      </p:sp>
      <p:sp>
        <p:nvSpPr>
          <p:cNvPr id="5" name="Стрелка вверх 4">
            <a:hlinkClick r:id="rId2" action="ppaction://hlinksldjump"/>
          </p:cNvPr>
          <p:cNvSpPr/>
          <p:nvPr/>
        </p:nvSpPr>
        <p:spPr>
          <a:xfrm>
            <a:off x="179512" y="5013176"/>
            <a:ext cx="720080" cy="136815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1907704" y="188640"/>
            <a:ext cx="5760640" cy="800219"/>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en-US" b="1" dirty="0"/>
              <a:t> </a:t>
            </a:r>
            <a:r>
              <a:rPr lang="ru-RU" sz="2800" b="1" dirty="0">
                <a:latin typeface="Times New Roman" pitchFamily="18" charset="0"/>
                <a:cs typeface="Times New Roman" pitchFamily="18" charset="0"/>
              </a:rPr>
              <a:t>Исправьте ошибки</a:t>
            </a:r>
            <a:r>
              <a:rPr lang="en-US" sz="2800" b="1" dirty="0">
                <a:latin typeface="Times New Roman" pitchFamily="18" charset="0"/>
                <a:cs typeface="Times New Roman" pitchFamily="18" charset="0"/>
              </a:rPr>
              <a:t>.</a:t>
            </a:r>
            <a:endParaRPr lang="ru-RU" sz="2800" dirty="0">
              <a:latin typeface="Times New Roman" pitchFamily="18" charset="0"/>
              <a:cs typeface="Times New Roman" pitchFamily="18" charset="0"/>
            </a:endParaRPr>
          </a:p>
          <a:p>
            <a:pPr algn="ctr"/>
            <a:endParaRPr lang="ru-RU" dirty="0"/>
          </a:p>
        </p:txBody>
      </p:sp>
      <p:sp>
        <p:nvSpPr>
          <p:cNvPr id="7" name="TextBox 6"/>
          <p:cNvSpPr txBox="1"/>
          <p:nvPr/>
        </p:nvSpPr>
        <p:spPr>
          <a:xfrm>
            <a:off x="1187624" y="3933056"/>
            <a:ext cx="7632848" cy="2677656"/>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marL="342900" indent="-342900"/>
            <a:r>
              <a:rPr lang="en-US" sz="2800" dirty="0">
                <a:solidFill>
                  <a:srgbClr val="FF0000"/>
                </a:solidFill>
                <a:latin typeface="Times New Roman" pitchFamily="18" charset="0"/>
                <a:cs typeface="Times New Roman" pitchFamily="18" charset="0"/>
              </a:rPr>
              <a:t>Keys:</a:t>
            </a:r>
            <a:endParaRPr lang="ru-RU" sz="2800" dirty="0">
              <a:solidFill>
                <a:srgbClr val="FF0000"/>
              </a:solidFill>
              <a:latin typeface="Times New Roman" pitchFamily="18" charset="0"/>
              <a:cs typeface="Times New Roman" pitchFamily="18" charset="0"/>
            </a:endParaRPr>
          </a:p>
          <a:p>
            <a:pPr>
              <a:buNone/>
            </a:pPr>
            <a:r>
              <a:rPr lang="en-US" sz="2800" dirty="0"/>
              <a:t>1.Jack </a:t>
            </a:r>
            <a:r>
              <a:rPr lang="en-US" sz="2800" dirty="0">
                <a:solidFill>
                  <a:srgbClr val="C00000"/>
                </a:solidFill>
              </a:rPr>
              <a:t>has</a:t>
            </a:r>
            <a:r>
              <a:rPr lang="en-US" sz="2800" dirty="0"/>
              <a:t> many lessons on Monday.</a:t>
            </a:r>
            <a:endParaRPr lang="ru-RU" sz="2800" dirty="0"/>
          </a:p>
          <a:p>
            <a:pPr>
              <a:buNone/>
            </a:pPr>
            <a:r>
              <a:rPr lang="en-US" sz="2800" dirty="0"/>
              <a:t>2. Where</a:t>
            </a:r>
            <a:r>
              <a:rPr lang="en-US" sz="2800" dirty="0">
                <a:solidFill>
                  <a:srgbClr val="C00000"/>
                </a:solidFill>
              </a:rPr>
              <a:t> do </a:t>
            </a:r>
            <a:r>
              <a:rPr lang="en-US" sz="2800" dirty="0"/>
              <a:t>you live?</a:t>
            </a:r>
            <a:endParaRPr lang="ru-RU" sz="2800" dirty="0"/>
          </a:p>
          <a:p>
            <a:pPr>
              <a:buNone/>
            </a:pPr>
            <a:r>
              <a:rPr lang="en-US" sz="2800" dirty="0"/>
              <a:t>3. Sally lik</a:t>
            </a:r>
            <a:r>
              <a:rPr lang="en-US" sz="2800" dirty="0">
                <a:solidFill>
                  <a:srgbClr val="C00000"/>
                </a:solidFill>
              </a:rPr>
              <a:t>es</a:t>
            </a:r>
            <a:r>
              <a:rPr lang="en-US" sz="2800" dirty="0"/>
              <a:t> black coffee.</a:t>
            </a:r>
            <a:endParaRPr lang="ru-RU" sz="2800" dirty="0"/>
          </a:p>
          <a:p>
            <a:pPr>
              <a:buNone/>
            </a:pPr>
            <a:r>
              <a:rPr lang="en-US" sz="2800" dirty="0"/>
              <a:t>4.</a:t>
            </a:r>
            <a:r>
              <a:rPr lang="en-US" sz="2800" dirty="0">
                <a:solidFill>
                  <a:srgbClr val="C00000"/>
                </a:solidFill>
              </a:rPr>
              <a:t> Do </a:t>
            </a:r>
            <a:r>
              <a:rPr lang="en-US" sz="2800" dirty="0"/>
              <a:t>you go with us?</a:t>
            </a:r>
            <a:endParaRPr lang="ru-RU" sz="2800" dirty="0"/>
          </a:p>
          <a:p>
            <a:pPr>
              <a:buNone/>
            </a:pPr>
            <a:r>
              <a:rPr lang="en-US" sz="2800" dirty="0"/>
              <a:t>5. I </a:t>
            </a:r>
            <a:r>
              <a:rPr lang="en-US" sz="2800" dirty="0">
                <a:solidFill>
                  <a:srgbClr val="C00000"/>
                </a:solidFill>
              </a:rPr>
              <a:t>don’t</a:t>
            </a:r>
            <a:r>
              <a:rPr lang="en-US" sz="2800" dirty="0"/>
              <a:t>  know his name.</a:t>
            </a:r>
            <a:endParaRPr lang="en-US" sz="2800"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1043608" cy="5112568"/>
          </a:xfrm>
        </p:spPr>
        <p:style>
          <a:lnRef idx="1">
            <a:schemeClr val="accent3"/>
          </a:lnRef>
          <a:fillRef idx="2">
            <a:schemeClr val="accent3"/>
          </a:fillRef>
          <a:effectRef idx="1">
            <a:schemeClr val="accent3"/>
          </a:effectRef>
          <a:fontRef idx="minor">
            <a:schemeClr val="dk1"/>
          </a:fontRef>
        </p:style>
        <p:txBody>
          <a:bodyPr vert="vert270">
            <a:normAutofit fontScale="90000"/>
          </a:bodyPr>
          <a:lstStyle/>
          <a:p>
            <a:pPr lvl="0" algn="ctr">
              <a:spcBef>
                <a:spcPts val="0"/>
              </a:spcBef>
            </a:pPr>
            <a:r>
              <a:rPr lang="en-US" sz="2800" b="1" dirty="0">
                <a:ln w="19050">
                  <a:solidFill>
                    <a:srgbClr val="4F271C">
                      <a:tint val="1000"/>
                    </a:srgbClr>
                  </a:solidFill>
                  <a:prstDash val="solid"/>
                </a:ln>
                <a:solidFill>
                  <a:srgbClr val="C00000"/>
                </a:solidFill>
                <a:effectLst>
                  <a:outerShdw blurRad="50000" dist="50800" dir="7500000" algn="tl">
                    <a:srgbClr val="000000">
                      <a:shade val="5000"/>
                      <a:alpha val="35000"/>
                    </a:srgbClr>
                  </a:outerShdw>
                </a:effectLst>
              </a:rPr>
              <a:t>Verb with  preposition</a:t>
            </a:r>
            <a:br>
              <a:rPr lang="ru-RU" sz="2800" b="1" dirty="0">
                <a:ln w="19050">
                  <a:solidFill>
                    <a:srgbClr val="4F271C">
                      <a:tint val="1000"/>
                    </a:srgbClr>
                  </a:solidFill>
                  <a:prstDash val="solid"/>
                </a:ln>
                <a:solidFill>
                  <a:srgbClr val="C00000"/>
                </a:solidFill>
                <a:effectLst>
                  <a:outerShdw blurRad="50000" dist="50800" dir="7500000" algn="tl">
                    <a:srgbClr val="000000">
                      <a:shade val="5000"/>
                      <a:alpha val="35000"/>
                    </a:srgbClr>
                  </a:outerShdw>
                </a:effectLst>
              </a:rPr>
            </a:br>
            <a:r>
              <a:rPr lang="ru-RU" dirty="0"/>
              <a:t>1</a:t>
            </a:r>
          </a:p>
        </p:txBody>
      </p:sp>
      <p:sp>
        <p:nvSpPr>
          <p:cNvPr id="3" name="Содержимое 2"/>
          <p:cNvSpPr>
            <a:spLocks noGrp="1"/>
          </p:cNvSpPr>
          <p:nvPr>
            <p:ph idx="1"/>
          </p:nvPr>
        </p:nvSpPr>
        <p:spPr>
          <a:xfrm>
            <a:off x="1259632" y="836712"/>
            <a:ext cx="7498080" cy="4104456"/>
          </a:xfrm>
        </p:spPr>
        <p:txBody>
          <a:bodyPr/>
          <a:lstStyle/>
          <a:p>
            <a:pPr>
              <a:buNone/>
            </a:pPr>
            <a:r>
              <a:rPr lang="en-US" dirty="0"/>
              <a:t>1. My father eats a bowl __ salad every day.</a:t>
            </a:r>
            <a:endParaRPr lang="ru-RU" dirty="0"/>
          </a:p>
          <a:p>
            <a:pPr>
              <a:buNone/>
            </a:pPr>
            <a:r>
              <a:rPr lang="en-US" dirty="0"/>
              <a:t>2. When I travel? My parrot travels ____ me ____ a cage.</a:t>
            </a:r>
            <a:endParaRPr lang="ru-RU" dirty="0"/>
          </a:p>
          <a:p>
            <a:pPr>
              <a:buNone/>
            </a:pPr>
            <a:r>
              <a:rPr lang="en-US" dirty="0"/>
              <a:t>3.  I like to walk __ the grass.</a:t>
            </a:r>
            <a:endParaRPr lang="ru-RU" dirty="0"/>
          </a:p>
          <a:p>
            <a:pPr>
              <a:buNone/>
            </a:pPr>
            <a:r>
              <a:rPr lang="en-US" dirty="0"/>
              <a:t>4. I saw a little grasshopper __ the grass.</a:t>
            </a:r>
            <a:endParaRPr lang="ru-RU" dirty="0"/>
          </a:p>
          <a:p>
            <a:pPr>
              <a:buNone/>
            </a:pPr>
            <a:r>
              <a:rPr lang="en-US" dirty="0"/>
              <a:t>5. A. Pushkin is  famous ___ his poems.</a:t>
            </a:r>
            <a:endParaRPr lang="ru-RU" dirty="0"/>
          </a:p>
        </p:txBody>
      </p:sp>
      <p:sp>
        <p:nvSpPr>
          <p:cNvPr id="4" name="Стрелка вверх 3">
            <a:hlinkClick r:id="rId2" action="ppaction://hlinksldjump"/>
          </p:cNvPr>
          <p:cNvSpPr/>
          <p:nvPr/>
        </p:nvSpPr>
        <p:spPr>
          <a:xfrm>
            <a:off x="179512" y="5229200"/>
            <a:ext cx="720080" cy="136815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TextBox 4"/>
          <p:cNvSpPr txBox="1"/>
          <p:nvPr/>
        </p:nvSpPr>
        <p:spPr>
          <a:xfrm>
            <a:off x="1691680" y="188640"/>
            <a:ext cx="6984776" cy="52322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ru-RU" sz="2800" b="1" dirty="0">
                <a:solidFill>
                  <a:srgbClr val="FF0000"/>
                </a:solidFill>
              </a:rPr>
              <a:t> Вставьте предлоги :</a:t>
            </a:r>
            <a:endParaRPr lang="ru-RU" sz="2800" dirty="0">
              <a:solidFill>
                <a:srgbClr val="FF0000"/>
              </a:solidFill>
            </a:endParaRPr>
          </a:p>
        </p:txBody>
      </p:sp>
      <p:sp>
        <p:nvSpPr>
          <p:cNvPr id="6" name="TextBox 5"/>
          <p:cNvSpPr txBox="1"/>
          <p:nvPr/>
        </p:nvSpPr>
        <p:spPr>
          <a:xfrm>
            <a:off x="1403648" y="4797152"/>
            <a:ext cx="5832648" cy="1815882"/>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2800" dirty="0">
                <a:solidFill>
                  <a:srgbClr val="FF0000"/>
                </a:solidFill>
              </a:rPr>
              <a:t>Keys:</a:t>
            </a:r>
          </a:p>
          <a:p>
            <a:r>
              <a:rPr lang="en-US" sz="2800" dirty="0"/>
              <a:t>1. of                              4. in</a:t>
            </a:r>
          </a:p>
          <a:p>
            <a:r>
              <a:rPr lang="en-US" sz="2800" dirty="0"/>
              <a:t>2. with, in                      5. for</a:t>
            </a:r>
          </a:p>
          <a:p>
            <a:r>
              <a:rPr lang="en-US" sz="2800" dirty="0"/>
              <a:t>3.on</a:t>
            </a:r>
            <a:endParaRPr lang="ru-RU"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115616" y="764704"/>
            <a:ext cx="7570088" cy="4320480"/>
          </a:xfrm>
        </p:spPr>
        <p:txBody>
          <a:bodyPr>
            <a:normAutofit fontScale="92500"/>
          </a:bodyPr>
          <a:lstStyle/>
          <a:p>
            <a:pPr>
              <a:buNone/>
            </a:pPr>
            <a:r>
              <a:rPr lang="ru-RU" dirty="0"/>
              <a:t>1</a:t>
            </a:r>
            <a:r>
              <a:rPr lang="en-US" dirty="0"/>
              <a:t>. Olga is proud ____ her collection of old coins.</a:t>
            </a:r>
            <a:endParaRPr lang="ru-RU" dirty="0"/>
          </a:p>
          <a:p>
            <a:pPr>
              <a:buNone/>
            </a:pPr>
            <a:r>
              <a:rPr lang="ru-RU" dirty="0"/>
              <a:t>2</a:t>
            </a:r>
            <a:r>
              <a:rPr lang="en-US" dirty="0"/>
              <a:t>. I am interested ____ books and coins.</a:t>
            </a:r>
            <a:endParaRPr lang="ru-RU" dirty="0"/>
          </a:p>
          <a:p>
            <a:pPr>
              <a:buNone/>
            </a:pPr>
            <a:r>
              <a:rPr lang="ru-RU" dirty="0"/>
              <a:t>3</a:t>
            </a:r>
            <a:r>
              <a:rPr lang="en-US" dirty="0"/>
              <a:t>. They can see drawings and pictures ____ picture galleries.</a:t>
            </a:r>
            <a:endParaRPr lang="ru-RU" dirty="0"/>
          </a:p>
          <a:p>
            <a:pPr>
              <a:buNone/>
            </a:pPr>
            <a:r>
              <a:rPr lang="ru-RU" dirty="0"/>
              <a:t>4</a:t>
            </a:r>
            <a:r>
              <a:rPr lang="en-US" dirty="0"/>
              <a:t>. Sport is important ___ my younger brother.</a:t>
            </a:r>
            <a:endParaRPr lang="ru-RU" dirty="0"/>
          </a:p>
          <a:p>
            <a:pPr>
              <a:buNone/>
            </a:pPr>
            <a:r>
              <a:rPr lang="ru-RU" dirty="0"/>
              <a:t>5</a:t>
            </a:r>
            <a:r>
              <a:rPr lang="en-US" dirty="0"/>
              <a:t>. __the </a:t>
            </a:r>
            <a:r>
              <a:rPr lang="en-US" dirty="0" err="1"/>
              <a:t>Tretyakov</a:t>
            </a:r>
            <a:r>
              <a:rPr lang="en-US" dirty="0"/>
              <a:t> Gallery you can see paintings ____ </a:t>
            </a:r>
            <a:r>
              <a:rPr lang="en-US" dirty="0" err="1"/>
              <a:t>Shishkin</a:t>
            </a:r>
            <a:r>
              <a:rPr lang="en-US" dirty="0"/>
              <a:t>, </a:t>
            </a:r>
            <a:r>
              <a:rPr lang="en-US" dirty="0" err="1"/>
              <a:t>Serov</a:t>
            </a:r>
            <a:r>
              <a:rPr lang="en-US" dirty="0"/>
              <a:t> and others.</a:t>
            </a:r>
            <a:endParaRPr lang="ru-RU" dirty="0"/>
          </a:p>
          <a:p>
            <a:endParaRPr lang="ru-RU" dirty="0"/>
          </a:p>
        </p:txBody>
      </p:sp>
      <p:sp>
        <p:nvSpPr>
          <p:cNvPr id="4" name="Заголовок 1"/>
          <p:cNvSpPr txBox="1">
            <a:spLocks/>
          </p:cNvSpPr>
          <p:nvPr/>
        </p:nvSpPr>
        <p:spPr>
          <a:xfrm>
            <a:off x="0" y="0"/>
            <a:ext cx="1043608" cy="5184576"/>
          </a:xfrm>
          <a:prstGeom prst="rect">
            <a:avLst/>
          </a:prstGeom>
        </p:spPr>
        <p:style>
          <a:lnRef idx="1">
            <a:schemeClr val="accent3"/>
          </a:lnRef>
          <a:fillRef idx="2">
            <a:schemeClr val="accent3"/>
          </a:fillRef>
          <a:effectRef idx="1">
            <a:schemeClr val="accent3"/>
          </a:effectRef>
          <a:fontRef idx="minor">
            <a:schemeClr val="dk1"/>
          </a:fontRef>
        </p:style>
        <p:txBody>
          <a:bodyPr vert="vert270" anchor="ctr">
            <a:normAutofit/>
          </a:bodyPr>
          <a:lstStyle/>
          <a:p>
            <a:pPr lvl="0" algn="ctr"/>
            <a:r>
              <a:rPr lang="en-US" sz="2800" b="1" dirty="0">
                <a:ln w="19050">
                  <a:solidFill>
                    <a:srgbClr val="4F271C">
                      <a:tint val="1000"/>
                    </a:srgbClr>
                  </a:solidFill>
                  <a:prstDash val="solid"/>
                </a:ln>
                <a:solidFill>
                  <a:srgbClr val="C00000"/>
                </a:solidFill>
                <a:effectLst>
                  <a:outerShdw blurRad="50000" dist="50800" dir="7500000" algn="tl">
                    <a:srgbClr val="000000">
                      <a:shade val="5000"/>
                      <a:alpha val="35000"/>
                    </a:srgbClr>
                  </a:outerShdw>
                </a:effectLst>
              </a:rPr>
              <a:t>Verb with  preposition</a:t>
            </a:r>
            <a:r>
              <a:rPr lang="ru-RU" sz="2800" b="1" dirty="0">
                <a:ln w="19050">
                  <a:solidFill>
                    <a:srgbClr val="4F271C">
                      <a:tint val="1000"/>
                    </a:srgbClr>
                  </a:solidFill>
                  <a:prstDash val="solid"/>
                </a:ln>
                <a:solidFill>
                  <a:srgbClr val="C00000"/>
                </a:solidFill>
                <a:effectLst>
                  <a:outerShdw blurRad="50000" dist="50800" dir="7500000" algn="tl">
                    <a:srgbClr val="000000">
                      <a:shade val="5000"/>
                      <a:alpha val="35000"/>
                    </a:srgbClr>
                  </a:outerShdw>
                </a:effectLst>
              </a:rPr>
              <a:t> </a:t>
            </a:r>
            <a:r>
              <a:rPr kumimoji="0" lang="ru-RU" sz="4300" b="0" i="0" u="none" strike="noStrike" kern="1200" cap="none" spc="0" normalizeH="0" baseline="0" noProof="0" dirty="0">
                <a:ln>
                  <a:noFill/>
                </a:ln>
                <a:solidFill>
                  <a:schemeClr val="dk1"/>
                </a:solidFill>
                <a:effectLst>
                  <a:outerShdw blurRad="50000" dist="30000" dir="5400000" algn="tl" rotWithShape="0">
                    <a:srgbClr val="000000">
                      <a:alpha val="30000"/>
                    </a:srgbClr>
                  </a:outerShdw>
                </a:effectLst>
                <a:uLnTx/>
                <a:uFillTx/>
                <a:latin typeface="+mn-lt"/>
                <a:ea typeface="+mn-ea"/>
                <a:cs typeface="+mn-cs"/>
              </a:rPr>
              <a:t>2</a:t>
            </a:r>
          </a:p>
        </p:txBody>
      </p:sp>
      <p:sp>
        <p:nvSpPr>
          <p:cNvPr id="5" name="Стрелка вверх 4">
            <a:hlinkClick r:id="rId2" action="ppaction://hlinksldjump"/>
          </p:cNvPr>
          <p:cNvSpPr/>
          <p:nvPr/>
        </p:nvSpPr>
        <p:spPr>
          <a:xfrm>
            <a:off x="179512" y="5489848"/>
            <a:ext cx="720080" cy="136815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1691680" y="188640"/>
            <a:ext cx="6984776" cy="52322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ru-RU" sz="2800" b="1" dirty="0">
                <a:solidFill>
                  <a:srgbClr val="FF0000"/>
                </a:solidFill>
              </a:rPr>
              <a:t> Вставьте предлоги :</a:t>
            </a:r>
            <a:endParaRPr lang="ru-RU" sz="2800" dirty="0">
              <a:solidFill>
                <a:srgbClr val="FF0000"/>
              </a:solidFill>
            </a:endParaRPr>
          </a:p>
        </p:txBody>
      </p:sp>
      <p:sp>
        <p:nvSpPr>
          <p:cNvPr id="7" name="TextBox 6"/>
          <p:cNvSpPr txBox="1"/>
          <p:nvPr/>
        </p:nvSpPr>
        <p:spPr>
          <a:xfrm>
            <a:off x="1403648" y="4797152"/>
            <a:ext cx="5832648" cy="1815882"/>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2800" dirty="0">
                <a:solidFill>
                  <a:srgbClr val="FF0000"/>
                </a:solidFill>
              </a:rPr>
              <a:t>Keys:</a:t>
            </a:r>
          </a:p>
          <a:p>
            <a:r>
              <a:rPr lang="en-US" sz="2800" dirty="0"/>
              <a:t>1. of                      4. to</a:t>
            </a:r>
          </a:p>
          <a:p>
            <a:r>
              <a:rPr lang="en-US" sz="2800" dirty="0"/>
              <a:t>2. in                      5. at, by</a:t>
            </a:r>
          </a:p>
          <a:p>
            <a:r>
              <a:rPr lang="en-US" sz="2800" dirty="0"/>
              <a:t>3.at</a:t>
            </a:r>
            <a:endParaRPr lang="ru-RU"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187624" y="836712"/>
            <a:ext cx="7498080" cy="3565376"/>
          </a:xfrm>
        </p:spPr>
        <p:txBody>
          <a:bodyPr/>
          <a:lstStyle/>
          <a:p>
            <a:pPr>
              <a:buNone/>
            </a:pPr>
            <a:r>
              <a:rPr lang="en-US" dirty="0"/>
              <a:t>1. Which ____  you lives in Moscow?</a:t>
            </a:r>
            <a:endParaRPr lang="ru-RU" dirty="0"/>
          </a:p>
          <a:p>
            <a:pPr>
              <a:buNone/>
            </a:pPr>
            <a:r>
              <a:rPr lang="en-US" dirty="0"/>
              <a:t>2. I bought  a lot ___ vegetables yesterday.</a:t>
            </a:r>
            <a:endParaRPr lang="ru-RU" dirty="0"/>
          </a:p>
          <a:p>
            <a:pPr>
              <a:buNone/>
            </a:pPr>
            <a:r>
              <a:rPr lang="en-US" dirty="0"/>
              <a:t>3.Let’s meet at the restaurant ___7 o’clock.</a:t>
            </a:r>
            <a:endParaRPr lang="ru-RU" dirty="0"/>
          </a:p>
          <a:p>
            <a:pPr>
              <a:buNone/>
            </a:pPr>
            <a:r>
              <a:rPr lang="en-US" dirty="0"/>
              <a:t>4. You can __buy souvenirs ___a souvenir  shop.</a:t>
            </a:r>
            <a:endParaRPr lang="ru-RU" dirty="0"/>
          </a:p>
          <a:p>
            <a:pPr>
              <a:buNone/>
            </a:pPr>
            <a:r>
              <a:rPr lang="en-US" dirty="0"/>
              <a:t>5. May I come __? Yes, Come ___!</a:t>
            </a:r>
            <a:endParaRPr lang="ru-RU" dirty="0"/>
          </a:p>
          <a:p>
            <a:endParaRPr lang="ru-RU" dirty="0"/>
          </a:p>
        </p:txBody>
      </p:sp>
      <p:sp>
        <p:nvSpPr>
          <p:cNvPr id="4" name="Заголовок 1"/>
          <p:cNvSpPr txBox="1">
            <a:spLocks/>
          </p:cNvSpPr>
          <p:nvPr/>
        </p:nvSpPr>
        <p:spPr>
          <a:xfrm>
            <a:off x="0" y="0"/>
            <a:ext cx="1043608" cy="5040560"/>
          </a:xfrm>
          <a:prstGeom prst="rect">
            <a:avLst/>
          </a:prstGeom>
        </p:spPr>
        <p:style>
          <a:lnRef idx="1">
            <a:schemeClr val="accent3"/>
          </a:lnRef>
          <a:fillRef idx="2">
            <a:schemeClr val="accent3"/>
          </a:fillRef>
          <a:effectRef idx="1">
            <a:schemeClr val="accent3"/>
          </a:effectRef>
          <a:fontRef idx="minor">
            <a:schemeClr val="dk1"/>
          </a:fontRef>
        </p:style>
        <p:txBody>
          <a:bodyPr vert="vert270" anchor="ctr">
            <a:normAutofit/>
          </a:bodyPr>
          <a:lstStyle/>
          <a:p>
            <a:pPr lvl="0" algn="ctr"/>
            <a:r>
              <a:rPr lang="en-US" sz="2800" b="1" dirty="0">
                <a:ln w="19050">
                  <a:solidFill>
                    <a:srgbClr val="4F271C">
                      <a:tint val="1000"/>
                    </a:srgbClr>
                  </a:solidFill>
                  <a:prstDash val="solid"/>
                </a:ln>
                <a:solidFill>
                  <a:srgbClr val="C00000"/>
                </a:solidFill>
                <a:effectLst>
                  <a:outerShdw blurRad="50000" dist="50800" dir="7500000" algn="tl">
                    <a:srgbClr val="000000">
                      <a:shade val="5000"/>
                      <a:alpha val="35000"/>
                    </a:srgbClr>
                  </a:outerShdw>
                </a:effectLst>
              </a:rPr>
              <a:t>Verb with  preposition</a:t>
            </a:r>
            <a:r>
              <a:rPr lang="ru-RU" sz="2800" b="1" dirty="0">
                <a:ln w="19050">
                  <a:solidFill>
                    <a:srgbClr val="4F271C">
                      <a:tint val="1000"/>
                    </a:srgbClr>
                  </a:solidFill>
                  <a:prstDash val="solid"/>
                </a:ln>
                <a:solidFill>
                  <a:srgbClr val="C00000"/>
                </a:solidFill>
                <a:effectLst>
                  <a:outerShdw blurRad="50000" dist="50800" dir="7500000" algn="tl">
                    <a:srgbClr val="000000">
                      <a:shade val="5000"/>
                      <a:alpha val="35000"/>
                    </a:srgbClr>
                  </a:outerShdw>
                </a:effectLst>
              </a:rPr>
              <a:t> </a:t>
            </a:r>
            <a:r>
              <a:rPr kumimoji="0" lang="ru-RU" sz="4300" b="0" i="0" u="none" strike="noStrike" kern="1200" cap="none" spc="0" normalizeH="0" baseline="0" noProof="0" dirty="0">
                <a:ln>
                  <a:noFill/>
                </a:ln>
                <a:solidFill>
                  <a:schemeClr val="dk1"/>
                </a:solidFill>
                <a:effectLst>
                  <a:outerShdw blurRad="50000" dist="30000" dir="5400000" algn="tl" rotWithShape="0">
                    <a:srgbClr val="000000">
                      <a:alpha val="30000"/>
                    </a:srgbClr>
                  </a:outerShdw>
                </a:effectLst>
                <a:uLnTx/>
                <a:uFillTx/>
                <a:latin typeface="+mn-lt"/>
                <a:ea typeface="+mn-ea"/>
                <a:cs typeface="+mn-cs"/>
              </a:rPr>
              <a:t>3</a:t>
            </a:r>
          </a:p>
        </p:txBody>
      </p:sp>
      <p:sp>
        <p:nvSpPr>
          <p:cNvPr id="5" name="Стрелка вверх 4">
            <a:hlinkClick r:id="rId2" action="ppaction://hlinksldjump"/>
          </p:cNvPr>
          <p:cNvSpPr/>
          <p:nvPr/>
        </p:nvSpPr>
        <p:spPr>
          <a:xfrm>
            <a:off x="179512" y="5301208"/>
            <a:ext cx="720080" cy="136815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1691680" y="188640"/>
            <a:ext cx="6984776" cy="52322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ru-RU" sz="2800" b="1" dirty="0">
                <a:solidFill>
                  <a:srgbClr val="FF0000"/>
                </a:solidFill>
              </a:rPr>
              <a:t> Вставьте предлоги :</a:t>
            </a:r>
            <a:endParaRPr lang="ru-RU" sz="2800" dirty="0">
              <a:solidFill>
                <a:srgbClr val="FF0000"/>
              </a:solidFill>
            </a:endParaRPr>
          </a:p>
        </p:txBody>
      </p:sp>
      <p:sp>
        <p:nvSpPr>
          <p:cNvPr id="7" name="TextBox 6"/>
          <p:cNvSpPr txBox="1"/>
          <p:nvPr/>
        </p:nvSpPr>
        <p:spPr>
          <a:xfrm>
            <a:off x="1403648" y="4797152"/>
            <a:ext cx="5832648" cy="1815882"/>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2800" dirty="0">
                <a:solidFill>
                  <a:srgbClr val="FF0000"/>
                </a:solidFill>
              </a:rPr>
              <a:t>Keys:</a:t>
            </a:r>
          </a:p>
          <a:p>
            <a:r>
              <a:rPr lang="en-US" sz="2800" dirty="0"/>
              <a:t>1. of                      4. --, in</a:t>
            </a:r>
          </a:p>
          <a:p>
            <a:r>
              <a:rPr lang="en-US" sz="2800" dirty="0"/>
              <a:t>2. of                      5. in, </a:t>
            </a:r>
          </a:p>
          <a:p>
            <a:r>
              <a:rPr lang="en-US" sz="2800" dirty="0"/>
              <a:t>3.at</a:t>
            </a:r>
            <a:endParaRPr lang="ru-RU"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187624" y="836712"/>
            <a:ext cx="7498080" cy="3600400"/>
          </a:xfrm>
        </p:spPr>
        <p:txBody>
          <a:bodyPr/>
          <a:lstStyle/>
          <a:p>
            <a:pPr>
              <a:buNone/>
            </a:pPr>
            <a:r>
              <a:rPr lang="en-US" dirty="0"/>
              <a:t>1. I try to do____ morning exercises.</a:t>
            </a:r>
            <a:endParaRPr lang="ru-RU" dirty="0"/>
          </a:p>
          <a:p>
            <a:pPr>
              <a:buNone/>
            </a:pPr>
            <a:r>
              <a:rPr lang="en-US" dirty="0"/>
              <a:t>2. Computers are not useful ___ children.</a:t>
            </a:r>
            <a:endParaRPr lang="ru-RU" dirty="0"/>
          </a:p>
          <a:p>
            <a:pPr>
              <a:buNone/>
            </a:pPr>
            <a:r>
              <a:rPr lang="ru-RU" dirty="0"/>
              <a:t>3. </a:t>
            </a:r>
            <a:r>
              <a:rPr lang="en-US" dirty="0"/>
              <a:t>I live</a:t>
            </a:r>
            <a:r>
              <a:rPr lang="ru-RU" dirty="0"/>
              <a:t> _______25  </a:t>
            </a:r>
            <a:r>
              <a:rPr lang="en-US" dirty="0"/>
              <a:t>Summer Street</a:t>
            </a:r>
            <a:r>
              <a:rPr lang="ru-RU" dirty="0"/>
              <a:t>.</a:t>
            </a:r>
          </a:p>
          <a:p>
            <a:pPr>
              <a:buNone/>
            </a:pPr>
            <a:r>
              <a:rPr lang="en-US" dirty="0"/>
              <a:t>4. He spends a lot of time ___reading books.</a:t>
            </a:r>
            <a:endParaRPr lang="ru-RU" dirty="0"/>
          </a:p>
          <a:p>
            <a:pPr>
              <a:buNone/>
            </a:pPr>
            <a:r>
              <a:rPr lang="en-US" dirty="0"/>
              <a:t>5. Julia is going ______London.</a:t>
            </a:r>
            <a:endParaRPr lang="ru-RU" dirty="0"/>
          </a:p>
          <a:p>
            <a:endParaRPr lang="ru-RU" dirty="0"/>
          </a:p>
        </p:txBody>
      </p:sp>
      <p:sp>
        <p:nvSpPr>
          <p:cNvPr id="4" name="Заголовок 1"/>
          <p:cNvSpPr txBox="1">
            <a:spLocks/>
          </p:cNvSpPr>
          <p:nvPr/>
        </p:nvSpPr>
        <p:spPr>
          <a:xfrm>
            <a:off x="0" y="0"/>
            <a:ext cx="1043608" cy="5112568"/>
          </a:xfrm>
          <a:prstGeom prst="rect">
            <a:avLst/>
          </a:prstGeom>
        </p:spPr>
        <p:style>
          <a:lnRef idx="1">
            <a:schemeClr val="accent3"/>
          </a:lnRef>
          <a:fillRef idx="2">
            <a:schemeClr val="accent3"/>
          </a:fillRef>
          <a:effectRef idx="1">
            <a:schemeClr val="accent3"/>
          </a:effectRef>
          <a:fontRef idx="minor">
            <a:schemeClr val="dk1"/>
          </a:fontRef>
        </p:style>
        <p:txBody>
          <a:bodyPr vert="vert270" anchor="ctr">
            <a:normAutofit/>
          </a:bodyPr>
          <a:lstStyle/>
          <a:p>
            <a:pPr lvl="0" algn="ctr"/>
            <a:r>
              <a:rPr lang="en-US" sz="2800" b="1" dirty="0">
                <a:ln w="19050">
                  <a:solidFill>
                    <a:srgbClr val="4F271C">
                      <a:tint val="1000"/>
                    </a:srgbClr>
                  </a:solidFill>
                  <a:prstDash val="solid"/>
                </a:ln>
                <a:solidFill>
                  <a:srgbClr val="C00000"/>
                </a:solidFill>
                <a:effectLst>
                  <a:outerShdw blurRad="50000" dist="50800" dir="7500000" algn="tl">
                    <a:srgbClr val="000000">
                      <a:shade val="5000"/>
                      <a:alpha val="35000"/>
                    </a:srgbClr>
                  </a:outerShdw>
                </a:effectLst>
              </a:rPr>
              <a:t>Verb with  preposition</a:t>
            </a:r>
            <a:r>
              <a:rPr lang="ru-RU" sz="2800" b="1" dirty="0">
                <a:ln w="19050">
                  <a:solidFill>
                    <a:srgbClr val="4F271C">
                      <a:tint val="1000"/>
                    </a:srgbClr>
                  </a:solidFill>
                  <a:prstDash val="solid"/>
                </a:ln>
                <a:solidFill>
                  <a:srgbClr val="C00000"/>
                </a:solidFill>
                <a:effectLst>
                  <a:outerShdw blurRad="50000" dist="50800" dir="7500000" algn="tl">
                    <a:srgbClr val="000000">
                      <a:shade val="5000"/>
                      <a:alpha val="35000"/>
                    </a:srgbClr>
                  </a:outerShdw>
                </a:effectLst>
              </a:rPr>
              <a:t> </a:t>
            </a:r>
            <a:r>
              <a:rPr kumimoji="0" lang="ru-RU" sz="4300" b="0" i="0" u="none" strike="noStrike" kern="1200" cap="none" spc="0" normalizeH="0" baseline="0" noProof="0" dirty="0">
                <a:ln>
                  <a:noFill/>
                </a:ln>
                <a:solidFill>
                  <a:schemeClr val="dk1"/>
                </a:solidFill>
                <a:effectLst>
                  <a:outerShdw blurRad="50000" dist="30000" dir="5400000" algn="tl" rotWithShape="0">
                    <a:srgbClr val="000000">
                      <a:alpha val="30000"/>
                    </a:srgbClr>
                  </a:outerShdw>
                </a:effectLst>
                <a:uLnTx/>
                <a:uFillTx/>
                <a:latin typeface="+mn-lt"/>
                <a:ea typeface="+mn-ea"/>
                <a:cs typeface="+mn-cs"/>
              </a:rPr>
              <a:t>4</a:t>
            </a:r>
          </a:p>
        </p:txBody>
      </p:sp>
      <p:sp>
        <p:nvSpPr>
          <p:cNvPr id="5" name="Стрелка вверх 4">
            <a:hlinkClick r:id="rId2" action="ppaction://hlinksldjump"/>
          </p:cNvPr>
          <p:cNvSpPr/>
          <p:nvPr/>
        </p:nvSpPr>
        <p:spPr>
          <a:xfrm>
            <a:off x="179512" y="5301208"/>
            <a:ext cx="720080" cy="136815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1691680" y="188640"/>
            <a:ext cx="6984776" cy="52322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ru-RU" sz="2800" b="1" dirty="0">
                <a:solidFill>
                  <a:srgbClr val="FF0000"/>
                </a:solidFill>
              </a:rPr>
              <a:t> Вставьте предлоги :</a:t>
            </a:r>
            <a:endParaRPr lang="ru-RU" sz="2800" dirty="0">
              <a:solidFill>
                <a:srgbClr val="FF0000"/>
              </a:solidFill>
            </a:endParaRPr>
          </a:p>
        </p:txBody>
      </p:sp>
      <p:sp>
        <p:nvSpPr>
          <p:cNvPr id="7" name="TextBox 6"/>
          <p:cNvSpPr txBox="1"/>
          <p:nvPr/>
        </p:nvSpPr>
        <p:spPr>
          <a:xfrm>
            <a:off x="1403648" y="4797152"/>
            <a:ext cx="5832648" cy="1815882"/>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2800" dirty="0">
                <a:solidFill>
                  <a:srgbClr val="FF0000"/>
                </a:solidFill>
              </a:rPr>
              <a:t>Keys:</a:t>
            </a:r>
          </a:p>
          <a:p>
            <a:r>
              <a:rPr lang="en-US" sz="2800" dirty="0"/>
              <a:t>1. ---                     4. on</a:t>
            </a:r>
          </a:p>
          <a:p>
            <a:r>
              <a:rPr lang="en-US" sz="2800" dirty="0"/>
              <a:t>2. for                     5. to</a:t>
            </a:r>
          </a:p>
          <a:p>
            <a:r>
              <a:rPr lang="en-US" sz="2800" dirty="0"/>
              <a:t>3.at</a:t>
            </a:r>
            <a:endParaRPr lang="ru-RU"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35608" y="908720"/>
            <a:ext cx="7498080" cy="4752528"/>
          </a:xfrm>
        </p:spPr>
        <p:txBody>
          <a:bodyPr>
            <a:normAutofit/>
          </a:bodyPr>
          <a:lstStyle/>
          <a:p>
            <a:pPr>
              <a:buNone/>
            </a:pPr>
            <a:r>
              <a:rPr lang="en-US" sz="3600" dirty="0"/>
              <a:t>1. I was born ____ June.</a:t>
            </a:r>
            <a:endParaRPr lang="ru-RU" sz="3600" dirty="0"/>
          </a:p>
          <a:p>
            <a:pPr>
              <a:buNone/>
            </a:pPr>
            <a:r>
              <a:rPr lang="en-US" sz="3600" dirty="0"/>
              <a:t>2. I love this kind ____ films.</a:t>
            </a:r>
            <a:endParaRPr lang="ru-RU" sz="3600" dirty="0"/>
          </a:p>
          <a:p>
            <a:pPr>
              <a:buNone/>
            </a:pPr>
            <a:r>
              <a:rPr lang="en-US" sz="3600" dirty="0"/>
              <a:t>3. Jill began to dream ___ medical career. </a:t>
            </a:r>
            <a:endParaRPr lang="ru-RU" sz="3600" dirty="0"/>
          </a:p>
          <a:p>
            <a:pPr>
              <a:buNone/>
            </a:pPr>
            <a:r>
              <a:rPr lang="en-US" sz="3600" dirty="0"/>
              <a:t>4. I go ____ the theatre every  month.</a:t>
            </a:r>
            <a:endParaRPr lang="ru-RU" sz="3600" dirty="0"/>
          </a:p>
          <a:p>
            <a:pPr>
              <a:buNone/>
            </a:pPr>
            <a:r>
              <a:rPr lang="en-US" sz="3600" dirty="0"/>
              <a:t>5. My sister is good ____ drawing.</a:t>
            </a:r>
            <a:endParaRPr lang="ru-RU" sz="3600" dirty="0"/>
          </a:p>
          <a:p>
            <a:pPr>
              <a:buNone/>
            </a:pPr>
            <a:r>
              <a:rPr lang="en-US" dirty="0"/>
              <a:t> </a:t>
            </a:r>
            <a:endParaRPr lang="ru-RU" dirty="0"/>
          </a:p>
          <a:p>
            <a:endParaRPr lang="ru-RU" dirty="0"/>
          </a:p>
        </p:txBody>
      </p:sp>
      <p:sp>
        <p:nvSpPr>
          <p:cNvPr id="4" name="Заголовок 1"/>
          <p:cNvSpPr txBox="1">
            <a:spLocks/>
          </p:cNvSpPr>
          <p:nvPr/>
        </p:nvSpPr>
        <p:spPr>
          <a:xfrm>
            <a:off x="0" y="0"/>
            <a:ext cx="1043608" cy="5040560"/>
          </a:xfrm>
          <a:prstGeom prst="rect">
            <a:avLst/>
          </a:prstGeom>
        </p:spPr>
        <p:style>
          <a:lnRef idx="1">
            <a:schemeClr val="accent3"/>
          </a:lnRef>
          <a:fillRef idx="2">
            <a:schemeClr val="accent3"/>
          </a:fillRef>
          <a:effectRef idx="1">
            <a:schemeClr val="accent3"/>
          </a:effectRef>
          <a:fontRef idx="minor">
            <a:schemeClr val="dk1"/>
          </a:fontRef>
        </p:style>
        <p:txBody>
          <a:bodyPr vert="vert270" anchor="ctr">
            <a:normAutofit/>
          </a:bodyPr>
          <a:lstStyle/>
          <a:p>
            <a:pPr lvl="0" algn="ctr"/>
            <a:r>
              <a:rPr lang="en-US" sz="2800" b="1" dirty="0">
                <a:ln w="19050">
                  <a:solidFill>
                    <a:srgbClr val="4F271C">
                      <a:tint val="1000"/>
                    </a:srgbClr>
                  </a:solidFill>
                  <a:prstDash val="solid"/>
                </a:ln>
                <a:solidFill>
                  <a:srgbClr val="C00000"/>
                </a:solidFill>
                <a:effectLst>
                  <a:outerShdw blurRad="50000" dist="50800" dir="7500000" algn="tl">
                    <a:srgbClr val="000000">
                      <a:shade val="5000"/>
                      <a:alpha val="35000"/>
                    </a:srgbClr>
                  </a:outerShdw>
                </a:effectLst>
              </a:rPr>
              <a:t>Verb with  preposition</a:t>
            </a:r>
            <a:r>
              <a:rPr lang="ru-RU" sz="2800" b="1" dirty="0">
                <a:ln w="19050">
                  <a:solidFill>
                    <a:srgbClr val="4F271C">
                      <a:tint val="1000"/>
                    </a:srgbClr>
                  </a:solidFill>
                  <a:prstDash val="solid"/>
                </a:ln>
                <a:solidFill>
                  <a:srgbClr val="C00000"/>
                </a:solidFill>
                <a:effectLst>
                  <a:outerShdw blurRad="50000" dist="50800" dir="7500000" algn="tl">
                    <a:srgbClr val="000000">
                      <a:shade val="5000"/>
                      <a:alpha val="35000"/>
                    </a:srgbClr>
                  </a:outerShdw>
                </a:effectLst>
              </a:rPr>
              <a:t> </a:t>
            </a:r>
            <a:r>
              <a:rPr kumimoji="0" lang="ru-RU" sz="4300" b="0" i="0" u="none" strike="noStrike" kern="1200" cap="none" spc="0" normalizeH="0" baseline="0" noProof="0" dirty="0">
                <a:ln>
                  <a:noFill/>
                </a:ln>
                <a:solidFill>
                  <a:schemeClr val="dk1"/>
                </a:solidFill>
                <a:effectLst>
                  <a:outerShdw blurRad="50000" dist="30000" dir="5400000" algn="tl" rotWithShape="0">
                    <a:srgbClr val="000000">
                      <a:alpha val="30000"/>
                    </a:srgbClr>
                  </a:outerShdw>
                </a:effectLst>
                <a:uLnTx/>
                <a:uFillTx/>
                <a:latin typeface="+mn-lt"/>
                <a:ea typeface="+mn-ea"/>
                <a:cs typeface="+mn-cs"/>
              </a:rPr>
              <a:t>5</a:t>
            </a:r>
          </a:p>
        </p:txBody>
      </p:sp>
      <p:sp>
        <p:nvSpPr>
          <p:cNvPr id="5" name="Стрелка вверх 4">
            <a:hlinkClick r:id="rId2" action="ppaction://hlinksldjump"/>
          </p:cNvPr>
          <p:cNvSpPr/>
          <p:nvPr/>
        </p:nvSpPr>
        <p:spPr>
          <a:xfrm>
            <a:off x="179512" y="5301208"/>
            <a:ext cx="720080" cy="136815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1403648" y="4797152"/>
            <a:ext cx="5832648" cy="1815882"/>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2800" dirty="0">
                <a:solidFill>
                  <a:srgbClr val="FF0000"/>
                </a:solidFill>
              </a:rPr>
              <a:t>Keys:</a:t>
            </a:r>
          </a:p>
          <a:p>
            <a:r>
              <a:rPr lang="en-US" sz="2800" dirty="0"/>
              <a:t>1. in                     4. to</a:t>
            </a:r>
          </a:p>
          <a:p>
            <a:r>
              <a:rPr lang="en-US" sz="2800" dirty="0"/>
              <a:t>2. of                    5. at</a:t>
            </a:r>
          </a:p>
          <a:p>
            <a:r>
              <a:rPr lang="en-US" sz="2800"/>
              <a:t>3.about</a:t>
            </a:r>
            <a:endParaRPr lang="ru-RU" sz="2800" dirty="0"/>
          </a:p>
        </p:txBody>
      </p:sp>
      <p:sp>
        <p:nvSpPr>
          <p:cNvPr id="7" name="TextBox 6"/>
          <p:cNvSpPr txBox="1"/>
          <p:nvPr/>
        </p:nvSpPr>
        <p:spPr>
          <a:xfrm>
            <a:off x="1691680" y="188640"/>
            <a:ext cx="6984776" cy="52322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ru-RU" sz="2800" b="1" dirty="0">
                <a:solidFill>
                  <a:srgbClr val="FF0000"/>
                </a:solidFill>
              </a:rPr>
              <a:t> Вставьте предлоги :</a:t>
            </a:r>
            <a:endParaRPr lang="ru-RU" sz="28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1043608" cy="4581128"/>
          </a:xfrm>
        </p:spPr>
        <p:style>
          <a:lnRef idx="1">
            <a:schemeClr val="accent2"/>
          </a:lnRef>
          <a:fillRef idx="2">
            <a:schemeClr val="accent2"/>
          </a:fillRef>
          <a:effectRef idx="1">
            <a:schemeClr val="accent2"/>
          </a:effectRef>
          <a:fontRef idx="minor">
            <a:schemeClr val="dk1"/>
          </a:fontRef>
        </p:style>
        <p:txBody>
          <a:bodyPr vert="vert270">
            <a:normAutofit/>
          </a:bodyPr>
          <a:lstStyle/>
          <a:p>
            <a:pPr lvl="0" algn="ctr">
              <a:spcBef>
                <a:spcPts val="0"/>
              </a:spcBef>
            </a:pPr>
            <a:r>
              <a:rPr lang="en-US" sz="2400" b="1" dirty="0">
                <a:solidFill>
                  <a:srgbClr val="964305">
                    <a:lumMod val="75000"/>
                  </a:srgbClr>
                </a:solidFill>
                <a:effectLst/>
                <a:latin typeface="BebasNeue"/>
              </a:rPr>
              <a:t>If Clauses</a:t>
            </a:r>
            <a:r>
              <a:rPr lang="ru-RU" sz="2400" b="1" dirty="0">
                <a:solidFill>
                  <a:srgbClr val="964305">
                    <a:lumMod val="75000"/>
                  </a:srgbClr>
                </a:solidFill>
                <a:effectLst/>
                <a:latin typeface="BebasNeue"/>
              </a:rPr>
              <a:t> /</a:t>
            </a:r>
            <a:r>
              <a:rPr lang="en-US" sz="2400" b="1" dirty="0">
                <a:solidFill>
                  <a:srgbClr val="964305">
                    <a:lumMod val="75000"/>
                  </a:srgbClr>
                </a:solidFill>
                <a:effectLst/>
                <a:latin typeface="BebasNeue"/>
              </a:rPr>
              <a:t>Modals</a:t>
            </a:r>
            <a:br>
              <a:rPr lang="en-US" sz="2400" b="1" dirty="0">
                <a:solidFill>
                  <a:srgbClr val="964305">
                    <a:lumMod val="75000"/>
                  </a:srgbClr>
                </a:solidFill>
                <a:effectLst/>
                <a:latin typeface="BebasNeue"/>
              </a:rPr>
            </a:br>
            <a:r>
              <a:rPr lang="ru-RU" sz="2800" dirty="0"/>
              <a:t>1</a:t>
            </a:r>
          </a:p>
        </p:txBody>
      </p:sp>
      <p:sp>
        <p:nvSpPr>
          <p:cNvPr id="3" name="Содержимое 2"/>
          <p:cNvSpPr>
            <a:spLocks noGrp="1"/>
          </p:cNvSpPr>
          <p:nvPr>
            <p:ph idx="1"/>
          </p:nvPr>
        </p:nvSpPr>
        <p:spPr>
          <a:xfrm>
            <a:off x="1043608" y="1447800"/>
            <a:ext cx="5112568" cy="4800600"/>
          </a:xfrm>
        </p:spPr>
        <p:txBody>
          <a:bodyPr>
            <a:noAutofit/>
          </a:bodyPr>
          <a:lstStyle/>
          <a:p>
            <a:pPr marL="82296" indent="0">
              <a:buNone/>
            </a:pPr>
            <a:r>
              <a:rPr lang="ru-RU" sz="1600" dirty="0">
                <a:solidFill>
                  <a:srgbClr val="000000"/>
                </a:solidFill>
                <a:latin typeface="Raleway"/>
              </a:rPr>
              <a:t>1</a:t>
            </a:r>
            <a:r>
              <a:rPr lang="en-US" sz="1600" dirty="0">
                <a:solidFill>
                  <a:srgbClr val="000000"/>
                </a:solidFill>
                <a:latin typeface="Raleway"/>
              </a:rPr>
              <a:t>. If I ---- (be) the president of this company, I ---- (raise) the workers' salaries first instead of spending so much on building up new facilities.</a:t>
            </a:r>
            <a:br>
              <a:rPr lang="en-US" sz="1600" dirty="0"/>
            </a:br>
            <a:endParaRPr lang="en-US" sz="1600" dirty="0">
              <a:solidFill>
                <a:srgbClr val="000000"/>
              </a:solidFill>
              <a:latin typeface="Raleway"/>
            </a:endParaRPr>
          </a:p>
          <a:p>
            <a:pPr marL="82296" indent="0">
              <a:buNone/>
            </a:pPr>
            <a:r>
              <a:rPr lang="ru-RU" sz="1600" dirty="0">
                <a:solidFill>
                  <a:srgbClr val="000000"/>
                </a:solidFill>
                <a:latin typeface="Raleway"/>
              </a:rPr>
              <a:t>2</a:t>
            </a:r>
            <a:r>
              <a:rPr lang="en-US" sz="1600" dirty="0">
                <a:solidFill>
                  <a:srgbClr val="000000"/>
                </a:solidFill>
                <a:latin typeface="Raleway"/>
              </a:rPr>
              <a:t>. Should you want to be fit, you normally ---- (need) to follow a structured training program often taking place in specialized facilities such as leisure centers.</a:t>
            </a:r>
            <a:br>
              <a:rPr lang="en-US" sz="1600" dirty="0"/>
            </a:br>
            <a:endParaRPr lang="en-US" sz="1600" dirty="0">
              <a:solidFill>
                <a:srgbClr val="000000"/>
              </a:solidFill>
              <a:latin typeface="Raleway"/>
            </a:endParaRPr>
          </a:p>
          <a:p>
            <a:pPr marL="82296" indent="0">
              <a:buNone/>
            </a:pPr>
            <a:r>
              <a:rPr lang="ru-RU" sz="1600" dirty="0">
                <a:solidFill>
                  <a:srgbClr val="000000"/>
                </a:solidFill>
                <a:latin typeface="Raleway"/>
              </a:rPr>
              <a:t>3</a:t>
            </a:r>
            <a:r>
              <a:rPr lang="en-US" sz="1600" dirty="0">
                <a:solidFill>
                  <a:srgbClr val="000000"/>
                </a:solidFill>
                <a:latin typeface="Raleway"/>
              </a:rPr>
              <a:t>. I am certain that If I ---- (be) in his position, I ---- (worry) about the overall health of the company instead of wasting its resources.</a:t>
            </a:r>
            <a:br>
              <a:rPr lang="en-US" sz="1600" dirty="0"/>
            </a:br>
            <a:endParaRPr lang="en-US" sz="1600" dirty="0">
              <a:solidFill>
                <a:srgbClr val="000000"/>
              </a:solidFill>
              <a:latin typeface="Raleway"/>
            </a:endParaRPr>
          </a:p>
          <a:p>
            <a:pPr marL="82296" indent="0">
              <a:buNone/>
            </a:pPr>
            <a:r>
              <a:rPr lang="ru-RU" sz="1600" dirty="0">
                <a:solidFill>
                  <a:srgbClr val="000000"/>
                </a:solidFill>
                <a:latin typeface="Raleway"/>
              </a:rPr>
              <a:t>4</a:t>
            </a:r>
            <a:r>
              <a:rPr lang="en-US" sz="1600" dirty="0">
                <a:solidFill>
                  <a:srgbClr val="000000"/>
                </a:solidFill>
                <a:latin typeface="Raleway"/>
              </a:rPr>
              <a:t>. If you ---- (want) to reduce your risk of suffering from coronary heart disease, obesity or mental health problems, specialists indicate you should be physically active.</a:t>
            </a:r>
            <a:br>
              <a:rPr lang="en-US" sz="1600" dirty="0"/>
            </a:br>
            <a:endParaRPr lang="en-US" sz="1600" dirty="0">
              <a:solidFill>
                <a:srgbClr val="000000"/>
              </a:solidFill>
              <a:latin typeface="Raleway"/>
            </a:endParaRPr>
          </a:p>
          <a:p>
            <a:pPr marL="82296" indent="0">
              <a:buNone/>
            </a:pPr>
            <a:r>
              <a:rPr lang="ru-RU" sz="1600" dirty="0">
                <a:solidFill>
                  <a:srgbClr val="000000"/>
                </a:solidFill>
                <a:latin typeface="Raleway"/>
              </a:rPr>
              <a:t>5</a:t>
            </a:r>
            <a:r>
              <a:rPr lang="en-US" sz="1600" dirty="0">
                <a:solidFill>
                  <a:srgbClr val="000000"/>
                </a:solidFill>
                <a:latin typeface="Raleway"/>
              </a:rPr>
              <a:t>. If it is raining and they can't go outside, watching cartoons ---- (appeal) to most children.</a:t>
            </a:r>
            <a:endParaRPr lang="ru-RU" sz="1600" dirty="0"/>
          </a:p>
        </p:txBody>
      </p:sp>
      <p:sp>
        <p:nvSpPr>
          <p:cNvPr id="4" name="Стрелка вверх 3">
            <a:hlinkClick r:id="rId2" action="ppaction://hlinksldjump"/>
          </p:cNvPr>
          <p:cNvSpPr/>
          <p:nvPr/>
        </p:nvSpPr>
        <p:spPr>
          <a:xfrm>
            <a:off x="179512" y="5301208"/>
            <a:ext cx="720080" cy="136815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TextBox 4"/>
          <p:cNvSpPr txBox="1"/>
          <p:nvPr/>
        </p:nvSpPr>
        <p:spPr>
          <a:xfrm>
            <a:off x="1331640" y="188640"/>
            <a:ext cx="7560840" cy="95410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800" b="1" dirty="0">
                <a:solidFill>
                  <a:srgbClr val="000000"/>
                </a:solidFill>
                <a:latin typeface="Raleway"/>
              </a:rPr>
              <a:t>Complete this exercise with the correct form of the verbs in parentheses.</a:t>
            </a:r>
            <a:endParaRPr lang="ru-RU" sz="2800" dirty="0">
              <a:solidFill>
                <a:srgbClr val="FF0000"/>
              </a:solidFill>
            </a:endParaRPr>
          </a:p>
        </p:txBody>
      </p:sp>
      <p:sp>
        <p:nvSpPr>
          <p:cNvPr id="6" name="TextBox 5"/>
          <p:cNvSpPr txBox="1"/>
          <p:nvPr/>
        </p:nvSpPr>
        <p:spPr>
          <a:xfrm>
            <a:off x="6300192" y="1268760"/>
            <a:ext cx="2843808" cy="5570756"/>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3600" dirty="0">
                <a:solidFill>
                  <a:srgbClr val="FF0000"/>
                </a:solidFill>
              </a:rPr>
              <a:t>Keys:</a:t>
            </a:r>
          </a:p>
          <a:p>
            <a:pPr>
              <a:buNone/>
            </a:pPr>
            <a:r>
              <a:rPr lang="ru-RU" sz="4000" dirty="0"/>
              <a:t>1</a:t>
            </a:r>
            <a:r>
              <a:rPr lang="en-US" sz="4000" dirty="0"/>
              <a:t>. were, would raise</a:t>
            </a:r>
          </a:p>
          <a:p>
            <a:pPr>
              <a:buNone/>
            </a:pPr>
            <a:r>
              <a:rPr lang="ru-RU" sz="4000" dirty="0"/>
              <a:t>2</a:t>
            </a:r>
            <a:r>
              <a:rPr lang="en-US" sz="4000" dirty="0"/>
              <a:t>. need</a:t>
            </a:r>
          </a:p>
          <a:p>
            <a:pPr>
              <a:buNone/>
            </a:pPr>
            <a:r>
              <a:rPr lang="ru-RU" sz="4000" dirty="0"/>
              <a:t>3</a:t>
            </a:r>
            <a:r>
              <a:rPr lang="en-US" sz="4000" dirty="0"/>
              <a:t>. were, would worry</a:t>
            </a:r>
          </a:p>
          <a:p>
            <a:pPr>
              <a:buNone/>
            </a:pPr>
            <a:r>
              <a:rPr lang="ru-RU" sz="4000" dirty="0"/>
              <a:t>4</a:t>
            </a:r>
            <a:r>
              <a:rPr lang="en-US" sz="4000" dirty="0"/>
              <a:t>. want</a:t>
            </a:r>
          </a:p>
          <a:p>
            <a:pPr>
              <a:buNone/>
            </a:pPr>
            <a:r>
              <a:rPr lang="ru-RU" sz="4000" dirty="0"/>
              <a:t>5. </a:t>
            </a:r>
            <a:r>
              <a:rPr lang="en-US" sz="4000" dirty="0"/>
              <a:t>appeals</a:t>
            </a:r>
            <a:endParaRPr lang="en-US" sz="40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style.rotation</p:attrName>
                                        </p:attrNameLst>
                                      </p:cBhvr>
                                      <p:tavLst>
                                        <p:tav tm="0">
                                          <p:val>
                                            <p:fltVal val="720"/>
                                          </p:val>
                                        </p:tav>
                                        <p:tav tm="100000">
                                          <p:val>
                                            <p:fltVal val="0"/>
                                          </p:val>
                                        </p:tav>
                                      </p:tavLst>
                                    </p:anim>
                                    <p:anim calcmode="lin" valueType="num">
                                      <p:cBhvr>
                                        <p:cTn id="9" dur="2000" fill="hold"/>
                                        <p:tgtEl>
                                          <p:spTgt spid="6"/>
                                        </p:tgtEl>
                                        <p:attrNameLst>
                                          <p:attrName>ppt_h</p:attrName>
                                        </p:attrNameLst>
                                      </p:cBhvr>
                                      <p:tavLst>
                                        <p:tav tm="0">
                                          <p:val>
                                            <p:fltVal val="0"/>
                                          </p:val>
                                        </p:tav>
                                        <p:tav tm="100000">
                                          <p:val>
                                            <p:strVal val="#ppt_h"/>
                                          </p:val>
                                        </p:tav>
                                      </p:tavLst>
                                    </p:anim>
                                    <p:anim calcmode="lin" valueType="num">
                                      <p:cBhvr>
                                        <p:cTn id="10" dur="2000" fill="hold"/>
                                        <p:tgtEl>
                                          <p:spTgt spid="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35608" y="1447800"/>
            <a:ext cx="3424424" cy="4800600"/>
          </a:xfrm>
        </p:spPr>
        <p:txBody>
          <a:bodyPr>
            <a:normAutofit fontScale="47500" lnSpcReduction="20000"/>
          </a:bodyPr>
          <a:lstStyle/>
          <a:p>
            <a:pPr>
              <a:buNone/>
            </a:pPr>
            <a:r>
              <a:rPr lang="ru-RU" sz="4000" dirty="0">
                <a:solidFill>
                  <a:srgbClr val="000000"/>
                </a:solidFill>
                <a:latin typeface="Raleway"/>
              </a:rPr>
              <a:t>1</a:t>
            </a:r>
            <a:r>
              <a:rPr lang="en-US" sz="4000" dirty="0">
                <a:solidFill>
                  <a:srgbClr val="000000"/>
                </a:solidFill>
                <a:latin typeface="Raleway"/>
              </a:rPr>
              <a:t>. </a:t>
            </a:r>
            <a:r>
              <a:rPr lang="ru-RU" sz="4000" dirty="0">
                <a:solidFill>
                  <a:srgbClr val="000000"/>
                </a:solidFill>
                <a:latin typeface="Raleway"/>
              </a:rPr>
              <a:t>_____</a:t>
            </a:r>
            <a:r>
              <a:rPr lang="en-US" sz="4000" dirty="0">
                <a:solidFill>
                  <a:srgbClr val="000000"/>
                </a:solidFill>
                <a:latin typeface="Raleway"/>
              </a:rPr>
              <a:t> you prune these trees, they won’t grow well.</a:t>
            </a:r>
            <a:br>
              <a:rPr lang="en-US" sz="4000" dirty="0"/>
            </a:br>
            <a:br>
              <a:rPr lang="en-US" sz="4000" dirty="0"/>
            </a:br>
            <a:r>
              <a:rPr lang="ru-RU" sz="4000" dirty="0">
                <a:solidFill>
                  <a:srgbClr val="000000"/>
                </a:solidFill>
                <a:latin typeface="Raleway"/>
              </a:rPr>
              <a:t>2</a:t>
            </a:r>
            <a:r>
              <a:rPr lang="en-US" sz="4000" dirty="0">
                <a:solidFill>
                  <a:srgbClr val="000000"/>
                </a:solidFill>
                <a:latin typeface="Raleway"/>
              </a:rPr>
              <a:t>. He’ll get lost</a:t>
            </a:r>
            <a:r>
              <a:rPr lang="ru-RU" sz="4000" dirty="0">
                <a:solidFill>
                  <a:srgbClr val="000000"/>
                </a:solidFill>
                <a:latin typeface="Raleway"/>
              </a:rPr>
              <a:t> _____</a:t>
            </a:r>
            <a:r>
              <a:rPr lang="en-US" sz="4000" dirty="0">
                <a:solidFill>
                  <a:srgbClr val="000000"/>
                </a:solidFill>
                <a:latin typeface="Raleway"/>
              </a:rPr>
              <a:t>  someone shows him the way.</a:t>
            </a:r>
            <a:br>
              <a:rPr lang="en-US" sz="4000" dirty="0"/>
            </a:br>
            <a:br>
              <a:rPr lang="en-US" sz="4000" dirty="0"/>
            </a:br>
            <a:r>
              <a:rPr lang="ru-RU" sz="4000" dirty="0">
                <a:solidFill>
                  <a:srgbClr val="000000"/>
                </a:solidFill>
                <a:latin typeface="Raleway"/>
              </a:rPr>
              <a:t>3</a:t>
            </a:r>
            <a:r>
              <a:rPr lang="en-US" sz="4000" dirty="0">
                <a:solidFill>
                  <a:srgbClr val="000000"/>
                </a:solidFill>
                <a:latin typeface="Raleway"/>
              </a:rPr>
              <a:t>. </a:t>
            </a:r>
            <a:r>
              <a:rPr lang="ru-RU" sz="4000" dirty="0">
                <a:solidFill>
                  <a:srgbClr val="000000"/>
                </a:solidFill>
                <a:latin typeface="Raleway"/>
              </a:rPr>
              <a:t>___</a:t>
            </a:r>
            <a:r>
              <a:rPr lang="en-US" sz="4000" dirty="0">
                <a:solidFill>
                  <a:srgbClr val="000000"/>
                </a:solidFill>
                <a:latin typeface="Raleway"/>
              </a:rPr>
              <a:t> you practice your Russian, you can improve it quickly.</a:t>
            </a:r>
            <a:br>
              <a:rPr lang="en-US" sz="4000" dirty="0"/>
            </a:br>
            <a:br>
              <a:rPr lang="en-US" sz="4000" dirty="0"/>
            </a:br>
            <a:r>
              <a:rPr lang="ru-RU" sz="4000" dirty="0">
                <a:solidFill>
                  <a:srgbClr val="000000"/>
                </a:solidFill>
                <a:latin typeface="Raleway"/>
              </a:rPr>
              <a:t>4</a:t>
            </a:r>
            <a:r>
              <a:rPr lang="en-US" sz="4000" dirty="0">
                <a:solidFill>
                  <a:srgbClr val="000000"/>
                </a:solidFill>
                <a:latin typeface="Raleway"/>
              </a:rPr>
              <a:t>. </a:t>
            </a:r>
            <a:r>
              <a:rPr lang="ru-RU" sz="4000" dirty="0">
                <a:solidFill>
                  <a:srgbClr val="000000"/>
                </a:solidFill>
                <a:latin typeface="Raleway"/>
              </a:rPr>
              <a:t>____</a:t>
            </a:r>
            <a:r>
              <a:rPr lang="en-US" sz="4000" dirty="0">
                <a:solidFill>
                  <a:srgbClr val="000000"/>
                </a:solidFill>
                <a:latin typeface="Raleway"/>
              </a:rPr>
              <a:t> you don’t hurry, you’ll be late for school again.</a:t>
            </a:r>
            <a:br>
              <a:rPr lang="en-US" sz="4000" dirty="0"/>
            </a:br>
            <a:br>
              <a:rPr lang="en-US" sz="4000" dirty="0"/>
            </a:br>
            <a:r>
              <a:rPr lang="ru-RU" sz="4000" dirty="0">
                <a:solidFill>
                  <a:srgbClr val="000000"/>
                </a:solidFill>
                <a:latin typeface="Raleway"/>
              </a:rPr>
              <a:t>5</a:t>
            </a:r>
            <a:r>
              <a:rPr lang="en-US" sz="4000" dirty="0">
                <a:solidFill>
                  <a:srgbClr val="000000"/>
                </a:solidFill>
                <a:latin typeface="Raleway"/>
              </a:rPr>
              <a:t>.</a:t>
            </a:r>
            <a:r>
              <a:rPr lang="ru-RU" sz="4000" dirty="0">
                <a:solidFill>
                  <a:srgbClr val="000000"/>
                </a:solidFill>
                <a:latin typeface="Raleway"/>
              </a:rPr>
              <a:t> ____</a:t>
            </a:r>
            <a:r>
              <a:rPr lang="en-US" sz="4000" dirty="0">
                <a:solidFill>
                  <a:srgbClr val="000000"/>
                </a:solidFill>
                <a:latin typeface="Raleway"/>
              </a:rPr>
              <a:t>  there is oxygen, fire cannot burn.</a:t>
            </a:r>
            <a:br>
              <a:rPr lang="en-US" sz="4000" dirty="0"/>
            </a:br>
            <a:endParaRPr lang="ru-RU" dirty="0"/>
          </a:p>
        </p:txBody>
      </p:sp>
      <p:sp>
        <p:nvSpPr>
          <p:cNvPr id="4" name="Заголовок 1"/>
          <p:cNvSpPr txBox="1">
            <a:spLocks/>
          </p:cNvSpPr>
          <p:nvPr/>
        </p:nvSpPr>
        <p:spPr>
          <a:xfrm>
            <a:off x="0" y="0"/>
            <a:ext cx="1043608" cy="4581128"/>
          </a:xfrm>
          <a:prstGeom prst="rect">
            <a:avLst/>
          </a:prstGeom>
        </p:spPr>
        <p:style>
          <a:lnRef idx="1">
            <a:schemeClr val="accent2"/>
          </a:lnRef>
          <a:fillRef idx="2">
            <a:schemeClr val="accent2"/>
          </a:fillRef>
          <a:effectRef idx="1">
            <a:schemeClr val="accent2"/>
          </a:effectRef>
          <a:fontRef idx="minor">
            <a:schemeClr val="dk1"/>
          </a:fontRef>
        </p:style>
        <p:txBody>
          <a:bodyPr vert="vert270" anchor="ctr">
            <a:normAutofit/>
          </a:bodyPr>
          <a:lstStyle/>
          <a:p>
            <a:pPr lvl="0" algn="ctr"/>
            <a:r>
              <a:rPr lang="en-US" sz="2400" b="1" dirty="0">
                <a:solidFill>
                  <a:srgbClr val="964305">
                    <a:lumMod val="75000"/>
                  </a:srgbClr>
                </a:solidFill>
                <a:latin typeface="BebasNeue"/>
              </a:rPr>
              <a:t>If Clauses</a:t>
            </a:r>
            <a:r>
              <a:rPr lang="ru-RU" sz="2400" b="1" dirty="0">
                <a:solidFill>
                  <a:srgbClr val="964305">
                    <a:lumMod val="75000"/>
                  </a:srgbClr>
                </a:solidFill>
                <a:latin typeface="BebasNeue"/>
              </a:rPr>
              <a:t> /</a:t>
            </a:r>
            <a:r>
              <a:rPr lang="en-US" sz="2400" b="1" dirty="0">
                <a:solidFill>
                  <a:srgbClr val="964305">
                    <a:lumMod val="75000"/>
                  </a:srgbClr>
                </a:solidFill>
                <a:latin typeface="BebasNeue"/>
              </a:rPr>
              <a:t>Modals</a:t>
            </a:r>
            <a:r>
              <a:rPr lang="ru-RU" sz="2400" b="1" dirty="0">
                <a:solidFill>
                  <a:srgbClr val="964305">
                    <a:lumMod val="75000"/>
                  </a:srgbClr>
                </a:solidFill>
                <a:latin typeface="BebasNeue"/>
              </a:rPr>
              <a:t> </a:t>
            </a:r>
            <a:r>
              <a:rPr kumimoji="0" lang="ru-RU" sz="2800" b="0" i="0" u="none" strike="noStrike" kern="1200" cap="none" spc="0" normalizeH="0" noProof="0" dirty="0">
                <a:ln>
                  <a:noFill/>
                </a:ln>
                <a:solidFill>
                  <a:schemeClr val="dk1"/>
                </a:solidFill>
                <a:effectLst>
                  <a:outerShdw blurRad="50000" dist="30000" dir="5400000" algn="tl" rotWithShape="0">
                    <a:srgbClr val="000000">
                      <a:alpha val="30000"/>
                    </a:srgbClr>
                  </a:outerShdw>
                </a:effectLst>
                <a:uLnTx/>
                <a:uFillTx/>
                <a:latin typeface="+mn-lt"/>
                <a:ea typeface="+mn-ea"/>
                <a:cs typeface="+mn-cs"/>
              </a:rPr>
              <a:t>2</a:t>
            </a:r>
            <a:endParaRPr kumimoji="0" lang="ru-RU" sz="2800" b="0" i="0" u="none" strike="noStrike" kern="1200" cap="none" spc="0" normalizeH="0" baseline="0" noProof="0" dirty="0">
              <a:ln>
                <a:noFill/>
              </a:ln>
              <a:solidFill>
                <a:schemeClr val="dk1"/>
              </a:solidFill>
              <a:effectLst>
                <a:outerShdw blurRad="50000" dist="30000" dir="5400000" algn="tl" rotWithShape="0">
                  <a:srgbClr val="000000">
                    <a:alpha val="30000"/>
                  </a:srgbClr>
                </a:outerShdw>
              </a:effectLst>
              <a:uLnTx/>
              <a:uFillTx/>
              <a:latin typeface="+mn-lt"/>
              <a:ea typeface="+mn-ea"/>
              <a:cs typeface="+mn-cs"/>
            </a:endParaRPr>
          </a:p>
        </p:txBody>
      </p:sp>
      <p:sp>
        <p:nvSpPr>
          <p:cNvPr id="5" name="Стрелка вверх 4">
            <a:hlinkClick r:id="rId2" action="ppaction://hlinksldjump"/>
          </p:cNvPr>
          <p:cNvSpPr/>
          <p:nvPr/>
        </p:nvSpPr>
        <p:spPr>
          <a:xfrm>
            <a:off x="179512" y="5301208"/>
            <a:ext cx="720080" cy="136815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1331640" y="188640"/>
            <a:ext cx="7560840" cy="52322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800" b="1" dirty="0">
                <a:solidFill>
                  <a:srgbClr val="000000"/>
                </a:solidFill>
                <a:latin typeface="Raleway"/>
              </a:rPr>
              <a:t> Complete the exercise with If or Unless.</a:t>
            </a:r>
            <a:endParaRPr lang="ru-RU" sz="2800" dirty="0">
              <a:solidFill>
                <a:srgbClr val="FF0000"/>
              </a:solidFill>
            </a:endParaRPr>
          </a:p>
        </p:txBody>
      </p:sp>
      <p:sp>
        <p:nvSpPr>
          <p:cNvPr id="7" name="TextBox 6"/>
          <p:cNvSpPr txBox="1"/>
          <p:nvPr/>
        </p:nvSpPr>
        <p:spPr>
          <a:xfrm>
            <a:off x="5436096" y="1268760"/>
            <a:ext cx="2808312" cy="341632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3600" dirty="0">
                <a:solidFill>
                  <a:srgbClr val="FF0000"/>
                </a:solidFill>
              </a:rPr>
              <a:t>Keys:</a:t>
            </a:r>
          </a:p>
          <a:p>
            <a:pPr>
              <a:buNone/>
            </a:pPr>
            <a:r>
              <a:rPr lang="ru-RU" sz="3600" dirty="0"/>
              <a:t>1</a:t>
            </a:r>
            <a:r>
              <a:rPr lang="en-US" sz="3600" dirty="0"/>
              <a:t>. Unless</a:t>
            </a:r>
          </a:p>
          <a:p>
            <a:pPr>
              <a:buNone/>
            </a:pPr>
            <a:r>
              <a:rPr lang="ru-RU" sz="3600" dirty="0"/>
              <a:t>2</a:t>
            </a:r>
            <a:r>
              <a:rPr lang="en-US" sz="3600" dirty="0"/>
              <a:t>. unless</a:t>
            </a:r>
          </a:p>
          <a:p>
            <a:pPr>
              <a:buNone/>
            </a:pPr>
            <a:r>
              <a:rPr lang="ru-RU" sz="3600" dirty="0"/>
              <a:t>3</a:t>
            </a:r>
            <a:r>
              <a:rPr lang="en-US" sz="3600" dirty="0"/>
              <a:t>. If</a:t>
            </a:r>
          </a:p>
          <a:p>
            <a:pPr>
              <a:buNone/>
            </a:pPr>
            <a:r>
              <a:rPr lang="ru-RU" sz="3600" dirty="0"/>
              <a:t>4</a:t>
            </a:r>
            <a:r>
              <a:rPr lang="en-US" sz="3600" dirty="0"/>
              <a:t>. If</a:t>
            </a:r>
          </a:p>
          <a:p>
            <a:pPr>
              <a:buNone/>
            </a:pPr>
            <a:r>
              <a:rPr lang="ru-RU" sz="3600" dirty="0"/>
              <a:t>5</a:t>
            </a:r>
            <a:r>
              <a:rPr lang="en-US" sz="3600" dirty="0"/>
              <a:t>. Unless</a:t>
            </a:r>
            <a:endParaRPr lang="en-US" sz="36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style.rotation</p:attrName>
                                        </p:attrNameLst>
                                      </p:cBhvr>
                                      <p:tavLst>
                                        <p:tav tm="0">
                                          <p:val>
                                            <p:fltVal val="720"/>
                                          </p:val>
                                        </p:tav>
                                        <p:tav tm="100000">
                                          <p:val>
                                            <p:fltVal val="0"/>
                                          </p:val>
                                        </p:tav>
                                      </p:tavLst>
                                    </p:anim>
                                    <p:anim calcmode="lin" valueType="num">
                                      <p:cBhvr>
                                        <p:cTn id="9" dur="2000" fill="hold"/>
                                        <p:tgtEl>
                                          <p:spTgt spid="7"/>
                                        </p:tgtEl>
                                        <p:attrNameLst>
                                          <p:attrName>ppt_h</p:attrName>
                                        </p:attrNameLst>
                                      </p:cBhvr>
                                      <p:tavLst>
                                        <p:tav tm="0">
                                          <p:val>
                                            <p:fltVal val="0"/>
                                          </p:val>
                                        </p:tav>
                                        <p:tav tm="100000">
                                          <p:val>
                                            <p:strVal val="#ppt_h"/>
                                          </p:val>
                                        </p:tav>
                                      </p:tavLst>
                                    </p:anim>
                                    <p:anim calcmode="lin" valueType="num">
                                      <p:cBhvr>
                                        <p:cTn id="10" dur="2000" fill="hold"/>
                                        <p:tgtEl>
                                          <p:spTgt spid="7"/>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nvGraphicFramePr>
        <p:xfrm>
          <a:off x="-1" y="2"/>
          <a:ext cx="9144001" cy="6840480"/>
        </p:xfrm>
        <a:graphic>
          <a:graphicData uri="http://schemas.openxmlformats.org/drawingml/2006/table">
            <a:tbl>
              <a:tblPr firstRow="1" bandRow="1">
                <a:tableStyleId>{69CF1AB2-1976-4502-BF36-3FF5EA218861}</a:tableStyleId>
              </a:tblPr>
              <a:tblGrid>
                <a:gridCol w="2088233">
                  <a:extLst>
                    <a:ext uri="{9D8B030D-6E8A-4147-A177-3AD203B41FA5}">
                      <a16:colId xmlns:a16="http://schemas.microsoft.com/office/drawing/2014/main" val="20000"/>
                    </a:ext>
                  </a:extLst>
                </a:gridCol>
                <a:gridCol w="1296144">
                  <a:extLst>
                    <a:ext uri="{9D8B030D-6E8A-4147-A177-3AD203B41FA5}">
                      <a16:colId xmlns:a16="http://schemas.microsoft.com/office/drawing/2014/main" val="20001"/>
                    </a:ext>
                  </a:extLst>
                </a:gridCol>
                <a:gridCol w="1440160">
                  <a:extLst>
                    <a:ext uri="{9D8B030D-6E8A-4147-A177-3AD203B41FA5}">
                      <a16:colId xmlns:a16="http://schemas.microsoft.com/office/drawing/2014/main" val="20002"/>
                    </a:ext>
                  </a:extLst>
                </a:gridCol>
                <a:gridCol w="1512168">
                  <a:extLst>
                    <a:ext uri="{9D8B030D-6E8A-4147-A177-3AD203B41FA5}">
                      <a16:colId xmlns:a16="http://schemas.microsoft.com/office/drawing/2014/main" val="20003"/>
                    </a:ext>
                  </a:extLst>
                </a:gridCol>
                <a:gridCol w="1440160">
                  <a:extLst>
                    <a:ext uri="{9D8B030D-6E8A-4147-A177-3AD203B41FA5}">
                      <a16:colId xmlns:a16="http://schemas.microsoft.com/office/drawing/2014/main" val="20004"/>
                    </a:ext>
                  </a:extLst>
                </a:gridCol>
                <a:gridCol w="1367136">
                  <a:extLst>
                    <a:ext uri="{9D8B030D-6E8A-4147-A177-3AD203B41FA5}">
                      <a16:colId xmlns:a16="http://schemas.microsoft.com/office/drawing/2014/main" val="20005"/>
                    </a:ext>
                  </a:extLst>
                </a:gridCol>
              </a:tblGrid>
              <a:tr h="1700487">
                <a:tc>
                  <a:txBody>
                    <a:bodyPr/>
                    <a:lstStyle/>
                    <a:p>
                      <a:pPr algn="just"/>
                      <a:endParaRPr lang="ru-RU" sz="1800" dirty="0">
                        <a:latin typeface="Arial" pitchFamily="34" charset="0"/>
                        <a:cs typeface="Arial" pitchFamily="34" charset="0"/>
                      </a:endParaRPr>
                    </a:p>
                  </a:txBody>
                  <a:tcPr/>
                </a:tc>
                <a:tc>
                  <a:txBody>
                    <a:bodyPr/>
                    <a:lstStyle/>
                    <a:p>
                      <a:pPr algn="ctr"/>
                      <a:endParaRPr lang="ru-RU" sz="1800" dirty="0"/>
                    </a:p>
                  </a:txBody>
                  <a:tcPr/>
                </a:tc>
                <a:tc>
                  <a:txBody>
                    <a:bodyPr/>
                    <a:lstStyle/>
                    <a:p>
                      <a:pPr algn="ctr"/>
                      <a:endParaRPr lang="ru-RU" sz="1800" dirty="0"/>
                    </a:p>
                  </a:txBody>
                  <a:tcPr/>
                </a:tc>
                <a:tc>
                  <a:txBody>
                    <a:bodyPr/>
                    <a:lstStyle/>
                    <a:p>
                      <a:pPr algn="ctr"/>
                      <a:endParaRPr lang="ru-RU" sz="1800" dirty="0"/>
                    </a:p>
                  </a:txBody>
                  <a:tcPr/>
                </a:tc>
                <a:tc>
                  <a:txBody>
                    <a:bodyPr/>
                    <a:lstStyle/>
                    <a:p>
                      <a:endParaRPr lang="ru-RU" sz="4000" dirty="0">
                        <a:latin typeface="Arial" pitchFamily="34" charset="0"/>
                        <a:cs typeface="Arial" pitchFamily="34" charset="0"/>
                      </a:endParaRPr>
                    </a:p>
                  </a:txBody>
                  <a:tcPr/>
                </a:tc>
                <a:tc>
                  <a:txBody>
                    <a:bodyPr/>
                    <a:lstStyle/>
                    <a:p>
                      <a:endParaRPr lang="ru-RU" sz="4000" dirty="0">
                        <a:latin typeface="Arial" pitchFamily="34" charset="0"/>
                        <a:cs typeface="Arial" pitchFamily="34" charset="0"/>
                      </a:endParaRPr>
                    </a:p>
                  </a:txBody>
                  <a:tcPr/>
                </a:tc>
                <a:extLst>
                  <a:ext uri="{0D108BD9-81ED-4DB2-BD59-A6C34878D82A}">
                    <a16:rowId xmlns:a16="http://schemas.microsoft.com/office/drawing/2014/main" val="10000"/>
                  </a:ext>
                </a:extLst>
              </a:tr>
              <a:tr h="882029">
                <a:tc>
                  <a:txBody>
                    <a:bodyPr/>
                    <a:lstStyle/>
                    <a:p>
                      <a:endParaRPr lang="ru-RU" dirty="0"/>
                    </a:p>
                  </a:txBody>
                  <a:tcPr/>
                </a:tc>
                <a:tc>
                  <a:txBody>
                    <a:bodyPr/>
                    <a:lstStyle/>
                    <a:p>
                      <a:pPr algn="ctr"/>
                      <a:r>
                        <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hlinkClick r:id="rId2" action="ppaction://hlinksldjump"/>
                        </a:rPr>
                        <a:t>1</a:t>
                      </a: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txBody>
                  <a:tcPr/>
                </a:tc>
                <a:tc>
                  <a:txBody>
                    <a:bodyPr/>
                    <a:lstStyle/>
                    <a:p>
                      <a:pPr algn="ctr"/>
                      <a:r>
                        <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hlinkClick r:id="rId3" action="ppaction://hlinksldjump"/>
                        </a:rPr>
                        <a:t>2</a:t>
                      </a: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txBody>
                  <a:tcPr/>
                </a:tc>
                <a:tc>
                  <a:txBody>
                    <a:bodyPr/>
                    <a:lstStyle/>
                    <a:p>
                      <a:pPr algn="ctr"/>
                      <a:r>
                        <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hlinkClick r:id="rId4" action="ppaction://hlinksldjump"/>
                        </a:rPr>
                        <a:t>3</a:t>
                      </a: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txBody>
                  <a:tcPr/>
                </a:tc>
                <a:tc>
                  <a:txBody>
                    <a:bodyPr/>
                    <a:lstStyle/>
                    <a:p>
                      <a:pPr algn="ctr"/>
                      <a:r>
                        <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hlinkClick r:id="rId5" action="ppaction://hlinksldjump"/>
                        </a:rPr>
                        <a:t>4</a:t>
                      </a: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txBody>
                  <a:tcPr/>
                </a:tc>
                <a:tc>
                  <a:txBody>
                    <a:bodyPr/>
                    <a:lstStyle/>
                    <a:p>
                      <a:pPr algn="ctr"/>
                      <a:r>
                        <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hlinkClick r:id="rId6" action="ppaction://hlinksldjump"/>
                        </a:rPr>
                        <a:t>5</a:t>
                      </a: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txBody>
                  <a:tcPr/>
                </a:tc>
                <a:extLst>
                  <a:ext uri="{0D108BD9-81ED-4DB2-BD59-A6C34878D82A}">
                    <a16:rowId xmlns:a16="http://schemas.microsoft.com/office/drawing/2014/main" val="10001"/>
                  </a:ext>
                </a:extLst>
              </a:tr>
              <a:tr h="1150473">
                <a:tc>
                  <a:txBody>
                    <a:bodyPr/>
                    <a:lstStyle/>
                    <a:p>
                      <a:pPr algn="just"/>
                      <a:endParaRPr lang="ru-RU" sz="1800" b="1" dirty="0">
                        <a:solidFill>
                          <a:schemeClr val="tx1"/>
                        </a:solidFill>
                        <a:latin typeface="Arial" pitchFamily="34" charset="0"/>
                        <a:cs typeface="Arial" pitchFamily="34" charset="0"/>
                      </a:endParaRPr>
                    </a:p>
                  </a:txBody>
                  <a:tcPr/>
                </a:tc>
                <a:tc>
                  <a:txBody>
                    <a:bodyPr/>
                    <a:lstStyle/>
                    <a:p>
                      <a:pPr algn="ctr"/>
                      <a:r>
                        <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hlinkClick r:id="rId7" action="ppaction://hlinksldjump"/>
                        </a:rPr>
                        <a:t>1</a:t>
                      </a: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txBody>
                  <a:tcPr/>
                </a:tc>
                <a:tc>
                  <a:txBody>
                    <a:bodyPr/>
                    <a:lstStyle/>
                    <a:p>
                      <a:pPr algn="ctr"/>
                      <a:r>
                        <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hlinkClick r:id="rId8" action="ppaction://hlinksldjump"/>
                        </a:rPr>
                        <a:t>2</a:t>
                      </a: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txBody>
                  <a:tcPr/>
                </a:tc>
                <a:tc>
                  <a:txBody>
                    <a:bodyPr/>
                    <a:lstStyle/>
                    <a:p>
                      <a:pPr algn="ctr"/>
                      <a:r>
                        <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hlinkClick r:id="rId9" action="ppaction://hlinksldjump"/>
                        </a:rPr>
                        <a:t>3</a:t>
                      </a: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txBody>
                  <a:tcPr/>
                </a:tc>
                <a:tc>
                  <a:txBody>
                    <a:bodyPr/>
                    <a:lstStyle/>
                    <a:p>
                      <a:pPr algn="ctr"/>
                      <a:r>
                        <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hlinkClick r:id="rId10" action="ppaction://hlinksldjump"/>
                        </a:rPr>
                        <a:t>4</a:t>
                      </a: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txBody>
                  <a:tcPr/>
                </a:tc>
                <a:tc>
                  <a:txBody>
                    <a:bodyPr/>
                    <a:lstStyle/>
                    <a:p>
                      <a:pPr algn="ctr"/>
                      <a:r>
                        <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hlinkClick r:id="rId11" action="ppaction://hlinksldjump"/>
                        </a:rPr>
                        <a:t>5</a:t>
                      </a: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txBody>
                  <a:tcPr/>
                </a:tc>
                <a:extLst>
                  <a:ext uri="{0D108BD9-81ED-4DB2-BD59-A6C34878D82A}">
                    <a16:rowId xmlns:a16="http://schemas.microsoft.com/office/drawing/2014/main" val="10002"/>
                  </a:ext>
                </a:extLst>
              </a:tr>
              <a:tr h="1234363">
                <a:tc>
                  <a:txBody>
                    <a:bodyPr/>
                    <a:lstStyle/>
                    <a:p>
                      <a:pPr algn="just"/>
                      <a:endParaRPr lang="ru-RU" sz="1800" b="1" dirty="0">
                        <a:latin typeface="Arial" pitchFamily="34" charset="0"/>
                        <a:cs typeface="Arial" pitchFamily="34" charset="0"/>
                      </a:endParaRPr>
                    </a:p>
                  </a:txBody>
                  <a:tcPr/>
                </a:tc>
                <a:tc>
                  <a:txBody>
                    <a:bodyPr/>
                    <a:lstStyle/>
                    <a:p>
                      <a:pPr algn="ctr"/>
                      <a:r>
                        <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hlinkClick r:id="rId12" action="ppaction://hlinksldjump"/>
                        </a:rPr>
                        <a:t>1</a:t>
                      </a: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txBody>
                  <a:tcPr/>
                </a:tc>
                <a:tc>
                  <a:txBody>
                    <a:bodyPr/>
                    <a:lstStyle/>
                    <a:p>
                      <a:pPr algn="ctr"/>
                      <a:r>
                        <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hlinkClick r:id="rId13" action="ppaction://hlinksldjump"/>
                        </a:rPr>
                        <a:t>2</a:t>
                      </a: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txBody>
                  <a:tcPr/>
                </a:tc>
                <a:tc>
                  <a:txBody>
                    <a:bodyPr/>
                    <a:lstStyle/>
                    <a:p>
                      <a:pPr algn="ctr"/>
                      <a:r>
                        <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hlinkClick r:id="rId14" action="ppaction://hlinksldjump"/>
                        </a:rPr>
                        <a:t>3</a:t>
                      </a: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txBody>
                  <a:tcPr/>
                </a:tc>
                <a:tc>
                  <a:txBody>
                    <a:bodyPr/>
                    <a:lstStyle/>
                    <a:p>
                      <a:pPr algn="ctr"/>
                      <a:r>
                        <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hlinkClick r:id="rId15" action="ppaction://hlinksldjump"/>
                        </a:rPr>
                        <a:t>4</a:t>
                      </a: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txBody>
                  <a:tcPr/>
                </a:tc>
                <a:tc>
                  <a:txBody>
                    <a:bodyPr/>
                    <a:lstStyle/>
                    <a:p>
                      <a:pPr algn="ctr"/>
                      <a:r>
                        <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hlinkClick r:id="rId16" action="ppaction://hlinksldjump"/>
                        </a:rPr>
                        <a:t>5</a:t>
                      </a: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txBody>
                  <a:tcPr/>
                </a:tc>
                <a:extLst>
                  <a:ext uri="{0D108BD9-81ED-4DB2-BD59-A6C34878D82A}">
                    <a16:rowId xmlns:a16="http://schemas.microsoft.com/office/drawing/2014/main" val="10003"/>
                  </a:ext>
                </a:extLst>
              </a:tr>
              <a:tr h="1840757">
                <a:tc>
                  <a:txBody>
                    <a:bodyPr/>
                    <a:lstStyle/>
                    <a:p>
                      <a:pPr algn="just"/>
                      <a:endParaRPr lang="ru-RU" sz="1800" b="1" dirty="0">
                        <a:latin typeface="Arial" pitchFamily="34" charset="0"/>
                        <a:cs typeface="Arial" pitchFamily="34" charset="0"/>
                      </a:endParaRPr>
                    </a:p>
                    <a:p>
                      <a:pPr algn="just"/>
                      <a:endParaRPr lang="ru-RU" sz="1800" b="1" dirty="0">
                        <a:latin typeface="Arial" pitchFamily="34" charset="0"/>
                        <a:cs typeface="Arial" pitchFamily="34" charset="0"/>
                      </a:endParaRPr>
                    </a:p>
                    <a:p>
                      <a:pPr algn="just"/>
                      <a:endParaRPr lang="ru-RU" sz="1800" b="1" dirty="0">
                        <a:latin typeface="Arial" pitchFamily="34" charset="0"/>
                        <a:cs typeface="Arial" pitchFamily="34" charset="0"/>
                      </a:endParaRPr>
                    </a:p>
                    <a:p>
                      <a:pPr algn="just"/>
                      <a:endParaRPr lang="ru-RU" sz="1800" b="1" dirty="0">
                        <a:latin typeface="Arial" pitchFamily="34" charset="0"/>
                        <a:cs typeface="Arial" pitchFamily="34" charset="0"/>
                      </a:endParaRPr>
                    </a:p>
                  </a:txBody>
                  <a:tcPr>
                    <a:solidFill>
                      <a:schemeClr val="accent6">
                        <a:lumMod val="40000"/>
                        <a:lumOff val="60000"/>
                      </a:schemeClr>
                    </a:solidFill>
                  </a:tcPr>
                </a:tc>
                <a:tc>
                  <a:txBody>
                    <a:bodyPr/>
                    <a:lstStyle/>
                    <a:p>
                      <a:pPr algn="ctr"/>
                      <a:r>
                        <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hlinkClick r:id="rId17" action="ppaction://hlinksldjump"/>
                        </a:rPr>
                        <a:t>1</a:t>
                      </a: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txBody>
                  <a:tcPr/>
                </a:tc>
                <a:tc>
                  <a:txBody>
                    <a:bodyPr/>
                    <a:lstStyle/>
                    <a:p>
                      <a:pPr algn="ctr"/>
                      <a:r>
                        <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hlinkClick r:id="rId18" action="ppaction://hlinksldjump"/>
                        </a:rPr>
                        <a:t>2</a:t>
                      </a: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txBody>
                  <a:tcPr/>
                </a:tc>
                <a:tc>
                  <a:txBody>
                    <a:bodyPr/>
                    <a:lstStyle/>
                    <a:p>
                      <a:pPr algn="ctr"/>
                      <a:r>
                        <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hlinkClick r:id="rId19" action="ppaction://hlinksldjump"/>
                        </a:rPr>
                        <a:t>3</a:t>
                      </a: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txBody>
                  <a:tcPr/>
                </a:tc>
                <a:tc>
                  <a:txBody>
                    <a:bodyPr/>
                    <a:lstStyle/>
                    <a:p>
                      <a:pPr algn="ctr"/>
                      <a:r>
                        <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hlinkClick r:id="rId20" action="ppaction://hlinksldjump"/>
                        </a:rPr>
                        <a:t>4</a:t>
                      </a: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txBody>
                  <a:tcPr/>
                </a:tc>
                <a:tc>
                  <a:txBody>
                    <a:bodyPr/>
                    <a:lstStyle/>
                    <a:p>
                      <a:pPr algn="ctr"/>
                      <a:r>
                        <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hlinkClick r:id="rId21" action="ppaction://hlinksldjump"/>
                        </a:rPr>
                        <a:t>5</a:t>
                      </a: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txBody>
                  <a:tcPr/>
                </a:tc>
                <a:extLst>
                  <a:ext uri="{0D108BD9-81ED-4DB2-BD59-A6C34878D82A}">
                    <a16:rowId xmlns:a16="http://schemas.microsoft.com/office/drawing/2014/main" val="10004"/>
                  </a:ext>
                </a:extLst>
              </a:tr>
            </a:tbl>
          </a:graphicData>
        </a:graphic>
      </p:graphicFrame>
      <p:sp>
        <p:nvSpPr>
          <p:cNvPr id="5" name="Прямоугольник 4"/>
          <p:cNvSpPr/>
          <p:nvPr/>
        </p:nvSpPr>
        <p:spPr>
          <a:xfrm>
            <a:off x="0" y="0"/>
            <a:ext cx="2051720" cy="1754326"/>
          </a:xfrm>
          <a:prstGeom prst="rect">
            <a:avLst/>
          </a:prstGeom>
          <a:ln/>
        </p:spPr>
        <p:style>
          <a:lnRef idx="1">
            <a:schemeClr val="accent1"/>
          </a:lnRef>
          <a:fillRef idx="2">
            <a:schemeClr val="accent1"/>
          </a:fillRef>
          <a:effectRef idx="1">
            <a:schemeClr val="accent1"/>
          </a:effectRef>
          <a:fontRef idx="minor">
            <a:schemeClr val="dk1"/>
          </a:fontRef>
        </p:style>
        <p:txBody>
          <a:bodyPr wrap="square" lIns="91440" tIns="45720" rIns="91440" bIns="45720">
            <a:spAutoFit/>
          </a:bodyPr>
          <a:lstStyle/>
          <a:p>
            <a:pPr algn="ctr"/>
            <a:r>
              <a:rPr lang="en-US" sz="3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Adjectives</a:t>
            </a:r>
            <a:endParaRPr lang="ru-RU" sz="3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lgn="ctr"/>
            <a:endParaRPr lang="ru-RU" sz="3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6" name="Прямоугольник 5"/>
          <p:cNvSpPr/>
          <p:nvPr/>
        </p:nvSpPr>
        <p:spPr>
          <a:xfrm>
            <a:off x="0" y="2564904"/>
            <a:ext cx="2051720" cy="1384995"/>
          </a:xfrm>
          <a:prstGeom prst="rect">
            <a:avLst/>
          </a:prstGeom>
          <a:solidFill>
            <a:schemeClr val="accent3">
              <a:lumMod val="20000"/>
              <a:lumOff val="80000"/>
            </a:schemeClr>
          </a:solidFill>
          <a:ln>
            <a:solidFill>
              <a:srgbClr val="C00000"/>
            </a:solidFill>
          </a:ln>
        </p:spPr>
        <p:txBody>
          <a:bodyPr wrap="square" lIns="91440" tIns="45720" rIns="91440" bIns="45720">
            <a:spAutoFit/>
          </a:bodyPr>
          <a:lstStyle/>
          <a:p>
            <a:pPr algn="ctr"/>
            <a:r>
              <a:rPr lang="en-US" sz="2800" b="1" dirty="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rPr>
              <a:t>Verb with  preposition</a:t>
            </a:r>
            <a:endParaRPr lang="ru-RU" sz="2800" b="1" cap="none" spc="0" dirty="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endParaRPr>
          </a:p>
        </p:txBody>
      </p:sp>
      <p:sp>
        <p:nvSpPr>
          <p:cNvPr id="8" name="Прямоугольник 7"/>
          <p:cNvSpPr/>
          <p:nvPr/>
        </p:nvSpPr>
        <p:spPr>
          <a:xfrm>
            <a:off x="0" y="4941168"/>
            <a:ext cx="2051720" cy="1569660"/>
          </a:xfrm>
          <a:prstGeom prst="rect">
            <a:avLst/>
          </a:prstGeom>
          <a:noFill/>
          <a:ln>
            <a:noFill/>
          </a:ln>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2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Word-formation</a:t>
            </a:r>
            <a:endParaRPr lang="ru-RU" sz="32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9" name="Прямоугольник 8"/>
          <p:cNvSpPr/>
          <p:nvPr/>
        </p:nvSpPr>
        <p:spPr>
          <a:xfrm>
            <a:off x="0" y="1628800"/>
            <a:ext cx="2051720" cy="954107"/>
          </a:xfrm>
          <a:prstGeom prst="rect">
            <a:avLst/>
          </a:prstGeom>
          <a:solidFill>
            <a:schemeClr val="accent4">
              <a:lumMod val="40000"/>
              <a:lumOff val="60000"/>
            </a:schemeClr>
          </a:solidFill>
          <a:ln>
            <a:solidFill>
              <a:srgbClr val="92D050"/>
            </a:solidFill>
          </a:ln>
        </p:spPr>
        <p:txBody>
          <a:bodyPr wrap="square" lIns="91440" tIns="45720" rIns="91440" bIns="45720">
            <a:spAutoFit/>
          </a:bodyPr>
          <a:lstStyle/>
          <a:p>
            <a:pPr algn="ctr"/>
            <a:r>
              <a:rPr lang="en-US" sz="2800" b="1" dirty="0">
                <a:solidFill>
                  <a:srgbClr val="2B2D38"/>
                </a:solidFill>
                <a:latin typeface="AkkuratPro"/>
              </a:rPr>
              <a:t>Verb Tenses</a:t>
            </a:r>
          </a:p>
          <a:p>
            <a:pPr algn="ctr"/>
            <a:endParaRPr lang="ru-RU" sz="2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0" name="Прямоугольник 9"/>
          <p:cNvSpPr/>
          <p:nvPr/>
        </p:nvSpPr>
        <p:spPr>
          <a:xfrm>
            <a:off x="1" y="3789040"/>
            <a:ext cx="2051720" cy="1323439"/>
          </a:xfrm>
          <a:prstGeom prst="rect">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91440" tIns="45720" rIns="91440" bIns="45720">
            <a:spAutoFit/>
          </a:bodyPr>
          <a:lstStyle/>
          <a:p>
            <a:pPr algn="ctr"/>
            <a:r>
              <a:rPr lang="en-US" sz="2400" b="1" dirty="0">
                <a:solidFill>
                  <a:schemeClr val="accent5">
                    <a:lumMod val="75000"/>
                  </a:schemeClr>
                </a:solidFill>
                <a:latin typeface="BebasNeue"/>
              </a:rPr>
              <a:t>If Clauses</a:t>
            </a:r>
            <a:r>
              <a:rPr lang="ru-RU" sz="2400" b="1" dirty="0">
                <a:solidFill>
                  <a:schemeClr val="accent5">
                    <a:lumMod val="75000"/>
                  </a:schemeClr>
                </a:solidFill>
                <a:latin typeface="BebasNeue"/>
              </a:rPr>
              <a:t> /</a:t>
            </a:r>
            <a:r>
              <a:rPr lang="en-US" sz="2400" b="1" dirty="0">
                <a:solidFill>
                  <a:schemeClr val="accent5">
                    <a:lumMod val="75000"/>
                  </a:schemeClr>
                </a:solidFill>
                <a:latin typeface="BebasNeue"/>
              </a:rPr>
              <a:t>Modals</a:t>
            </a:r>
          </a:p>
          <a:p>
            <a:r>
              <a:rPr lang="ru-RU" sz="3200" b="1" dirty="0">
                <a:solidFill>
                  <a:schemeClr val="accent5">
                    <a:lumMod val="75000"/>
                  </a:schemeClr>
                </a:solidFill>
                <a:latin typeface="BebasNeue"/>
              </a:rPr>
              <a:t> </a:t>
            </a:r>
            <a:endParaRPr lang="en-US" sz="3200" b="1" dirty="0">
              <a:solidFill>
                <a:schemeClr val="accent5">
                  <a:lumMod val="75000"/>
                </a:schemeClr>
              </a:solidFill>
              <a:latin typeface="BebasNeue"/>
            </a:endParaRPr>
          </a:p>
        </p:txBody>
      </p:sp>
      <p:sp>
        <p:nvSpPr>
          <p:cNvPr id="11" name="Прямоугольник 10"/>
          <p:cNvSpPr/>
          <p:nvPr/>
        </p:nvSpPr>
        <p:spPr>
          <a:xfrm>
            <a:off x="2483768" y="476672"/>
            <a:ext cx="527709" cy="923330"/>
          </a:xfrm>
          <a:prstGeom prst="rect">
            <a:avLst/>
          </a:prstGeom>
          <a:noFill/>
        </p:spPr>
        <p:txBody>
          <a:bodyPr wrap="none" lIns="91440" tIns="45720" rIns="91440" bIns="45720">
            <a:spAutoFit/>
          </a:bodyPr>
          <a:lstStyle/>
          <a:p>
            <a:pPr algn="ctr"/>
            <a:r>
              <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hlinkClick r:id="rId22" action="ppaction://hlinksldjump"/>
              </a:rPr>
              <a:t>1</a:t>
            </a: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2" name="Прямоугольник 11"/>
          <p:cNvSpPr/>
          <p:nvPr/>
        </p:nvSpPr>
        <p:spPr>
          <a:xfrm>
            <a:off x="3779912" y="476672"/>
            <a:ext cx="530915" cy="923330"/>
          </a:xfrm>
          <a:prstGeom prst="rect">
            <a:avLst/>
          </a:prstGeom>
          <a:noFill/>
        </p:spPr>
        <p:txBody>
          <a:bodyPr wrap="none" lIns="91440" tIns="45720" rIns="91440" bIns="45720">
            <a:spAutoFit/>
          </a:bodyPr>
          <a:lstStyle/>
          <a:p>
            <a:pPr algn="ctr"/>
            <a:r>
              <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hlinkClick r:id="rId23" action="ppaction://hlinksldjump"/>
              </a:rPr>
              <a:t>2</a:t>
            </a: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3" name="Прямоугольник 12"/>
          <p:cNvSpPr/>
          <p:nvPr/>
        </p:nvSpPr>
        <p:spPr>
          <a:xfrm>
            <a:off x="5292080" y="548680"/>
            <a:ext cx="522899" cy="923330"/>
          </a:xfrm>
          <a:prstGeom prst="rect">
            <a:avLst/>
          </a:prstGeom>
          <a:noFill/>
        </p:spPr>
        <p:txBody>
          <a:bodyPr wrap="none" lIns="91440" tIns="45720" rIns="91440" bIns="45720">
            <a:spAutoFit/>
          </a:bodyPr>
          <a:lstStyle/>
          <a:p>
            <a:pPr algn="ctr"/>
            <a:r>
              <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hlinkClick r:id="rId24" action="ppaction://hlinksldjump"/>
              </a:rPr>
              <a:t>3</a:t>
            </a: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4" name="Прямоугольник 13"/>
          <p:cNvSpPr/>
          <p:nvPr/>
        </p:nvSpPr>
        <p:spPr>
          <a:xfrm>
            <a:off x="6732240" y="404664"/>
            <a:ext cx="550151" cy="923330"/>
          </a:xfrm>
          <a:prstGeom prst="rect">
            <a:avLst/>
          </a:prstGeom>
          <a:noFill/>
        </p:spPr>
        <p:txBody>
          <a:bodyPr wrap="square" lIns="91440" tIns="45720" rIns="91440" bIns="45720">
            <a:spAutoFit/>
          </a:bodyPr>
          <a:lstStyle/>
          <a:p>
            <a:pPr algn="ctr"/>
            <a:r>
              <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hlinkClick r:id="rId25" action="ppaction://hlinksldjump"/>
              </a:rPr>
              <a:t>4</a:t>
            </a: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5" name="Прямоугольник 14"/>
          <p:cNvSpPr/>
          <p:nvPr/>
        </p:nvSpPr>
        <p:spPr>
          <a:xfrm>
            <a:off x="8172400" y="476672"/>
            <a:ext cx="522899" cy="923330"/>
          </a:xfrm>
          <a:prstGeom prst="rect">
            <a:avLst/>
          </a:prstGeom>
          <a:noFill/>
        </p:spPr>
        <p:txBody>
          <a:bodyPr wrap="none" lIns="91440" tIns="45720" rIns="91440" bIns="45720">
            <a:spAutoFit/>
          </a:bodyPr>
          <a:lstStyle/>
          <a:p>
            <a:pPr algn="ctr"/>
            <a:r>
              <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hlinkClick r:id="rId26" action="ppaction://hlinksldjump"/>
              </a:rPr>
              <a:t>5</a:t>
            </a: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899592" y="836712"/>
            <a:ext cx="5760640" cy="5688632"/>
          </a:xfrm>
        </p:spPr>
        <p:txBody>
          <a:bodyPr>
            <a:normAutofit fontScale="85000" lnSpcReduction="20000"/>
          </a:bodyPr>
          <a:lstStyle/>
          <a:p>
            <a:pPr>
              <a:buNone/>
            </a:pPr>
            <a:r>
              <a:rPr lang="en-US" sz="3600" dirty="0">
                <a:solidFill>
                  <a:srgbClr val="000000"/>
                </a:solidFill>
                <a:latin typeface="Raleway"/>
              </a:rPr>
              <a:t>Tell Ana that she is grounded tomorrow. She </a:t>
            </a:r>
            <a:r>
              <a:rPr lang="en-US" sz="3600" dirty="0"/>
              <a:t>          </a:t>
            </a:r>
            <a:r>
              <a:rPr lang="en-US" sz="3600" dirty="0">
                <a:solidFill>
                  <a:srgbClr val="000000"/>
                </a:solidFill>
                <a:latin typeface="Raleway"/>
              </a:rPr>
              <a:t> (1) go out at all. She also </a:t>
            </a:r>
            <a:r>
              <a:rPr lang="en-US" sz="3600" dirty="0"/>
              <a:t>          </a:t>
            </a:r>
            <a:r>
              <a:rPr lang="en-US" sz="3600" dirty="0">
                <a:solidFill>
                  <a:srgbClr val="000000"/>
                </a:solidFill>
                <a:latin typeface="Raleway"/>
              </a:rPr>
              <a:t> (2) forget to mow the lawn and water the plants. You </a:t>
            </a:r>
            <a:r>
              <a:rPr lang="en-US" sz="3600" dirty="0"/>
              <a:t>          </a:t>
            </a:r>
            <a:r>
              <a:rPr lang="en-US" sz="3600" dirty="0">
                <a:solidFill>
                  <a:srgbClr val="000000"/>
                </a:solidFill>
                <a:latin typeface="Raleway"/>
              </a:rPr>
              <a:t> (3) let her play any games until she's done with all the chores. She </a:t>
            </a:r>
            <a:r>
              <a:rPr lang="en-US" sz="3600" dirty="0"/>
              <a:t>          </a:t>
            </a:r>
            <a:r>
              <a:rPr lang="en-US" sz="3600" dirty="0">
                <a:solidFill>
                  <a:srgbClr val="000000"/>
                </a:solidFill>
                <a:latin typeface="Raleway"/>
              </a:rPr>
              <a:t> (4) go to sleep very late either, she needs to wake up early. You </a:t>
            </a:r>
            <a:r>
              <a:rPr lang="en-US" sz="3600" dirty="0"/>
              <a:t>          </a:t>
            </a:r>
            <a:r>
              <a:rPr lang="en-US" sz="3600" dirty="0">
                <a:solidFill>
                  <a:srgbClr val="000000"/>
                </a:solidFill>
                <a:latin typeface="Raleway"/>
              </a:rPr>
              <a:t> (5) worry about feeding the dog because I will take him with me. </a:t>
            </a:r>
            <a:endParaRPr lang="ru-RU" dirty="0"/>
          </a:p>
        </p:txBody>
      </p:sp>
      <p:sp>
        <p:nvSpPr>
          <p:cNvPr id="4" name="Заголовок 1"/>
          <p:cNvSpPr txBox="1">
            <a:spLocks/>
          </p:cNvSpPr>
          <p:nvPr/>
        </p:nvSpPr>
        <p:spPr>
          <a:xfrm>
            <a:off x="0" y="0"/>
            <a:ext cx="1043608" cy="4581128"/>
          </a:xfrm>
          <a:prstGeom prst="rect">
            <a:avLst/>
          </a:prstGeom>
        </p:spPr>
        <p:style>
          <a:lnRef idx="1">
            <a:schemeClr val="accent2"/>
          </a:lnRef>
          <a:fillRef idx="2">
            <a:schemeClr val="accent2"/>
          </a:fillRef>
          <a:effectRef idx="1">
            <a:schemeClr val="accent2"/>
          </a:effectRef>
          <a:fontRef idx="minor">
            <a:schemeClr val="dk1"/>
          </a:fontRef>
        </p:style>
        <p:txBody>
          <a:bodyPr vert="vert270" anchor="ctr">
            <a:normAutofit/>
          </a:bodyPr>
          <a:lstStyle/>
          <a:p>
            <a:pPr lvl="0" algn="ctr"/>
            <a:r>
              <a:rPr lang="en-US" sz="2400" b="1" dirty="0">
                <a:solidFill>
                  <a:srgbClr val="964305">
                    <a:lumMod val="75000"/>
                  </a:srgbClr>
                </a:solidFill>
                <a:latin typeface="BebasNeue"/>
              </a:rPr>
              <a:t>If Clauses</a:t>
            </a:r>
            <a:r>
              <a:rPr lang="ru-RU" sz="2400" b="1" dirty="0">
                <a:solidFill>
                  <a:srgbClr val="964305">
                    <a:lumMod val="75000"/>
                  </a:srgbClr>
                </a:solidFill>
                <a:latin typeface="BebasNeue"/>
              </a:rPr>
              <a:t> /</a:t>
            </a:r>
            <a:r>
              <a:rPr lang="en-US" sz="2400" b="1" dirty="0">
                <a:solidFill>
                  <a:srgbClr val="964305">
                    <a:lumMod val="75000"/>
                  </a:srgbClr>
                </a:solidFill>
                <a:latin typeface="BebasNeue"/>
              </a:rPr>
              <a:t>Modals</a:t>
            </a:r>
            <a:r>
              <a:rPr lang="ru-RU" sz="2400" b="1" dirty="0">
                <a:solidFill>
                  <a:srgbClr val="964305">
                    <a:lumMod val="75000"/>
                  </a:srgbClr>
                </a:solidFill>
                <a:latin typeface="BebasNeue"/>
              </a:rPr>
              <a:t> </a:t>
            </a:r>
            <a:r>
              <a:rPr kumimoji="0" lang="ru-RU" sz="2800" b="0" i="0" u="none" strike="noStrike" kern="1200" cap="none" spc="0" normalizeH="0" baseline="0" noProof="0" dirty="0">
                <a:ln>
                  <a:noFill/>
                </a:ln>
                <a:solidFill>
                  <a:schemeClr val="dk1"/>
                </a:solidFill>
                <a:effectLst>
                  <a:outerShdw blurRad="50000" dist="30000" dir="5400000" algn="tl" rotWithShape="0">
                    <a:srgbClr val="000000">
                      <a:alpha val="30000"/>
                    </a:srgbClr>
                  </a:outerShdw>
                </a:effectLst>
                <a:uLnTx/>
                <a:uFillTx/>
                <a:latin typeface="+mn-lt"/>
                <a:ea typeface="+mn-ea"/>
                <a:cs typeface="+mn-cs"/>
              </a:rPr>
              <a:t>3</a:t>
            </a:r>
          </a:p>
        </p:txBody>
      </p:sp>
      <p:sp>
        <p:nvSpPr>
          <p:cNvPr id="5" name="Стрелка вверх 4">
            <a:hlinkClick r:id="rId2" action="ppaction://hlinksldjump"/>
          </p:cNvPr>
          <p:cNvSpPr/>
          <p:nvPr/>
        </p:nvSpPr>
        <p:spPr>
          <a:xfrm>
            <a:off x="179512" y="5301208"/>
            <a:ext cx="720080" cy="136815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1331640" y="188640"/>
            <a:ext cx="7560840" cy="52322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800" b="1" dirty="0">
                <a:solidFill>
                  <a:srgbClr val="000000"/>
                </a:solidFill>
                <a:latin typeface="Raleway"/>
              </a:rPr>
              <a:t>Choose mustn't, needn't or can't</a:t>
            </a:r>
            <a:r>
              <a:rPr lang="en-US" sz="2800" b="1" dirty="0">
                <a:solidFill>
                  <a:srgbClr val="FF0000"/>
                </a:solidFill>
              </a:rPr>
              <a:t>.</a:t>
            </a:r>
            <a:endParaRPr lang="ru-RU" sz="2800" dirty="0">
              <a:solidFill>
                <a:srgbClr val="FF0000"/>
              </a:solidFill>
            </a:endParaRPr>
          </a:p>
        </p:txBody>
      </p:sp>
      <p:sp>
        <p:nvSpPr>
          <p:cNvPr id="7" name="TextBox 6"/>
          <p:cNvSpPr txBox="1"/>
          <p:nvPr/>
        </p:nvSpPr>
        <p:spPr>
          <a:xfrm>
            <a:off x="6876256" y="1779687"/>
            <a:ext cx="2267744" cy="341632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3600" dirty="0">
                <a:solidFill>
                  <a:srgbClr val="FF0000"/>
                </a:solidFill>
              </a:rPr>
              <a:t>Keys:</a:t>
            </a:r>
          </a:p>
          <a:p>
            <a:r>
              <a:rPr lang="en-US" sz="3600" dirty="0"/>
              <a:t>1. can't</a:t>
            </a:r>
          </a:p>
          <a:p>
            <a:r>
              <a:rPr lang="en-US" sz="3600" dirty="0"/>
              <a:t>2. mustn't</a:t>
            </a:r>
          </a:p>
          <a:p>
            <a:r>
              <a:rPr lang="en-US" sz="3600" dirty="0"/>
              <a:t>3. mustn't</a:t>
            </a:r>
          </a:p>
          <a:p>
            <a:r>
              <a:rPr lang="en-US" sz="3600" dirty="0"/>
              <a:t>4. mustn't</a:t>
            </a:r>
          </a:p>
          <a:p>
            <a:r>
              <a:rPr lang="en-US" sz="3600" dirty="0"/>
              <a:t>5. needn't</a:t>
            </a:r>
            <a:endParaRPr lang="ru-RU"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style.rotation</p:attrName>
                                        </p:attrNameLst>
                                      </p:cBhvr>
                                      <p:tavLst>
                                        <p:tav tm="0">
                                          <p:val>
                                            <p:fltVal val="720"/>
                                          </p:val>
                                        </p:tav>
                                        <p:tav tm="100000">
                                          <p:val>
                                            <p:fltVal val="0"/>
                                          </p:val>
                                        </p:tav>
                                      </p:tavLst>
                                    </p:anim>
                                    <p:anim calcmode="lin" valueType="num">
                                      <p:cBhvr>
                                        <p:cTn id="9" dur="2000" fill="hold"/>
                                        <p:tgtEl>
                                          <p:spTgt spid="7"/>
                                        </p:tgtEl>
                                        <p:attrNameLst>
                                          <p:attrName>ppt_h</p:attrName>
                                        </p:attrNameLst>
                                      </p:cBhvr>
                                      <p:tavLst>
                                        <p:tav tm="0">
                                          <p:val>
                                            <p:fltVal val="0"/>
                                          </p:val>
                                        </p:tav>
                                        <p:tav tm="100000">
                                          <p:val>
                                            <p:strVal val="#ppt_h"/>
                                          </p:val>
                                        </p:tav>
                                      </p:tavLst>
                                    </p:anim>
                                    <p:anim calcmode="lin" valueType="num">
                                      <p:cBhvr>
                                        <p:cTn id="10" dur="2000" fill="hold"/>
                                        <p:tgtEl>
                                          <p:spTgt spid="7"/>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295364" y="836712"/>
            <a:ext cx="6808800" cy="2125216"/>
          </a:xfrm>
        </p:spPr>
        <p:txBody>
          <a:bodyPr>
            <a:noAutofit/>
          </a:bodyPr>
          <a:lstStyle/>
          <a:p>
            <a:endParaRPr lang="en-US" sz="2000" dirty="0"/>
          </a:p>
          <a:p>
            <a:pPr marL="82296" indent="0">
              <a:buNone/>
            </a:pPr>
            <a:r>
              <a:rPr lang="en-US" sz="2000" dirty="0"/>
              <a:t>1. We cannot go sailing  the rain stops.</a:t>
            </a:r>
          </a:p>
          <a:p>
            <a:pPr marL="82296" indent="0">
              <a:buNone/>
            </a:pPr>
            <a:r>
              <a:rPr lang="en-US" sz="2000" dirty="0"/>
              <a:t>2. I won't talk to her  she apologizes to me.</a:t>
            </a:r>
          </a:p>
          <a:p>
            <a:pPr marL="82296" indent="0">
              <a:buNone/>
            </a:pPr>
            <a:r>
              <a:rPr lang="en-US" sz="2000" dirty="0"/>
              <a:t>3. You won't be able to find the house  you get help from your GPS.</a:t>
            </a:r>
          </a:p>
          <a:p>
            <a:pPr marL="82296" indent="0">
              <a:buNone/>
            </a:pPr>
            <a:r>
              <a:rPr lang="en-US" sz="2000" dirty="0"/>
              <a:t>4. I won't go  he is going.</a:t>
            </a:r>
          </a:p>
          <a:p>
            <a:pPr marL="82296" indent="0">
              <a:buNone/>
            </a:pPr>
            <a:r>
              <a:rPr lang="en-US" sz="2000" dirty="0"/>
              <a:t>5.  we don’t take the necessary measures now, we may have serious problems later.</a:t>
            </a:r>
            <a:endParaRPr lang="ru-RU" sz="2000" dirty="0"/>
          </a:p>
        </p:txBody>
      </p:sp>
      <p:sp>
        <p:nvSpPr>
          <p:cNvPr id="4" name="Заголовок 1"/>
          <p:cNvSpPr txBox="1">
            <a:spLocks/>
          </p:cNvSpPr>
          <p:nvPr/>
        </p:nvSpPr>
        <p:spPr>
          <a:xfrm>
            <a:off x="0" y="0"/>
            <a:ext cx="1043608" cy="4581128"/>
          </a:xfrm>
          <a:prstGeom prst="rect">
            <a:avLst/>
          </a:prstGeom>
        </p:spPr>
        <p:style>
          <a:lnRef idx="1">
            <a:schemeClr val="accent2"/>
          </a:lnRef>
          <a:fillRef idx="2">
            <a:schemeClr val="accent2"/>
          </a:fillRef>
          <a:effectRef idx="1">
            <a:schemeClr val="accent2"/>
          </a:effectRef>
          <a:fontRef idx="minor">
            <a:schemeClr val="dk1"/>
          </a:fontRef>
        </p:style>
        <p:txBody>
          <a:bodyPr vert="vert270" anchor="ctr">
            <a:normAutofit/>
          </a:bodyPr>
          <a:lstStyle/>
          <a:p>
            <a:pPr lvl="0" algn="ctr"/>
            <a:r>
              <a:rPr lang="en-US" sz="2400" b="1" dirty="0">
                <a:solidFill>
                  <a:srgbClr val="964305">
                    <a:lumMod val="75000"/>
                  </a:srgbClr>
                </a:solidFill>
                <a:latin typeface="BebasNeue"/>
              </a:rPr>
              <a:t>If Clauses</a:t>
            </a:r>
            <a:r>
              <a:rPr lang="ru-RU" sz="2400" b="1" dirty="0">
                <a:solidFill>
                  <a:srgbClr val="964305">
                    <a:lumMod val="75000"/>
                  </a:srgbClr>
                </a:solidFill>
                <a:latin typeface="BebasNeue"/>
              </a:rPr>
              <a:t> /</a:t>
            </a:r>
            <a:r>
              <a:rPr lang="en-US" sz="2400" b="1" dirty="0">
                <a:solidFill>
                  <a:srgbClr val="964305">
                    <a:lumMod val="75000"/>
                  </a:srgbClr>
                </a:solidFill>
                <a:latin typeface="BebasNeue"/>
              </a:rPr>
              <a:t>Modals</a:t>
            </a:r>
            <a:r>
              <a:rPr lang="ru-RU" sz="2400" b="1" dirty="0">
                <a:solidFill>
                  <a:srgbClr val="964305">
                    <a:lumMod val="75000"/>
                  </a:srgbClr>
                </a:solidFill>
                <a:latin typeface="BebasNeue"/>
              </a:rPr>
              <a:t> 4</a:t>
            </a:r>
            <a:endParaRPr lang="en-US" sz="2400" b="1" dirty="0">
              <a:solidFill>
                <a:srgbClr val="964305">
                  <a:lumMod val="75000"/>
                </a:srgbClr>
              </a:solidFill>
              <a:latin typeface="BebasNeue"/>
            </a:endParaRPr>
          </a:p>
        </p:txBody>
      </p:sp>
      <p:sp>
        <p:nvSpPr>
          <p:cNvPr id="5" name="Стрелка вверх 4">
            <a:hlinkClick r:id="rId2" action="ppaction://hlinksldjump"/>
          </p:cNvPr>
          <p:cNvSpPr/>
          <p:nvPr/>
        </p:nvSpPr>
        <p:spPr>
          <a:xfrm>
            <a:off x="179512" y="5301208"/>
            <a:ext cx="720080" cy="136815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1259632" y="188640"/>
            <a:ext cx="7632848" cy="86177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3200" dirty="0"/>
              <a:t>Complete the exercise with If or Unless.</a:t>
            </a:r>
          </a:p>
          <a:p>
            <a:endParaRPr lang="ru-RU" dirty="0"/>
          </a:p>
        </p:txBody>
      </p:sp>
      <p:sp>
        <p:nvSpPr>
          <p:cNvPr id="7" name="TextBox 6"/>
          <p:cNvSpPr txBox="1"/>
          <p:nvPr/>
        </p:nvSpPr>
        <p:spPr>
          <a:xfrm>
            <a:off x="1259632" y="3789040"/>
            <a:ext cx="7272808" cy="3108543"/>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3600" dirty="0">
                <a:solidFill>
                  <a:srgbClr val="FF0000"/>
                </a:solidFill>
              </a:rPr>
              <a:t>Keys:</a:t>
            </a:r>
            <a:endParaRPr lang="ru-RU" sz="3600" dirty="0">
              <a:solidFill>
                <a:srgbClr val="FF0000"/>
              </a:solidFill>
            </a:endParaRPr>
          </a:p>
          <a:p>
            <a:pPr>
              <a:buNone/>
            </a:pPr>
            <a:r>
              <a:rPr lang="en-US" sz="3200" dirty="0"/>
              <a:t>1. unless</a:t>
            </a:r>
          </a:p>
          <a:p>
            <a:pPr>
              <a:buNone/>
            </a:pPr>
            <a:r>
              <a:rPr lang="en-US" sz="3200" dirty="0"/>
              <a:t>2. unless</a:t>
            </a:r>
          </a:p>
          <a:p>
            <a:pPr>
              <a:buNone/>
            </a:pPr>
            <a:r>
              <a:rPr lang="en-US" sz="3200" dirty="0"/>
              <a:t>3. unless</a:t>
            </a:r>
          </a:p>
          <a:p>
            <a:pPr>
              <a:buNone/>
            </a:pPr>
            <a:r>
              <a:rPr lang="en-US" sz="3200" dirty="0"/>
              <a:t>4. if / unless (with different meanings)</a:t>
            </a:r>
          </a:p>
          <a:p>
            <a:pPr>
              <a:buNone/>
            </a:pPr>
            <a:r>
              <a:rPr lang="en-US" sz="3200" dirty="0"/>
              <a:t>5. If</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style.rotation</p:attrName>
                                        </p:attrNameLst>
                                      </p:cBhvr>
                                      <p:tavLst>
                                        <p:tav tm="0">
                                          <p:val>
                                            <p:fltVal val="720"/>
                                          </p:val>
                                        </p:tav>
                                        <p:tav tm="100000">
                                          <p:val>
                                            <p:fltVal val="0"/>
                                          </p:val>
                                        </p:tav>
                                      </p:tavLst>
                                    </p:anim>
                                    <p:anim calcmode="lin" valueType="num">
                                      <p:cBhvr>
                                        <p:cTn id="9" dur="2000" fill="hold"/>
                                        <p:tgtEl>
                                          <p:spTgt spid="7"/>
                                        </p:tgtEl>
                                        <p:attrNameLst>
                                          <p:attrName>ppt_h</p:attrName>
                                        </p:attrNameLst>
                                      </p:cBhvr>
                                      <p:tavLst>
                                        <p:tav tm="0">
                                          <p:val>
                                            <p:fltVal val="0"/>
                                          </p:val>
                                        </p:tav>
                                        <p:tav tm="100000">
                                          <p:val>
                                            <p:strVal val="#ppt_h"/>
                                          </p:val>
                                        </p:tav>
                                      </p:tavLst>
                                    </p:anim>
                                    <p:anim calcmode="lin" valueType="num">
                                      <p:cBhvr>
                                        <p:cTn id="10" dur="2000" fill="hold"/>
                                        <p:tgtEl>
                                          <p:spTgt spid="7"/>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259632" y="1196752"/>
            <a:ext cx="7674056" cy="3240360"/>
          </a:xfrm>
        </p:spPr>
        <p:txBody>
          <a:bodyPr>
            <a:normAutofit fontScale="47500" lnSpcReduction="20000"/>
          </a:bodyPr>
          <a:lstStyle/>
          <a:p>
            <a:pPr marL="82296" indent="0">
              <a:lnSpc>
                <a:spcPct val="120000"/>
              </a:lnSpc>
              <a:buNone/>
            </a:pPr>
            <a:r>
              <a:rPr lang="ru-RU" sz="5000" dirty="0">
                <a:solidFill>
                  <a:srgbClr val="000000"/>
                </a:solidFill>
                <a:latin typeface="Raleway"/>
              </a:rPr>
              <a:t>1. </a:t>
            </a:r>
            <a:r>
              <a:rPr lang="en-US" sz="5000" dirty="0">
                <a:solidFill>
                  <a:srgbClr val="000000"/>
                </a:solidFill>
                <a:latin typeface="Raleway"/>
              </a:rPr>
              <a:t>I got a C on my math test. I  (should / do) better</a:t>
            </a:r>
            <a:r>
              <a:rPr lang="ru-RU" sz="5000" dirty="0">
                <a:solidFill>
                  <a:srgbClr val="000000"/>
                </a:solidFill>
                <a:latin typeface="Raleway"/>
              </a:rPr>
              <a:t> </a:t>
            </a:r>
            <a:r>
              <a:rPr lang="en-US" sz="5000" dirty="0">
                <a:solidFill>
                  <a:srgbClr val="000000"/>
                </a:solidFill>
                <a:latin typeface="Raleway"/>
              </a:rPr>
              <a:t>than that.</a:t>
            </a:r>
            <a:endParaRPr lang="ru-RU" sz="5000" dirty="0">
              <a:solidFill>
                <a:srgbClr val="000000"/>
              </a:solidFill>
              <a:latin typeface="Raleway"/>
            </a:endParaRPr>
          </a:p>
          <a:p>
            <a:pPr marL="82296" indent="0">
              <a:lnSpc>
                <a:spcPct val="120000"/>
              </a:lnSpc>
              <a:buNone/>
            </a:pPr>
            <a:r>
              <a:rPr lang="en-US" sz="5000" dirty="0">
                <a:solidFill>
                  <a:srgbClr val="000000"/>
                </a:solidFill>
                <a:latin typeface="Raleway"/>
              </a:rPr>
              <a:t>2-3. Don't be so hard on yourself. It  (may / be) your</a:t>
            </a:r>
            <a:r>
              <a:rPr lang="ru-RU" sz="5000" dirty="0">
                <a:solidFill>
                  <a:srgbClr val="000000"/>
                </a:solidFill>
                <a:latin typeface="Raleway"/>
              </a:rPr>
              <a:t> </a:t>
            </a:r>
            <a:r>
              <a:rPr lang="en-US" sz="5000" dirty="0">
                <a:solidFill>
                  <a:srgbClr val="000000"/>
                </a:solidFill>
                <a:latin typeface="Raleway"/>
              </a:rPr>
              <a:t>fault. It just  (could / be) a more difficult test</a:t>
            </a:r>
            <a:r>
              <a:rPr lang="ru-RU" sz="5000" dirty="0">
                <a:solidFill>
                  <a:srgbClr val="000000"/>
                </a:solidFill>
                <a:latin typeface="Raleway"/>
              </a:rPr>
              <a:t> </a:t>
            </a:r>
            <a:r>
              <a:rPr lang="en-US" sz="5000" dirty="0">
                <a:solidFill>
                  <a:srgbClr val="000000"/>
                </a:solidFill>
                <a:latin typeface="Raleway"/>
              </a:rPr>
              <a:t>than usual.</a:t>
            </a:r>
            <a:br>
              <a:rPr lang="en-US" sz="5000" dirty="0"/>
            </a:br>
            <a:r>
              <a:rPr lang="en-US" sz="5000" dirty="0">
                <a:solidFill>
                  <a:srgbClr val="000000"/>
                </a:solidFill>
                <a:latin typeface="Raleway"/>
              </a:rPr>
              <a:t>4-5. No, it  (could / be) that difficult. The rest of the</a:t>
            </a:r>
            <a:br>
              <a:rPr lang="en-US" sz="5000" dirty="0"/>
            </a:br>
            <a:r>
              <a:rPr lang="en-US" sz="5000" dirty="0">
                <a:solidFill>
                  <a:srgbClr val="000000"/>
                </a:solidFill>
                <a:latin typeface="Raleway"/>
              </a:rPr>
              <a:t>class did pretty well. I  (should / study) hard</a:t>
            </a:r>
            <a:r>
              <a:rPr lang="en-US" sz="4000" dirty="0">
                <a:solidFill>
                  <a:srgbClr val="000000"/>
                </a:solidFill>
                <a:latin typeface="Raleway"/>
              </a:rPr>
              <a:t>er.</a:t>
            </a:r>
            <a:r>
              <a:rPr lang="en-US" sz="4000" dirty="0"/>
              <a:t>.</a:t>
            </a:r>
            <a:r>
              <a:rPr lang="en-US" dirty="0"/>
              <a:t>	</a:t>
            </a:r>
            <a:endParaRPr lang="ru-RU" dirty="0"/>
          </a:p>
        </p:txBody>
      </p:sp>
      <p:sp>
        <p:nvSpPr>
          <p:cNvPr id="4" name="Заголовок 1"/>
          <p:cNvSpPr txBox="1">
            <a:spLocks/>
          </p:cNvSpPr>
          <p:nvPr/>
        </p:nvSpPr>
        <p:spPr>
          <a:xfrm>
            <a:off x="-36004" y="2539"/>
            <a:ext cx="1043608" cy="4581128"/>
          </a:xfrm>
          <a:prstGeom prst="rect">
            <a:avLst/>
          </a:prstGeom>
        </p:spPr>
        <p:style>
          <a:lnRef idx="1">
            <a:schemeClr val="accent2"/>
          </a:lnRef>
          <a:fillRef idx="2">
            <a:schemeClr val="accent2"/>
          </a:fillRef>
          <a:effectRef idx="1">
            <a:schemeClr val="accent2"/>
          </a:effectRef>
          <a:fontRef idx="minor">
            <a:schemeClr val="dk1"/>
          </a:fontRef>
        </p:style>
        <p:txBody>
          <a:bodyPr vert="vert270" anchor="ctr">
            <a:normAutofit/>
          </a:bodyPr>
          <a:lstStyle/>
          <a:p>
            <a:pPr lvl="0" algn="ctr"/>
            <a:r>
              <a:rPr lang="en-US" sz="2400" b="1" dirty="0">
                <a:solidFill>
                  <a:srgbClr val="964305">
                    <a:lumMod val="75000"/>
                  </a:srgbClr>
                </a:solidFill>
                <a:latin typeface="BebasNeue"/>
              </a:rPr>
              <a:t>If Clauses</a:t>
            </a:r>
            <a:r>
              <a:rPr lang="ru-RU" sz="2400" b="1" dirty="0">
                <a:solidFill>
                  <a:srgbClr val="964305">
                    <a:lumMod val="75000"/>
                  </a:srgbClr>
                </a:solidFill>
                <a:latin typeface="BebasNeue"/>
              </a:rPr>
              <a:t> /</a:t>
            </a:r>
            <a:r>
              <a:rPr lang="en-US" sz="2400" b="1" dirty="0">
                <a:solidFill>
                  <a:srgbClr val="964305">
                    <a:lumMod val="75000"/>
                  </a:srgbClr>
                </a:solidFill>
                <a:latin typeface="BebasNeue"/>
              </a:rPr>
              <a:t>Modals</a:t>
            </a:r>
            <a:r>
              <a:rPr lang="ru-RU" sz="2400" b="1" dirty="0">
                <a:solidFill>
                  <a:srgbClr val="964305">
                    <a:lumMod val="75000"/>
                  </a:srgbClr>
                </a:solidFill>
                <a:latin typeface="BebasNeue"/>
              </a:rPr>
              <a:t> 5</a:t>
            </a:r>
            <a:endParaRPr lang="en-US" sz="2400" b="1" dirty="0">
              <a:solidFill>
                <a:srgbClr val="964305">
                  <a:lumMod val="75000"/>
                </a:srgbClr>
              </a:solidFill>
              <a:latin typeface="BebasNeue"/>
            </a:endParaRPr>
          </a:p>
        </p:txBody>
      </p:sp>
      <p:sp>
        <p:nvSpPr>
          <p:cNvPr id="5" name="Стрелка вверх 4">
            <a:hlinkClick r:id="rId2" action="ppaction://hlinksldjump"/>
          </p:cNvPr>
          <p:cNvSpPr/>
          <p:nvPr/>
        </p:nvSpPr>
        <p:spPr>
          <a:xfrm>
            <a:off x="179512" y="5301208"/>
            <a:ext cx="720080" cy="136815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1403648" y="4005064"/>
            <a:ext cx="7272808" cy="261610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3600" dirty="0">
                <a:solidFill>
                  <a:srgbClr val="FF0000"/>
                </a:solidFill>
              </a:rPr>
              <a:t>Keys:</a:t>
            </a:r>
            <a:endParaRPr lang="ru-RU" sz="3600" dirty="0">
              <a:solidFill>
                <a:srgbClr val="FF0000"/>
              </a:solidFill>
            </a:endParaRPr>
          </a:p>
          <a:p>
            <a:pPr>
              <a:buNone/>
            </a:pPr>
            <a:r>
              <a:rPr lang="ru-RU" sz="3200" dirty="0"/>
              <a:t>1</a:t>
            </a:r>
            <a:r>
              <a:rPr lang="en-US" sz="3200" dirty="0"/>
              <a:t>. should have done.</a:t>
            </a:r>
            <a:endParaRPr lang="ru-RU" sz="3200" dirty="0"/>
          </a:p>
          <a:p>
            <a:pPr>
              <a:buNone/>
            </a:pPr>
            <a:r>
              <a:rPr lang="ru-RU" sz="3200" dirty="0"/>
              <a:t>2-3</a:t>
            </a:r>
            <a:r>
              <a:rPr lang="en-US" sz="3200" dirty="0"/>
              <a:t>. may not have been</a:t>
            </a:r>
            <a:r>
              <a:rPr lang="ru-RU" sz="3200" dirty="0"/>
              <a:t>/</a:t>
            </a:r>
            <a:r>
              <a:rPr lang="en-US" sz="3200" dirty="0"/>
              <a:t>could have been.</a:t>
            </a:r>
            <a:endParaRPr lang="ru-RU" sz="3200" dirty="0"/>
          </a:p>
          <a:p>
            <a:pPr>
              <a:buNone/>
            </a:pPr>
            <a:r>
              <a:rPr lang="ru-RU" sz="3200" dirty="0"/>
              <a:t>4-5</a:t>
            </a:r>
            <a:r>
              <a:rPr lang="en-US" sz="3200" dirty="0"/>
              <a:t>. couldn't have been</a:t>
            </a:r>
            <a:r>
              <a:rPr lang="ru-RU" sz="3200" dirty="0"/>
              <a:t>/</a:t>
            </a:r>
            <a:r>
              <a:rPr lang="en-US" sz="3200" dirty="0"/>
              <a:t>should have studied</a:t>
            </a:r>
            <a:endParaRPr lang="ru-RU" sz="3200" dirty="0"/>
          </a:p>
        </p:txBody>
      </p:sp>
      <p:sp>
        <p:nvSpPr>
          <p:cNvPr id="7" name="TextBox 6"/>
          <p:cNvSpPr txBox="1"/>
          <p:nvPr/>
        </p:nvSpPr>
        <p:spPr>
          <a:xfrm>
            <a:off x="1259632" y="188640"/>
            <a:ext cx="7632848" cy="95410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ru-RU" sz="2800" b="1" dirty="0">
                <a:solidFill>
                  <a:srgbClr val="FF0000"/>
                </a:solidFill>
                <a:latin typeface="Times New Roman" pitchFamily="18" charset="0"/>
                <a:cs typeface="Times New Roman" pitchFamily="18" charset="0"/>
              </a:rPr>
              <a:t>Поставьте предложения во множественное число.</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style.rotation</p:attrName>
                                        </p:attrNameLst>
                                      </p:cBhvr>
                                      <p:tavLst>
                                        <p:tav tm="0">
                                          <p:val>
                                            <p:fltVal val="720"/>
                                          </p:val>
                                        </p:tav>
                                        <p:tav tm="100000">
                                          <p:val>
                                            <p:fltVal val="0"/>
                                          </p:val>
                                        </p:tav>
                                      </p:tavLst>
                                    </p:anim>
                                    <p:anim calcmode="lin" valueType="num">
                                      <p:cBhvr>
                                        <p:cTn id="9" dur="2000" fill="hold"/>
                                        <p:tgtEl>
                                          <p:spTgt spid="6"/>
                                        </p:tgtEl>
                                        <p:attrNameLst>
                                          <p:attrName>ppt_h</p:attrName>
                                        </p:attrNameLst>
                                      </p:cBhvr>
                                      <p:tavLst>
                                        <p:tav tm="0">
                                          <p:val>
                                            <p:fltVal val="0"/>
                                          </p:val>
                                        </p:tav>
                                        <p:tav tm="100000">
                                          <p:val>
                                            <p:strVal val="#ppt_h"/>
                                          </p:val>
                                        </p:tav>
                                      </p:tavLst>
                                    </p:anim>
                                    <p:anim calcmode="lin" valueType="num">
                                      <p:cBhvr>
                                        <p:cTn id="10" dur="2000" fill="hold"/>
                                        <p:tgtEl>
                                          <p:spTgt spid="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1115616" cy="4653136"/>
          </a:xfrm>
        </p:spPr>
        <p:style>
          <a:lnRef idx="1">
            <a:schemeClr val="accent6"/>
          </a:lnRef>
          <a:fillRef idx="2">
            <a:schemeClr val="accent6"/>
          </a:fillRef>
          <a:effectRef idx="1">
            <a:schemeClr val="accent6"/>
          </a:effectRef>
          <a:fontRef idx="minor">
            <a:schemeClr val="dk1"/>
          </a:fontRef>
        </p:style>
        <p:txBody>
          <a:bodyPr vert="vert270">
            <a:normAutofit/>
          </a:bodyPr>
          <a:lstStyle/>
          <a:p>
            <a:r>
              <a:rPr lang="en-US" dirty="0"/>
              <a:t>Word-formation</a:t>
            </a:r>
            <a:r>
              <a:rPr lang="ru-RU" dirty="0"/>
              <a:t> 1</a:t>
            </a:r>
          </a:p>
        </p:txBody>
      </p:sp>
      <p:sp>
        <p:nvSpPr>
          <p:cNvPr id="3" name="Содержимое 2"/>
          <p:cNvSpPr>
            <a:spLocks noGrp="1"/>
          </p:cNvSpPr>
          <p:nvPr>
            <p:ph idx="1"/>
          </p:nvPr>
        </p:nvSpPr>
        <p:spPr>
          <a:xfrm>
            <a:off x="1435608" y="1447800"/>
            <a:ext cx="6880808" cy="2845296"/>
          </a:xfrm>
        </p:spPr>
        <p:txBody>
          <a:bodyPr>
            <a:normAutofit fontScale="40000" lnSpcReduction="20000"/>
          </a:bodyPr>
          <a:lstStyle/>
          <a:p>
            <a:pPr marL="825246" indent="-742950">
              <a:buAutoNum type="arabicPeriod"/>
            </a:pPr>
            <a:r>
              <a:rPr lang="en-US" sz="4300" dirty="0"/>
              <a:t>Ambitious</a:t>
            </a:r>
          </a:p>
          <a:p>
            <a:pPr marL="825246" indent="-742950">
              <a:buAutoNum type="arabicPeriod"/>
            </a:pPr>
            <a:r>
              <a:rPr lang="en-US" sz="4300" dirty="0"/>
              <a:t>Polite</a:t>
            </a:r>
          </a:p>
          <a:p>
            <a:pPr marL="825246" indent="-742950">
              <a:buAutoNum type="arabicPeriod"/>
            </a:pPr>
            <a:r>
              <a:rPr lang="en-US" sz="4300" dirty="0"/>
              <a:t>Responsible</a:t>
            </a:r>
          </a:p>
          <a:p>
            <a:pPr marL="825246" indent="-742950">
              <a:buAutoNum type="arabicPeriod"/>
            </a:pPr>
            <a:r>
              <a:rPr lang="en-US" sz="4300" dirty="0"/>
              <a:t>Considerate</a:t>
            </a:r>
          </a:p>
          <a:p>
            <a:pPr marL="825246" indent="-742950">
              <a:buAutoNum type="arabicPeriod"/>
            </a:pPr>
            <a:r>
              <a:rPr lang="en-US" sz="4300" dirty="0"/>
              <a:t>Imaginative</a:t>
            </a:r>
          </a:p>
          <a:p>
            <a:pPr marL="825246" indent="-742950">
              <a:buAutoNum type="arabicPeriod"/>
            </a:pPr>
            <a:r>
              <a:rPr lang="en-US" sz="4300" dirty="0"/>
              <a:t>Attractive </a:t>
            </a:r>
          </a:p>
          <a:p>
            <a:pPr marL="825246" indent="-742950">
              <a:buAutoNum type="arabicPeriod"/>
            </a:pPr>
            <a:r>
              <a:rPr lang="en-US" sz="4300" dirty="0"/>
              <a:t>Organized</a:t>
            </a:r>
          </a:p>
          <a:p>
            <a:pPr>
              <a:buNone/>
            </a:pPr>
            <a:endParaRPr lang="ru-RU" sz="4300" dirty="0"/>
          </a:p>
          <a:p>
            <a:pPr>
              <a:buNone/>
            </a:pPr>
            <a:r>
              <a:rPr lang="ru-RU" sz="4300" dirty="0"/>
              <a:t>4</a:t>
            </a:r>
            <a:r>
              <a:rPr lang="en-US" sz="4300" dirty="0"/>
              <a:t>. </a:t>
            </a:r>
            <a:endParaRPr lang="ru-RU" sz="4300" dirty="0"/>
          </a:p>
          <a:p>
            <a:pPr>
              <a:buNone/>
            </a:pPr>
            <a:r>
              <a:rPr lang="en-US" dirty="0"/>
              <a:t>	</a:t>
            </a:r>
            <a:endParaRPr lang="ru-RU" dirty="0"/>
          </a:p>
        </p:txBody>
      </p:sp>
      <p:sp>
        <p:nvSpPr>
          <p:cNvPr id="4" name="Стрелка вверх 3">
            <a:hlinkClick r:id="rId2" action="ppaction://hlinksldjump"/>
          </p:cNvPr>
          <p:cNvSpPr/>
          <p:nvPr/>
        </p:nvSpPr>
        <p:spPr>
          <a:xfrm>
            <a:off x="179512" y="5301208"/>
            <a:ext cx="720080" cy="136815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TextBox 4"/>
          <p:cNvSpPr txBox="1"/>
          <p:nvPr/>
        </p:nvSpPr>
        <p:spPr>
          <a:xfrm>
            <a:off x="1547664" y="188640"/>
            <a:ext cx="7272808" cy="369332"/>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US" dirty="0"/>
              <a:t>Use a prefix, un-,</a:t>
            </a:r>
            <a:r>
              <a:rPr lang="en-US" dirty="0" err="1"/>
              <a:t>im</a:t>
            </a:r>
            <a:r>
              <a:rPr lang="en-US" dirty="0"/>
              <a:t>-,in-,</a:t>
            </a:r>
            <a:r>
              <a:rPr lang="en-US" dirty="0" err="1"/>
              <a:t>ir</a:t>
            </a:r>
            <a:r>
              <a:rPr lang="en-US" dirty="0"/>
              <a:t>-,dis-, to make the negative form of these words.</a:t>
            </a:r>
            <a:endParaRPr lang="ru-RU" dirty="0"/>
          </a:p>
        </p:txBody>
      </p:sp>
      <p:sp>
        <p:nvSpPr>
          <p:cNvPr id="6" name="TextBox 5"/>
          <p:cNvSpPr txBox="1"/>
          <p:nvPr/>
        </p:nvSpPr>
        <p:spPr>
          <a:xfrm>
            <a:off x="1331640" y="3749457"/>
            <a:ext cx="7200800" cy="3077766"/>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3200" dirty="0">
                <a:solidFill>
                  <a:srgbClr val="FF0000"/>
                </a:solidFill>
              </a:rPr>
              <a:t>Keys:</a:t>
            </a:r>
          </a:p>
          <a:p>
            <a:r>
              <a:rPr lang="en-US" dirty="0"/>
              <a:t>unambitious</a:t>
            </a:r>
          </a:p>
          <a:p>
            <a:r>
              <a:rPr lang="en-US" dirty="0"/>
              <a:t>impolite</a:t>
            </a:r>
          </a:p>
          <a:p>
            <a:r>
              <a:rPr lang="en-US" dirty="0"/>
              <a:t>irresponsible</a:t>
            </a:r>
          </a:p>
          <a:p>
            <a:r>
              <a:rPr lang="en-US" dirty="0"/>
              <a:t>inconsiderate</a:t>
            </a:r>
          </a:p>
          <a:p>
            <a:r>
              <a:rPr lang="en-US" dirty="0"/>
              <a:t>unimaginative</a:t>
            </a:r>
          </a:p>
          <a:p>
            <a:r>
              <a:rPr lang="en-US" dirty="0"/>
              <a:t>unattractive </a:t>
            </a:r>
          </a:p>
          <a:p>
            <a:r>
              <a:rPr lang="en-US" dirty="0"/>
              <a:t>disorganized</a:t>
            </a:r>
          </a:p>
          <a:p>
            <a:endParaRPr lang="en-US" dirty="0"/>
          </a:p>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style.rotation</p:attrName>
                                        </p:attrNameLst>
                                      </p:cBhvr>
                                      <p:tavLst>
                                        <p:tav tm="0">
                                          <p:val>
                                            <p:fltVal val="720"/>
                                          </p:val>
                                        </p:tav>
                                        <p:tav tm="100000">
                                          <p:val>
                                            <p:fltVal val="0"/>
                                          </p:val>
                                        </p:tav>
                                      </p:tavLst>
                                    </p:anim>
                                    <p:anim calcmode="lin" valueType="num">
                                      <p:cBhvr>
                                        <p:cTn id="9" dur="2000" fill="hold"/>
                                        <p:tgtEl>
                                          <p:spTgt spid="6"/>
                                        </p:tgtEl>
                                        <p:attrNameLst>
                                          <p:attrName>ppt_h</p:attrName>
                                        </p:attrNameLst>
                                      </p:cBhvr>
                                      <p:tavLst>
                                        <p:tav tm="0">
                                          <p:val>
                                            <p:fltVal val="0"/>
                                          </p:val>
                                        </p:tav>
                                        <p:tav tm="100000">
                                          <p:val>
                                            <p:strVal val="#ppt_h"/>
                                          </p:val>
                                        </p:tav>
                                      </p:tavLst>
                                    </p:anim>
                                    <p:anim calcmode="lin" valueType="num">
                                      <p:cBhvr>
                                        <p:cTn id="10" dur="2000" fill="hold"/>
                                        <p:tgtEl>
                                          <p:spTgt spid="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35608" y="1081193"/>
            <a:ext cx="7168840" cy="3067887"/>
          </a:xfrm>
        </p:spPr>
        <p:txBody>
          <a:bodyPr>
            <a:normAutofit fontScale="47500" lnSpcReduction="20000"/>
          </a:bodyPr>
          <a:lstStyle/>
          <a:p>
            <a:pPr>
              <a:buFont typeface="+mj-lt"/>
              <a:buAutoNum type="arabicPeriod"/>
            </a:pPr>
            <a:r>
              <a:rPr lang="en-US" sz="4200" dirty="0">
                <a:solidFill>
                  <a:srgbClr val="000000"/>
                </a:solidFill>
                <a:latin typeface="Calibri" panose="020F0502020204030204" pitchFamily="34" charset="0"/>
              </a:rPr>
              <a:t>The  _______of the president was delayed because of bad weather. </a:t>
            </a:r>
            <a:r>
              <a:rPr lang="en-US" sz="4200" b="1" dirty="0">
                <a:solidFill>
                  <a:srgbClr val="000000"/>
                </a:solidFill>
                <a:latin typeface="Calibri" panose="020F0502020204030204" pitchFamily="34" charset="0"/>
              </a:rPr>
              <a:t>(ARRIVE)</a:t>
            </a:r>
            <a:endParaRPr lang="en-US" sz="4200" dirty="0">
              <a:solidFill>
                <a:srgbClr val="000000"/>
              </a:solidFill>
              <a:latin typeface="Calibri" panose="020F0502020204030204" pitchFamily="34" charset="0"/>
            </a:endParaRPr>
          </a:p>
          <a:p>
            <a:pPr>
              <a:buFont typeface="+mj-lt"/>
              <a:buAutoNum type="arabicPeriod"/>
            </a:pPr>
            <a:r>
              <a:rPr lang="en-US" sz="4200" dirty="0">
                <a:solidFill>
                  <a:srgbClr val="000000"/>
                </a:solidFill>
                <a:latin typeface="Calibri" panose="020F0502020204030204" pitchFamily="34" charset="0"/>
              </a:rPr>
              <a:t>I had to write a  of the house I wanted to buy </a:t>
            </a:r>
            <a:r>
              <a:rPr lang="en-US" sz="4200" b="1" dirty="0">
                <a:solidFill>
                  <a:srgbClr val="000000"/>
                </a:solidFill>
                <a:latin typeface="Calibri" panose="020F0502020204030204" pitchFamily="34" charset="0"/>
              </a:rPr>
              <a:t>(DESCRIBE)</a:t>
            </a:r>
            <a:r>
              <a:rPr lang="en-US" sz="4200" dirty="0">
                <a:solidFill>
                  <a:srgbClr val="000000"/>
                </a:solidFill>
                <a:latin typeface="Calibri" panose="020F0502020204030204" pitchFamily="34" charset="0"/>
              </a:rPr>
              <a:t>.</a:t>
            </a:r>
          </a:p>
          <a:p>
            <a:pPr>
              <a:buFont typeface="+mj-lt"/>
              <a:buAutoNum type="arabicPeriod"/>
            </a:pPr>
            <a:r>
              <a:rPr lang="en-US" sz="4200" dirty="0">
                <a:solidFill>
                  <a:srgbClr val="000000"/>
                </a:solidFill>
                <a:latin typeface="Calibri" panose="020F0502020204030204" pitchFamily="34" charset="0"/>
              </a:rPr>
              <a:t>We didn't </a:t>
            </a:r>
            <a:r>
              <a:rPr lang="en-US" sz="4200" dirty="0" err="1">
                <a:solidFill>
                  <a:srgbClr val="000000"/>
                </a:solidFill>
                <a:latin typeface="Calibri" panose="020F0502020204030204" pitchFamily="34" charset="0"/>
              </a:rPr>
              <a:t>recognise</a:t>
            </a:r>
            <a:r>
              <a:rPr lang="en-US" sz="4200" dirty="0">
                <a:solidFill>
                  <a:srgbClr val="000000"/>
                </a:solidFill>
                <a:latin typeface="Calibri" panose="020F0502020204030204" pitchFamily="34" charset="0"/>
              </a:rPr>
              <a:t> him at first. His ______has changed a lot. </a:t>
            </a:r>
            <a:r>
              <a:rPr lang="en-US" sz="4200" b="1" dirty="0">
                <a:solidFill>
                  <a:srgbClr val="000000"/>
                </a:solidFill>
                <a:latin typeface="Calibri" panose="020F0502020204030204" pitchFamily="34" charset="0"/>
              </a:rPr>
              <a:t>(APPEAR)</a:t>
            </a:r>
            <a:endParaRPr lang="en-US" sz="4200" dirty="0">
              <a:solidFill>
                <a:srgbClr val="000000"/>
              </a:solidFill>
              <a:latin typeface="Calibri" panose="020F0502020204030204" pitchFamily="34" charset="0"/>
            </a:endParaRPr>
          </a:p>
          <a:p>
            <a:pPr>
              <a:buFont typeface="+mj-lt"/>
              <a:buAutoNum type="arabicPeriod"/>
            </a:pPr>
            <a:r>
              <a:rPr lang="en-US" sz="4200" dirty="0">
                <a:solidFill>
                  <a:srgbClr val="000000"/>
                </a:solidFill>
                <a:latin typeface="Calibri" panose="020F0502020204030204" pitchFamily="34" charset="0"/>
              </a:rPr>
              <a:t>The editor gave me  to interview one of the journalists </a:t>
            </a:r>
            <a:r>
              <a:rPr lang="en-US" sz="4200" b="1" dirty="0">
                <a:solidFill>
                  <a:srgbClr val="000000"/>
                </a:solidFill>
                <a:latin typeface="Calibri" panose="020F0502020204030204" pitchFamily="34" charset="0"/>
              </a:rPr>
              <a:t>(PERMIT)</a:t>
            </a:r>
            <a:r>
              <a:rPr lang="en-US" sz="4200" dirty="0">
                <a:solidFill>
                  <a:srgbClr val="000000"/>
                </a:solidFill>
                <a:latin typeface="Calibri" panose="020F0502020204030204" pitchFamily="34" charset="0"/>
              </a:rPr>
              <a:t>.</a:t>
            </a:r>
          </a:p>
          <a:p>
            <a:pPr>
              <a:buFont typeface="+mj-lt"/>
              <a:buAutoNum type="arabicPeriod"/>
            </a:pPr>
            <a:r>
              <a:rPr lang="en-US" sz="4200" dirty="0">
                <a:solidFill>
                  <a:srgbClr val="000000"/>
                </a:solidFill>
                <a:latin typeface="Calibri" panose="020F0502020204030204" pitchFamily="34" charset="0"/>
              </a:rPr>
              <a:t>There are still many people in developing countries who live in extreme</a:t>
            </a:r>
            <a:r>
              <a:rPr lang="ru-RU" sz="4200" dirty="0">
                <a:solidFill>
                  <a:srgbClr val="000000"/>
                </a:solidFill>
                <a:latin typeface="Calibri" panose="020F0502020204030204" pitchFamily="34" charset="0"/>
              </a:rPr>
              <a:t>_______</a:t>
            </a:r>
            <a:r>
              <a:rPr lang="en-US" sz="4200" dirty="0">
                <a:solidFill>
                  <a:srgbClr val="000000"/>
                </a:solidFill>
                <a:latin typeface="Calibri" panose="020F0502020204030204" pitchFamily="34" charset="0"/>
              </a:rPr>
              <a:t>  </a:t>
            </a:r>
            <a:r>
              <a:rPr lang="en-US" sz="4200" b="1" dirty="0">
                <a:solidFill>
                  <a:srgbClr val="000000"/>
                </a:solidFill>
                <a:latin typeface="Calibri" panose="020F0502020204030204" pitchFamily="34" charset="0"/>
              </a:rPr>
              <a:t>(POOR)</a:t>
            </a:r>
            <a:r>
              <a:rPr lang="en-US" sz="4200" dirty="0">
                <a:solidFill>
                  <a:srgbClr val="000000"/>
                </a:solidFill>
                <a:latin typeface="Calibri" panose="020F0502020204030204" pitchFamily="34" charset="0"/>
              </a:rPr>
              <a:t>.</a:t>
            </a:r>
          </a:p>
          <a:p>
            <a:endParaRPr lang="ru-RU" dirty="0"/>
          </a:p>
        </p:txBody>
      </p:sp>
      <p:sp>
        <p:nvSpPr>
          <p:cNvPr id="4" name="Заголовок 1"/>
          <p:cNvSpPr txBox="1">
            <a:spLocks/>
          </p:cNvSpPr>
          <p:nvPr/>
        </p:nvSpPr>
        <p:spPr>
          <a:xfrm>
            <a:off x="0" y="0"/>
            <a:ext cx="1115616" cy="4653136"/>
          </a:xfrm>
          <a:prstGeom prst="rect">
            <a:avLst/>
          </a:prstGeom>
        </p:spPr>
        <p:style>
          <a:lnRef idx="1">
            <a:schemeClr val="accent6"/>
          </a:lnRef>
          <a:fillRef idx="2">
            <a:schemeClr val="accent6"/>
          </a:fillRef>
          <a:effectRef idx="1">
            <a:schemeClr val="accent6"/>
          </a:effectRef>
          <a:fontRef idx="minor">
            <a:schemeClr val="dk1"/>
          </a:fontRef>
        </p:style>
        <p:txBody>
          <a:bodyPr vert="vert270" anchor="ctr">
            <a:normAutofit/>
          </a:bodyPr>
          <a:lstStyle/>
          <a:p>
            <a:pPr lvl="0">
              <a:spcBef>
                <a:spcPct val="0"/>
              </a:spcBef>
              <a:defRPr/>
            </a:pPr>
            <a:r>
              <a:rPr lang="en-US" sz="4300" dirty="0">
                <a:effectLst>
                  <a:outerShdw blurRad="50000" dist="30000" dir="5400000" algn="tl" rotWithShape="0">
                    <a:srgbClr val="000000">
                      <a:alpha val="30000"/>
                    </a:srgbClr>
                  </a:outerShdw>
                </a:effectLst>
              </a:rPr>
              <a:t>Word-formation </a:t>
            </a:r>
            <a:r>
              <a:rPr lang="ru-RU" sz="4300" dirty="0">
                <a:effectLst>
                  <a:outerShdw blurRad="50000" dist="30000" dir="5400000" algn="tl" rotWithShape="0">
                    <a:srgbClr val="000000">
                      <a:alpha val="30000"/>
                    </a:srgbClr>
                  </a:outerShdw>
                </a:effectLst>
              </a:rPr>
              <a:t>2</a:t>
            </a:r>
            <a:endParaRPr kumimoji="0" lang="ru-RU" sz="4300" b="0" i="0" u="none" strike="noStrike" kern="1200" cap="none" spc="0" normalizeH="0" baseline="0" noProof="0" dirty="0">
              <a:ln>
                <a:noFill/>
              </a:ln>
              <a:solidFill>
                <a:schemeClr val="dk1"/>
              </a:solidFill>
              <a:effectLst>
                <a:outerShdw blurRad="50000" dist="30000" dir="5400000" algn="tl" rotWithShape="0">
                  <a:srgbClr val="000000">
                    <a:alpha val="30000"/>
                  </a:srgbClr>
                </a:outerShdw>
              </a:effectLst>
              <a:uLnTx/>
              <a:uFillTx/>
              <a:latin typeface="+mn-lt"/>
              <a:ea typeface="+mn-ea"/>
              <a:cs typeface="+mn-cs"/>
            </a:endParaRPr>
          </a:p>
        </p:txBody>
      </p:sp>
      <p:sp>
        <p:nvSpPr>
          <p:cNvPr id="5" name="Стрелка вверх 4">
            <a:hlinkClick r:id="rId2" action="ppaction://hlinksldjump"/>
          </p:cNvPr>
          <p:cNvSpPr/>
          <p:nvPr/>
        </p:nvSpPr>
        <p:spPr>
          <a:xfrm>
            <a:off x="179512" y="5301208"/>
            <a:ext cx="720080" cy="136815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1187624" y="3717032"/>
            <a:ext cx="7776864" cy="35855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3200" dirty="0">
                <a:solidFill>
                  <a:srgbClr val="FF0000"/>
                </a:solidFill>
              </a:rPr>
              <a:t>Keys:</a:t>
            </a:r>
          </a:p>
          <a:p>
            <a:pPr marL="365760" lvl="0" indent="-283464">
              <a:spcBef>
                <a:spcPts val="600"/>
              </a:spcBef>
              <a:buClr>
                <a:srgbClr val="3891A7"/>
              </a:buClr>
              <a:buSzPct val="80000"/>
              <a:buFont typeface="+mj-lt"/>
              <a:buAutoNum type="arabicPeriod"/>
            </a:pPr>
            <a:r>
              <a:rPr lang="en-US" sz="2000" dirty="0">
                <a:solidFill>
                  <a:srgbClr val="000000"/>
                </a:solidFill>
                <a:latin typeface="Calibri" panose="020F0502020204030204" pitchFamily="34" charset="0"/>
              </a:rPr>
              <a:t>The </a:t>
            </a:r>
            <a:r>
              <a:rPr lang="en-US" sz="2000" b="1" dirty="0">
                <a:solidFill>
                  <a:srgbClr val="000000"/>
                </a:solidFill>
                <a:latin typeface="Calibri" panose="020F0502020204030204" pitchFamily="34" charset="0"/>
              </a:rPr>
              <a:t> arrival </a:t>
            </a:r>
            <a:r>
              <a:rPr lang="en-US" sz="2000" dirty="0">
                <a:solidFill>
                  <a:srgbClr val="000000"/>
                </a:solidFill>
                <a:latin typeface="Calibri" panose="020F0502020204030204" pitchFamily="34" charset="0"/>
              </a:rPr>
              <a:t>of the president was delayed because of bad weather. </a:t>
            </a:r>
          </a:p>
          <a:p>
            <a:pPr marL="365760" lvl="0" indent="-283464">
              <a:spcBef>
                <a:spcPts val="600"/>
              </a:spcBef>
              <a:buClr>
                <a:srgbClr val="3891A7"/>
              </a:buClr>
              <a:buSzPct val="80000"/>
              <a:buFont typeface="+mj-lt"/>
              <a:buAutoNum type="arabicPeriod"/>
            </a:pPr>
            <a:r>
              <a:rPr lang="en-US" sz="2000" dirty="0">
                <a:solidFill>
                  <a:srgbClr val="000000"/>
                </a:solidFill>
                <a:latin typeface="Calibri" panose="020F0502020204030204" pitchFamily="34" charset="0"/>
              </a:rPr>
              <a:t>I had to write a </a:t>
            </a:r>
            <a:r>
              <a:rPr lang="en-US" sz="2000" b="1" dirty="0">
                <a:solidFill>
                  <a:srgbClr val="000000"/>
                </a:solidFill>
                <a:latin typeface="Calibri" panose="020F0502020204030204" pitchFamily="34" charset="0"/>
              </a:rPr>
              <a:t>description</a:t>
            </a:r>
            <a:r>
              <a:rPr lang="en-US" sz="2000" dirty="0">
                <a:solidFill>
                  <a:srgbClr val="000000"/>
                </a:solidFill>
                <a:latin typeface="Calibri" panose="020F0502020204030204" pitchFamily="34" charset="0"/>
              </a:rPr>
              <a:t> of the house I wanted to buy.</a:t>
            </a:r>
          </a:p>
          <a:p>
            <a:pPr marL="365760" lvl="0" indent="-283464">
              <a:spcBef>
                <a:spcPts val="600"/>
              </a:spcBef>
              <a:buClr>
                <a:srgbClr val="3891A7"/>
              </a:buClr>
              <a:buSzPct val="80000"/>
              <a:buFont typeface="+mj-lt"/>
              <a:buAutoNum type="arabicPeriod"/>
            </a:pPr>
            <a:r>
              <a:rPr lang="en-US" sz="2000" dirty="0">
                <a:solidFill>
                  <a:srgbClr val="000000"/>
                </a:solidFill>
                <a:latin typeface="Calibri" panose="020F0502020204030204" pitchFamily="34" charset="0"/>
              </a:rPr>
              <a:t>We didn't </a:t>
            </a:r>
            <a:r>
              <a:rPr lang="en-US" sz="2000" dirty="0" err="1">
                <a:solidFill>
                  <a:srgbClr val="000000"/>
                </a:solidFill>
                <a:latin typeface="Calibri" panose="020F0502020204030204" pitchFamily="34" charset="0"/>
              </a:rPr>
              <a:t>recognise</a:t>
            </a:r>
            <a:r>
              <a:rPr lang="en-US" sz="2000" dirty="0">
                <a:solidFill>
                  <a:srgbClr val="000000"/>
                </a:solidFill>
                <a:latin typeface="Calibri" panose="020F0502020204030204" pitchFamily="34" charset="0"/>
              </a:rPr>
              <a:t> him at first. His  </a:t>
            </a:r>
            <a:r>
              <a:rPr lang="en-US" sz="2000" b="1" dirty="0">
                <a:solidFill>
                  <a:srgbClr val="000000"/>
                </a:solidFill>
                <a:latin typeface="Calibri" panose="020F0502020204030204" pitchFamily="34" charset="0"/>
              </a:rPr>
              <a:t>appearance</a:t>
            </a:r>
            <a:r>
              <a:rPr lang="ru-RU" sz="2000" dirty="0">
                <a:solidFill>
                  <a:srgbClr val="000000"/>
                </a:solidFill>
                <a:latin typeface="Calibri" panose="020F0502020204030204" pitchFamily="34" charset="0"/>
              </a:rPr>
              <a:t> </a:t>
            </a:r>
            <a:r>
              <a:rPr lang="en-US" sz="2000" dirty="0">
                <a:solidFill>
                  <a:srgbClr val="000000"/>
                </a:solidFill>
                <a:latin typeface="Calibri" panose="020F0502020204030204" pitchFamily="34" charset="0"/>
              </a:rPr>
              <a:t>has changed a lot. </a:t>
            </a:r>
            <a:endParaRPr lang="ru-RU" sz="2000" dirty="0">
              <a:solidFill>
                <a:srgbClr val="000000"/>
              </a:solidFill>
              <a:latin typeface="Calibri" panose="020F0502020204030204" pitchFamily="34" charset="0"/>
            </a:endParaRPr>
          </a:p>
          <a:p>
            <a:pPr marL="365760" lvl="0" indent="-283464">
              <a:spcBef>
                <a:spcPts val="600"/>
              </a:spcBef>
              <a:buClr>
                <a:srgbClr val="3891A7"/>
              </a:buClr>
              <a:buSzPct val="80000"/>
              <a:buFont typeface="+mj-lt"/>
              <a:buAutoNum type="arabicPeriod"/>
            </a:pPr>
            <a:r>
              <a:rPr lang="en-US" sz="2000" dirty="0">
                <a:solidFill>
                  <a:srgbClr val="000000"/>
                </a:solidFill>
                <a:latin typeface="Calibri" panose="020F0502020204030204" pitchFamily="34" charset="0"/>
              </a:rPr>
              <a:t>The editor gave me</a:t>
            </a:r>
            <a:r>
              <a:rPr lang="ru-RU" sz="2000" dirty="0">
                <a:solidFill>
                  <a:srgbClr val="000000"/>
                </a:solidFill>
                <a:latin typeface="Calibri" panose="020F0502020204030204" pitchFamily="34" charset="0"/>
              </a:rPr>
              <a:t> </a:t>
            </a:r>
            <a:r>
              <a:rPr lang="en-US" sz="2000" b="1" dirty="0">
                <a:solidFill>
                  <a:srgbClr val="000000"/>
                </a:solidFill>
                <a:latin typeface="Calibri" panose="020F0502020204030204" pitchFamily="34" charset="0"/>
              </a:rPr>
              <a:t>permission</a:t>
            </a:r>
            <a:r>
              <a:rPr lang="en-US" sz="2000" dirty="0">
                <a:solidFill>
                  <a:srgbClr val="000000"/>
                </a:solidFill>
                <a:latin typeface="Calibri" panose="020F0502020204030204" pitchFamily="34" charset="0"/>
              </a:rPr>
              <a:t>  to interview one of the journalists.</a:t>
            </a:r>
          </a:p>
          <a:p>
            <a:pPr marL="365760" lvl="0" indent="-283464">
              <a:spcBef>
                <a:spcPts val="600"/>
              </a:spcBef>
              <a:buClr>
                <a:srgbClr val="3891A7"/>
              </a:buClr>
              <a:buSzPct val="80000"/>
              <a:buFont typeface="+mj-lt"/>
              <a:buAutoNum type="arabicPeriod"/>
            </a:pPr>
            <a:r>
              <a:rPr lang="en-US" sz="2000" dirty="0">
                <a:solidFill>
                  <a:srgbClr val="000000"/>
                </a:solidFill>
                <a:latin typeface="Calibri" panose="020F0502020204030204" pitchFamily="34" charset="0"/>
              </a:rPr>
              <a:t>There are still many people in developing countries who live in extreme </a:t>
            </a:r>
            <a:r>
              <a:rPr lang="en-US" sz="2000" b="1" dirty="0">
                <a:latin typeface="arial" panose="020B0604020202020204" pitchFamily="34" charset="0"/>
              </a:rPr>
              <a:t>poorness</a:t>
            </a:r>
            <a:r>
              <a:rPr lang="en-US" sz="2000" b="1" dirty="0">
                <a:solidFill>
                  <a:srgbClr val="000000"/>
                </a:solidFill>
                <a:latin typeface="Calibri" panose="020F0502020204030204" pitchFamily="34" charset="0"/>
              </a:rPr>
              <a:t>.</a:t>
            </a:r>
          </a:p>
          <a:p>
            <a:endParaRPr lang="en-US" sz="3200" dirty="0">
              <a:solidFill>
                <a:srgbClr val="FF0000"/>
              </a:solidFill>
            </a:endParaRPr>
          </a:p>
          <a:p>
            <a:pPr>
              <a:buNone/>
            </a:pPr>
            <a:endParaRPr lang="ru-RU" dirty="0"/>
          </a:p>
        </p:txBody>
      </p:sp>
      <p:sp>
        <p:nvSpPr>
          <p:cNvPr id="7" name="TextBox 6"/>
          <p:cNvSpPr txBox="1"/>
          <p:nvPr/>
        </p:nvSpPr>
        <p:spPr>
          <a:xfrm>
            <a:off x="1115616" y="188641"/>
            <a:ext cx="7632848" cy="892552"/>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US" sz="2400" b="1" dirty="0">
                <a:solidFill>
                  <a:srgbClr val="000000"/>
                </a:solidFill>
                <a:latin typeface="Calibri" panose="020F0502020204030204" pitchFamily="34" charset="0"/>
              </a:rPr>
              <a:t>Use the word in capitals to form a new word that fits into each blank</a:t>
            </a:r>
            <a:r>
              <a:rPr lang="en-US" sz="2800" b="1" dirty="0">
                <a:solidFill>
                  <a:srgbClr val="000000"/>
                </a:solidFill>
                <a:latin typeface="Calibri" panose="020F0502020204030204" pitchFamily="34" charset="0"/>
              </a:rPr>
              <a:t> </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style.rotation</p:attrName>
                                        </p:attrNameLst>
                                      </p:cBhvr>
                                      <p:tavLst>
                                        <p:tav tm="0">
                                          <p:val>
                                            <p:fltVal val="720"/>
                                          </p:val>
                                        </p:tav>
                                        <p:tav tm="100000">
                                          <p:val>
                                            <p:fltVal val="0"/>
                                          </p:val>
                                        </p:tav>
                                      </p:tavLst>
                                    </p:anim>
                                    <p:anim calcmode="lin" valueType="num">
                                      <p:cBhvr>
                                        <p:cTn id="9" dur="2000" fill="hold"/>
                                        <p:tgtEl>
                                          <p:spTgt spid="6"/>
                                        </p:tgtEl>
                                        <p:attrNameLst>
                                          <p:attrName>ppt_h</p:attrName>
                                        </p:attrNameLst>
                                      </p:cBhvr>
                                      <p:tavLst>
                                        <p:tav tm="0">
                                          <p:val>
                                            <p:fltVal val="0"/>
                                          </p:val>
                                        </p:tav>
                                        <p:tav tm="100000">
                                          <p:val>
                                            <p:strVal val="#ppt_h"/>
                                          </p:val>
                                        </p:tav>
                                      </p:tavLst>
                                    </p:anim>
                                    <p:anim calcmode="lin" valueType="num">
                                      <p:cBhvr>
                                        <p:cTn id="10" dur="2000" fill="hold"/>
                                        <p:tgtEl>
                                          <p:spTgt spid="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35608" y="707886"/>
            <a:ext cx="7456872" cy="3801234"/>
          </a:xfrm>
        </p:spPr>
        <p:txBody>
          <a:bodyPr>
            <a:noAutofit/>
          </a:bodyPr>
          <a:lstStyle/>
          <a:p>
            <a:pPr>
              <a:buNone/>
            </a:pPr>
            <a:r>
              <a:rPr lang="en-US" sz="1600" dirty="0">
                <a:latin typeface="Times New Roman" panose="02020603050405020304" pitchFamily="18" charset="0"/>
                <a:cs typeface="Times New Roman" panose="02020603050405020304" pitchFamily="18" charset="0"/>
              </a:rPr>
              <a:t>While the population of Europe and America is growing older , those in _______</a:t>
            </a:r>
          </a:p>
          <a:p>
            <a:pPr>
              <a:buNone/>
            </a:pPr>
            <a:r>
              <a:rPr lang="en-US" sz="1600" dirty="0">
                <a:latin typeface="Times New Roman" panose="02020603050405020304" pitchFamily="18" charset="0"/>
                <a:cs typeface="Times New Roman" panose="02020603050405020304" pitchFamily="18" charset="0"/>
              </a:rPr>
              <a:t> </a:t>
            </a:r>
            <a:r>
              <a:rPr lang="en-US" sz="1600" b="1" dirty="0">
                <a:latin typeface="Times New Roman" panose="02020603050405020304" pitchFamily="18" charset="0"/>
                <a:cs typeface="Times New Roman" panose="02020603050405020304" pitchFamily="18" charset="0"/>
              </a:rPr>
              <a:t>(DEVELOP</a:t>
            </a:r>
            <a:r>
              <a:rPr lang="en-US" sz="1600" dirty="0">
                <a:latin typeface="Times New Roman" panose="02020603050405020304" pitchFamily="18" charset="0"/>
                <a:cs typeface="Times New Roman" panose="02020603050405020304" pitchFamily="18" charset="0"/>
              </a:rPr>
              <a:t>) countries  are becoming younger. In the non-Western world, </a:t>
            </a:r>
          </a:p>
          <a:p>
            <a:pPr>
              <a:buNone/>
            </a:pPr>
            <a:r>
              <a:rPr lang="en-US" sz="1600" dirty="0">
                <a:latin typeface="Times New Roman" panose="02020603050405020304" pitchFamily="18" charset="0"/>
                <a:cs typeface="Times New Roman" panose="02020603050405020304" pitchFamily="18" charset="0"/>
              </a:rPr>
              <a:t> (</a:t>
            </a:r>
            <a:r>
              <a:rPr lang="en-US" sz="1600" b="1" dirty="0">
                <a:latin typeface="Times New Roman" panose="02020603050405020304" pitchFamily="18" charset="0"/>
                <a:cs typeface="Times New Roman" panose="02020603050405020304" pitchFamily="18" charset="0"/>
              </a:rPr>
              <a:t>PARTICULAR</a:t>
            </a:r>
            <a:r>
              <a:rPr lang="en-US" sz="1600" dirty="0">
                <a:latin typeface="Times New Roman" panose="02020603050405020304" pitchFamily="18" charset="0"/>
                <a:cs typeface="Times New Roman" panose="02020603050405020304" pitchFamily="18" charset="0"/>
              </a:rPr>
              <a:t>)  India, China and Brazil there is a new generation of teenagers </a:t>
            </a:r>
          </a:p>
          <a:p>
            <a:pPr>
              <a:buNone/>
            </a:pPr>
            <a:r>
              <a:rPr lang="en-US" sz="1600" dirty="0">
                <a:latin typeface="Times New Roman" panose="02020603050405020304" pitchFamily="18" charset="0"/>
                <a:cs typeface="Times New Roman" panose="02020603050405020304" pitchFamily="18" charset="0"/>
              </a:rPr>
              <a:t> (</a:t>
            </a:r>
            <a:r>
              <a:rPr lang="en-US" sz="1600" b="1" dirty="0">
                <a:latin typeface="Times New Roman" panose="02020603050405020304" pitchFamily="18" charset="0"/>
                <a:cs typeface="Times New Roman" panose="02020603050405020304" pitchFamily="18" charset="0"/>
              </a:rPr>
              <a:t>GROW</a:t>
            </a:r>
            <a:r>
              <a:rPr lang="en-US" sz="1600" dirty="0">
                <a:latin typeface="Times New Roman" panose="02020603050405020304" pitchFamily="18" charset="0"/>
                <a:cs typeface="Times New Roman" panose="02020603050405020304" pitchFamily="18" charset="0"/>
              </a:rPr>
              <a:t>) up. These young people’s  tastes are influencing </a:t>
            </a:r>
          </a:p>
          <a:p>
            <a:pPr>
              <a:buNone/>
            </a:pPr>
            <a:r>
              <a:rPr lang="en-US" sz="1600" dirty="0">
                <a:latin typeface="Times New Roman" panose="02020603050405020304" pitchFamily="18" charset="0"/>
                <a:cs typeface="Times New Roman" panose="02020603050405020304" pitchFamily="18" charset="0"/>
              </a:rPr>
              <a:t> (</a:t>
            </a:r>
            <a:r>
              <a:rPr lang="en-US" sz="1600" b="1" dirty="0">
                <a:latin typeface="Times New Roman" panose="02020603050405020304" pitchFamily="18" charset="0"/>
                <a:cs typeface="Times New Roman" panose="02020603050405020304" pitchFamily="18" charset="0"/>
              </a:rPr>
              <a:t>CONSUME</a:t>
            </a:r>
            <a:r>
              <a:rPr lang="en-US" sz="1600" dirty="0">
                <a:latin typeface="Times New Roman" panose="02020603050405020304" pitchFamily="18" charset="0"/>
                <a:cs typeface="Times New Roman" panose="02020603050405020304" pitchFamily="18" charset="0"/>
              </a:rPr>
              <a:t>) habits in our world today. In terms of language , English is dominant throughout the world.  It is a way with which teenagers  across the world can communicate with each other and share a common culture. The </a:t>
            </a:r>
          </a:p>
          <a:p>
            <a:pPr>
              <a:buNone/>
            </a:pPr>
            <a:r>
              <a:rPr lang="en-US" sz="1600" dirty="0">
                <a:latin typeface="Times New Roman" panose="02020603050405020304" pitchFamily="18" charset="0"/>
                <a:cs typeface="Times New Roman" panose="02020603050405020304" pitchFamily="18" charset="0"/>
              </a:rPr>
              <a:t> (</a:t>
            </a:r>
            <a:r>
              <a:rPr lang="en-US" sz="1600" b="1" dirty="0">
                <a:latin typeface="Times New Roman" panose="02020603050405020304" pitchFamily="18" charset="0"/>
                <a:cs typeface="Times New Roman" panose="02020603050405020304" pitchFamily="18" charset="0"/>
              </a:rPr>
              <a:t>EXIST</a:t>
            </a:r>
            <a:r>
              <a:rPr lang="en-US" sz="1600" dirty="0">
                <a:latin typeface="Times New Roman" panose="02020603050405020304" pitchFamily="18" charset="0"/>
                <a:cs typeface="Times New Roman" panose="02020603050405020304" pitchFamily="18" charset="0"/>
              </a:rPr>
              <a:t>) of graffiti written in English in so many countries  is one example of this. The </a:t>
            </a:r>
          </a:p>
          <a:p>
            <a:pPr>
              <a:buNone/>
            </a:pPr>
            <a:r>
              <a:rPr lang="en-US" sz="1600" dirty="0">
                <a:latin typeface="Times New Roman" panose="02020603050405020304" pitchFamily="18" charset="0"/>
                <a:cs typeface="Times New Roman" panose="02020603050405020304" pitchFamily="18" charset="0"/>
              </a:rPr>
              <a:t> (</a:t>
            </a:r>
            <a:r>
              <a:rPr lang="en-US" sz="1600" b="1" dirty="0">
                <a:latin typeface="Times New Roman" panose="02020603050405020304" pitchFamily="18" charset="0"/>
                <a:cs typeface="Times New Roman" panose="02020603050405020304" pitchFamily="18" charset="0"/>
              </a:rPr>
              <a:t>STRONG</a:t>
            </a:r>
            <a:r>
              <a:rPr lang="en-US" sz="1600" dirty="0">
                <a:latin typeface="Times New Roman" panose="02020603050405020304" pitchFamily="18" charset="0"/>
                <a:cs typeface="Times New Roman" panose="02020603050405020304" pitchFamily="18" charset="0"/>
              </a:rPr>
              <a:t>)  force in international youth culture today is pop music. It has a </a:t>
            </a:r>
          </a:p>
          <a:p>
            <a:pPr>
              <a:buNone/>
            </a:pPr>
            <a:r>
              <a:rPr lang="en-US" sz="1600" dirty="0">
                <a:latin typeface="Times New Roman" panose="02020603050405020304" pitchFamily="18" charset="0"/>
                <a:cs typeface="Times New Roman" panose="02020603050405020304" pitchFamily="18" charset="0"/>
              </a:rPr>
              <a:t> (</a:t>
            </a:r>
            <a:r>
              <a:rPr lang="en-US" sz="1600" b="1" dirty="0">
                <a:latin typeface="Times New Roman" panose="02020603050405020304" pitchFamily="18" charset="0"/>
                <a:cs typeface="Times New Roman" panose="02020603050405020304" pitchFamily="18" charset="0"/>
              </a:rPr>
              <a:t>UNIVERSE</a:t>
            </a:r>
            <a:r>
              <a:rPr lang="en-US" sz="1600" dirty="0">
                <a:latin typeface="Times New Roman" panose="02020603050405020304" pitchFamily="18" charset="0"/>
                <a:cs typeface="Times New Roman" panose="02020603050405020304" pitchFamily="18" charset="0"/>
              </a:rPr>
              <a:t>) appeal and is driven by pop music stations like MTV and others. They broadcast pop music to every corner of our planet, and while most of the music is English, kids from all over the world  learn to sing English too.</a:t>
            </a:r>
            <a:endParaRPr lang="ru-RU" sz="1600" dirty="0">
              <a:latin typeface="Times New Roman" panose="02020603050405020304" pitchFamily="18" charset="0"/>
              <a:cs typeface="Times New Roman" panose="02020603050405020304" pitchFamily="18" charset="0"/>
            </a:endParaRPr>
          </a:p>
        </p:txBody>
      </p:sp>
      <p:sp>
        <p:nvSpPr>
          <p:cNvPr id="4" name="Заголовок 1"/>
          <p:cNvSpPr txBox="1">
            <a:spLocks/>
          </p:cNvSpPr>
          <p:nvPr/>
        </p:nvSpPr>
        <p:spPr>
          <a:xfrm>
            <a:off x="0" y="0"/>
            <a:ext cx="1115616" cy="4653136"/>
          </a:xfrm>
          <a:prstGeom prst="rect">
            <a:avLst/>
          </a:prstGeom>
        </p:spPr>
        <p:style>
          <a:lnRef idx="1">
            <a:schemeClr val="accent6"/>
          </a:lnRef>
          <a:fillRef idx="2">
            <a:schemeClr val="accent6"/>
          </a:fillRef>
          <a:effectRef idx="1">
            <a:schemeClr val="accent6"/>
          </a:effectRef>
          <a:fontRef idx="minor">
            <a:schemeClr val="dk1"/>
          </a:fontRef>
        </p:style>
        <p:txBody>
          <a:bodyPr vert="vert270" anchor="ctr">
            <a:normAutofit/>
          </a:bodyPr>
          <a:lstStyle/>
          <a:p>
            <a:pPr lvl="0">
              <a:spcBef>
                <a:spcPct val="0"/>
              </a:spcBef>
              <a:defRPr/>
            </a:pPr>
            <a:r>
              <a:rPr lang="en-US" sz="4300" dirty="0">
                <a:effectLst>
                  <a:outerShdw blurRad="50000" dist="30000" dir="5400000" algn="tl" rotWithShape="0">
                    <a:srgbClr val="000000">
                      <a:alpha val="30000"/>
                    </a:srgbClr>
                  </a:outerShdw>
                </a:effectLst>
              </a:rPr>
              <a:t>Word-formation </a:t>
            </a:r>
            <a:r>
              <a:rPr kumimoji="0" lang="ru-RU" sz="4300" b="0" i="0" u="none" strike="noStrike" kern="1200" cap="none" spc="0" normalizeH="0" baseline="0" noProof="0" dirty="0">
                <a:ln>
                  <a:noFill/>
                </a:ln>
                <a:solidFill>
                  <a:schemeClr val="dk1"/>
                </a:solidFill>
                <a:effectLst>
                  <a:outerShdw blurRad="50000" dist="30000" dir="5400000" algn="tl" rotWithShape="0">
                    <a:srgbClr val="000000">
                      <a:alpha val="30000"/>
                    </a:srgbClr>
                  </a:outerShdw>
                </a:effectLst>
                <a:uLnTx/>
                <a:uFillTx/>
                <a:latin typeface="+mn-lt"/>
                <a:ea typeface="+mn-ea"/>
                <a:cs typeface="+mn-cs"/>
              </a:rPr>
              <a:t> 3</a:t>
            </a:r>
          </a:p>
        </p:txBody>
      </p:sp>
      <p:sp>
        <p:nvSpPr>
          <p:cNvPr id="5" name="Стрелка вверх 4">
            <a:hlinkClick r:id="rId2" action="ppaction://hlinksldjump"/>
          </p:cNvPr>
          <p:cNvSpPr/>
          <p:nvPr/>
        </p:nvSpPr>
        <p:spPr>
          <a:xfrm>
            <a:off x="179512" y="5301208"/>
            <a:ext cx="720080" cy="136815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1469126" y="0"/>
            <a:ext cx="7272808" cy="707886"/>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US" sz="2000" b="1" dirty="0">
                <a:solidFill>
                  <a:srgbClr val="000000"/>
                </a:solidFill>
                <a:latin typeface="Calibri" panose="020F0502020204030204" pitchFamily="34" charset="0"/>
              </a:rPr>
              <a:t>Use the word at the end of the sentence to form a new word that fits into the blank !</a:t>
            </a:r>
            <a:endParaRPr lang="ru-RU" sz="2000" dirty="0"/>
          </a:p>
        </p:txBody>
      </p:sp>
      <p:sp>
        <p:nvSpPr>
          <p:cNvPr id="7" name="TextBox 6"/>
          <p:cNvSpPr txBox="1"/>
          <p:nvPr/>
        </p:nvSpPr>
        <p:spPr>
          <a:xfrm>
            <a:off x="1217098" y="5013176"/>
            <a:ext cx="7243334" cy="255454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3200" dirty="0">
                <a:solidFill>
                  <a:srgbClr val="FF0000"/>
                </a:solidFill>
              </a:rPr>
              <a:t>Keys:</a:t>
            </a:r>
          </a:p>
          <a:p>
            <a:r>
              <a:rPr lang="en-US" sz="3200" dirty="0"/>
              <a:t>1.good-better-the best</a:t>
            </a:r>
          </a:p>
          <a:p>
            <a:r>
              <a:rPr lang="en-US" sz="3200" dirty="0"/>
              <a:t>2. bad-worse-the worst</a:t>
            </a:r>
          </a:p>
          <a:p>
            <a:r>
              <a:rPr lang="en-US" sz="3200" dirty="0"/>
              <a:t>3. little-less-the least</a:t>
            </a:r>
            <a:endParaRPr lang="ru-RU" sz="3200" dirty="0"/>
          </a:p>
          <a:p>
            <a:endParaRPr lang="en-US" sz="32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style.rotation</p:attrName>
                                        </p:attrNameLst>
                                      </p:cBhvr>
                                      <p:tavLst>
                                        <p:tav tm="0">
                                          <p:val>
                                            <p:fltVal val="720"/>
                                          </p:val>
                                        </p:tav>
                                        <p:tav tm="100000">
                                          <p:val>
                                            <p:fltVal val="0"/>
                                          </p:val>
                                        </p:tav>
                                      </p:tavLst>
                                    </p:anim>
                                    <p:anim calcmode="lin" valueType="num">
                                      <p:cBhvr>
                                        <p:cTn id="9" dur="2000" fill="hold"/>
                                        <p:tgtEl>
                                          <p:spTgt spid="7"/>
                                        </p:tgtEl>
                                        <p:attrNameLst>
                                          <p:attrName>ppt_h</p:attrName>
                                        </p:attrNameLst>
                                      </p:cBhvr>
                                      <p:tavLst>
                                        <p:tav tm="0">
                                          <p:val>
                                            <p:fltVal val="0"/>
                                          </p:val>
                                        </p:tav>
                                        <p:tav tm="100000">
                                          <p:val>
                                            <p:strVal val="#ppt_h"/>
                                          </p:val>
                                        </p:tav>
                                      </p:tavLst>
                                    </p:anim>
                                    <p:anim calcmode="lin" valueType="num">
                                      <p:cBhvr>
                                        <p:cTn id="10" dur="2000" fill="hold"/>
                                        <p:tgtEl>
                                          <p:spTgt spid="7"/>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35608" y="1447800"/>
            <a:ext cx="7498080" cy="1981200"/>
          </a:xfrm>
        </p:spPr>
        <p:txBody>
          <a:bodyPr/>
          <a:lstStyle/>
          <a:p>
            <a:pPr>
              <a:buNone/>
            </a:pPr>
            <a:r>
              <a:rPr lang="en-US" dirty="0"/>
              <a:t>1.That is (old) chair of all.</a:t>
            </a:r>
            <a:endParaRPr lang="ru-RU" dirty="0"/>
          </a:p>
          <a:p>
            <a:pPr>
              <a:buNone/>
            </a:pPr>
            <a:r>
              <a:rPr lang="en-US" dirty="0"/>
              <a:t>2. This room is (big) in our flat.</a:t>
            </a:r>
            <a:endParaRPr lang="ru-RU" dirty="0"/>
          </a:p>
          <a:p>
            <a:pPr>
              <a:buNone/>
            </a:pPr>
            <a:r>
              <a:rPr lang="en-US" dirty="0"/>
              <a:t>3. That is (comfortable) train in the world.</a:t>
            </a:r>
            <a:endParaRPr lang="ru-RU" dirty="0"/>
          </a:p>
          <a:p>
            <a:endParaRPr lang="ru-RU" dirty="0"/>
          </a:p>
        </p:txBody>
      </p:sp>
      <p:sp>
        <p:nvSpPr>
          <p:cNvPr id="4" name="Заголовок 1"/>
          <p:cNvSpPr txBox="1">
            <a:spLocks/>
          </p:cNvSpPr>
          <p:nvPr/>
        </p:nvSpPr>
        <p:spPr>
          <a:xfrm>
            <a:off x="0" y="0"/>
            <a:ext cx="1115616" cy="4653136"/>
          </a:xfrm>
          <a:prstGeom prst="rect">
            <a:avLst/>
          </a:prstGeom>
        </p:spPr>
        <p:style>
          <a:lnRef idx="1">
            <a:schemeClr val="accent6"/>
          </a:lnRef>
          <a:fillRef idx="2">
            <a:schemeClr val="accent6"/>
          </a:fillRef>
          <a:effectRef idx="1">
            <a:schemeClr val="accent6"/>
          </a:effectRef>
          <a:fontRef idx="minor">
            <a:schemeClr val="dk1"/>
          </a:fontRef>
        </p:style>
        <p:txBody>
          <a:bodyPr vert="vert270" anchor="ctr">
            <a:normAutofit/>
          </a:bodyPr>
          <a:lstStyle/>
          <a:p>
            <a:pPr lvl="0">
              <a:spcBef>
                <a:spcPct val="0"/>
              </a:spcBef>
              <a:defRPr/>
            </a:pPr>
            <a:r>
              <a:rPr lang="en-US" sz="4300" dirty="0">
                <a:effectLst>
                  <a:outerShdw blurRad="50000" dist="30000" dir="5400000" algn="tl" rotWithShape="0">
                    <a:srgbClr val="000000">
                      <a:alpha val="30000"/>
                    </a:srgbClr>
                  </a:outerShdw>
                </a:effectLst>
              </a:rPr>
              <a:t>Word-formation </a:t>
            </a:r>
            <a:r>
              <a:rPr kumimoji="0" lang="ru-RU" sz="4300" b="0" i="0" u="none" strike="noStrike" kern="1200" cap="none" spc="0" normalizeH="0" baseline="0" noProof="0" dirty="0">
                <a:ln>
                  <a:noFill/>
                </a:ln>
                <a:solidFill>
                  <a:schemeClr val="dk1"/>
                </a:solidFill>
                <a:effectLst>
                  <a:outerShdw blurRad="50000" dist="30000" dir="5400000" algn="tl" rotWithShape="0">
                    <a:srgbClr val="000000">
                      <a:alpha val="30000"/>
                    </a:srgbClr>
                  </a:outerShdw>
                </a:effectLst>
                <a:uLnTx/>
                <a:uFillTx/>
                <a:latin typeface="+mn-lt"/>
                <a:ea typeface="+mn-ea"/>
                <a:cs typeface="+mn-cs"/>
              </a:rPr>
              <a:t> 4</a:t>
            </a:r>
          </a:p>
        </p:txBody>
      </p:sp>
      <p:sp>
        <p:nvSpPr>
          <p:cNvPr id="5" name="Стрелка вверх 4">
            <a:hlinkClick r:id="rId2" action="ppaction://hlinksldjump"/>
          </p:cNvPr>
          <p:cNvSpPr/>
          <p:nvPr/>
        </p:nvSpPr>
        <p:spPr>
          <a:xfrm>
            <a:off x="179512" y="5301208"/>
            <a:ext cx="720080" cy="136815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1403648" y="188640"/>
            <a:ext cx="7488832" cy="52322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endParaRPr lang="ru-RU" sz="2800" dirty="0">
              <a:solidFill>
                <a:srgbClr val="FF0000"/>
              </a:solidFill>
            </a:endParaRPr>
          </a:p>
        </p:txBody>
      </p:sp>
      <p:sp>
        <p:nvSpPr>
          <p:cNvPr id="7" name="TextBox 6"/>
          <p:cNvSpPr txBox="1"/>
          <p:nvPr/>
        </p:nvSpPr>
        <p:spPr>
          <a:xfrm>
            <a:off x="1115616" y="3789040"/>
            <a:ext cx="7776864" cy="255454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3200" dirty="0">
                <a:solidFill>
                  <a:srgbClr val="FF0000"/>
                </a:solidFill>
              </a:rPr>
              <a:t>Keys:</a:t>
            </a:r>
          </a:p>
          <a:p>
            <a:pPr>
              <a:buNone/>
            </a:pPr>
            <a:r>
              <a:rPr lang="en-US" sz="3200" dirty="0"/>
              <a:t>1.That is </a:t>
            </a:r>
            <a:r>
              <a:rPr lang="en-US" sz="3200" u="sng" dirty="0"/>
              <a:t>the oldest </a:t>
            </a:r>
            <a:r>
              <a:rPr lang="en-US" sz="3200" dirty="0"/>
              <a:t>chair of all.</a:t>
            </a:r>
            <a:endParaRPr lang="ru-RU" sz="3200" dirty="0"/>
          </a:p>
          <a:p>
            <a:pPr>
              <a:buNone/>
            </a:pPr>
            <a:r>
              <a:rPr lang="en-US" sz="3200" dirty="0"/>
              <a:t>2. This room is </a:t>
            </a:r>
            <a:r>
              <a:rPr lang="en-US" sz="3200" u="sng" dirty="0"/>
              <a:t>the biggest </a:t>
            </a:r>
            <a:r>
              <a:rPr lang="en-US" sz="3200" dirty="0"/>
              <a:t>in our flat.</a:t>
            </a:r>
            <a:endParaRPr lang="ru-RU" sz="3200" dirty="0"/>
          </a:p>
          <a:p>
            <a:pPr>
              <a:buNone/>
            </a:pPr>
            <a:r>
              <a:rPr lang="en-US" sz="3200" dirty="0"/>
              <a:t>3. That is </a:t>
            </a:r>
            <a:r>
              <a:rPr lang="en-US" sz="3200" u="sng" dirty="0"/>
              <a:t>the most comfortable </a:t>
            </a:r>
            <a:r>
              <a:rPr lang="en-US" sz="3200" dirty="0"/>
              <a:t>train in the world.</a:t>
            </a:r>
            <a:endParaRPr lang="en-US" sz="32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style.rotation</p:attrName>
                                        </p:attrNameLst>
                                      </p:cBhvr>
                                      <p:tavLst>
                                        <p:tav tm="0">
                                          <p:val>
                                            <p:fltVal val="720"/>
                                          </p:val>
                                        </p:tav>
                                        <p:tav tm="100000">
                                          <p:val>
                                            <p:fltVal val="0"/>
                                          </p:val>
                                        </p:tav>
                                      </p:tavLst>
                                    </p:anim>
                                    <p:anim calcmode="lin" valueType="num">
                                      <p:cBhvr>
                                        <p:cTn id="9" dur="2000" fill="hold"/>
                                        <p:tgtEl>
                                          <p:spTgt spid="7"/>
                                        </p:tgtEl>
                                        <p:attrNameLst>
                                          <p:attrName>ppt_h</p:attrName>
                                        </p:attrNameLst>
                                      </p:cBhvr>
                                      <p:tavLst>
                                        <p:tav tm="0">
                                          <p:val>
                                            <p:fltVal val="0"/>
                                          </p:val>
                                        </p:tav>
                                        <p:tav tm="100000">
                                          <p:val>
                                            <p:strVal val="#ppt_h"/>
                                          </p:val>
                                        </p:tav>
                                      </p:tavLst>
                                    </p:anim>
                                    <p:anim calcmode="lin" valueType="num">
                                      <p:cBhvr>
                                        <p:cTn id="10" dur="2000" fill="hold"/>
                                        <p:tgtEl>
                                          <p:spTgt spid="7"/>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35608" y="1447800"/>
            <a:ext cx="7498080" cy="2989312"/>
          </a:xfrm>
        </p:spPr>
        <p:txBody>
          <a:bodyPr/>
          <a:lstStyle/>
          <a:p>
            <a:pPr marL="596646" indent="-514350">
              <a:buNone/>
            </a:pPr>
            <a:r>
              <a:rPr lang="en-US" dirty="0"/>
              <a:t>1.Summer is (warm) season of the year.</a:t>
            </a:r>
            <a:endParaRPr lang="ru-RU" dirty="0"/>
          </a:p>
          <a:p>
            <a:pPr marL="596646" indent="-514350">
              <a:buNone/>
            </a:pPr>
            <a:r>
              <a:rPr lang="en-US" dirty="0"/>
              <a:t>2.  Greg is (tall) boy in our school.</a:t>
            </a:r>
            <a:endParaRPr lang="ru-RU" dirty="0"/>
          </a:p>
          <a:p>
            <a:pPr>
              <a:buNone/>
            </a:pPr>
            <a:r>
              <a:rPr lang="en-US" dirty="0"/>
              <a:t>3. I am (good) student in our class.</a:t>
            </a:r>
            <a:endParaRPr lang="ru-RU" dirty="0"/>
          </a:p>
          <a:p>
            <a:endParaRPr lang="ru-RU" dirty="0"/>
          </a:p>
        </p:txBody>
      </p:sp>
      <p:sp>
        <p:nvSpPr>
          <p:cNvPr id="4" name="Заголовок 1"/>
          <p:cNvSpPr txBox="1">
            <a:spLocks/>
          </p:cNvSpPr>
          <p:nvPr/>
        </p:nvSpPr>
        <p:spPr>
          <a:xfrm>
            <a:off x="0" y="0"/>
            <a:ext cx="1115616" cy="4653136"/>
          </a:xfrm>
          <a:prstGeom prst="rect">
            <a:avLst/>
          </a:prstGeom>
        </p:spPr>
        <p:style>
          <a:lnRef idx="1">
            <a:schemeClr val="accent6"/>
          </a:lnRef>
          <a:fillRef idx="2">
            <a:schemeClr val="accent6"/>
          </a:fillRef>
          <a:effectRef idx="1">
            <a:schemeClr val="accent6"/>
          </a:effectRef>
          <a:fontRef idx="minor">
            <a:schemeClr val="dk1"/>
          </a:fontRef>
        </p:style>
        <p:txBody>
          <a:bodyPr vert="vert27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ru-RU" sz="4300" b="0" i="0" u="none" strike="noStrike" kern="1200" cap="none" spc="0" normalizeH="0" baseline="0" noProof="0" dirty="0">
                <a:ln>
                  <a:noFill/>
                </a:ln>
                <a:solidFill>
                  <a:schemeClr val="dk1"/>
                </a:solidFill>
                <a:effectLst>
                  <a:outerShdw blurRad="50000" dist="30000" dir="5400000" algn="tl" rotWithShape="0">
                    <a:srgbClr val="000000">
                      <a:alpha val="30000"/>
                    </a:srgbClr>
                  </a:outerShdw>
                </a:effectLst>
                <a:uLnTx/>
                <a:uFillTx/>
                <a:latin typeface="+mn-lt"/>
                <a:ea typeface="+mn-ea"/>
                <a:cs typeface="+mn-cs"/>
              </a:rPr>
              <a:t>Прилагательное 5</a:t>
            </a:r>
          </a:p>
        </p:txBody>
      </p:sp>
      <p:sp>
        <p:nvSpPr>
          <p:cNvPr id="5" name="Стрелка вверх 4">
            <a:hlinkClick r:id="rId2" action="ppaction://hlinksldjump"/>
          </p:cNvPr>
          <p:cNvSpPr/>
          <p:nvPr/>
        </p:nvSpPr>
        <p:spPr>
          <a:xfrm>
            <a:off x="179512" y="5301208"/>
            <a:ext cx="720080" cy="136815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1115616" y="3789040"/>
            <a:ext cx="7776864" cy="255454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3200" dirty="0">
                <a:solidFill>
                  <a:srgbClr val="FF0000"/>
                </a:solidFill>
              </a:rPr>
              <a:t>Keys:</a:t>
            </a:r>
          </a:p>
          <a:p>
            <a:pPr marL="596646" indent="-514350">
              <a:buNone/>
            </a:pPr>
            <a:r>
              <a:rPr lang="en-US" sz="3200" dirty="0"/>
              <a:t>1.Summer is </a:t>
            </a:r>
            <a:r>
              <a:rPr lang="en-US" sz="3200" u="sng" dirty="0"/>
              <a:t>the warmest </a:t>
            </a:r>
            <a:r>
              <a:rPr lang="en-US" sz="3200" dirty="0"/>
              <a:t>season of the year.</a:t>
            </a:r>
            <a:endParaRPr lang="ru-RU" sz="3200" dirty="0"/>
          </a:p>
          <a:p>
            <a:pPr marL="596646" indent="-514350">
              <a:buNone/>
            </a:pPr>
            <a:r>
              <a:rPr lang="en-US" sz="3200" dirty="0"/>
              <a:t>2.  Greg is </a:t>
            </a:r>
            <a:r>
              <a:rPr lang="en-US" sz="3200" u="sng" dirty="0"/>
              <a:t>the tallest </a:t>
            </a:r>
            <a:r>
              <a:rPr lang="en-US" sz="3200" dirty="0"/>
              <a:t>boy in our school.</a:t>
            </a:r>
            <a:endParaRPr lang="ru-RU" sz="3200" dirty="0"/>
          </a:p>
          <a:p>
            <a:pPr>
              <a:buNone/>
            </a:pPr>
            <a:r>
              <a:rPr lang="en-US" sz="3200" dirty="0"/>
              <a:t>3. I am </a:t>
            </a:r>
            <a:r>
              <a:rPr lang="en-US" sz="3200" u="sng" dirty="0"/>
              <a:t>the best </a:t>
            </a:r>
            <a:r>
              <a:rPr lang="en-US" sz="3200" dirty="0"/>
              <a:t>student in our class.</a:t>
            </a:r>
            <a:endParaRPr lang="en-US" sz="3200" dirty="0">
              <a:solidFill>
                <a:srgbClr val="FF0000"/>
              </a:solidFill>
            </a:endParaRPr>
          </a:p>
          <a:p>
            <a:endParaRPr lang="en-US" sz="3200" dirty="0">
              <a:solidFill>
                <a:srgbClr val="FF0000"/>
              </a:solidFill>
            </a:endParaRPr>
          </a:p>
        </p:txBody>
      </p:sp>
      <p:sp>
        <p:nvSpPr>
          <p:cNvPr id="7" name="TextBox 6"/>
          <p:cNvSpPr txBox="1"/>
          <p:nvPr/>
        </p:nvSpPr>
        <p:spPr>
          <a:xfrm>
            <a:off x="1403648" y="188640"/>
            <a:ext cx="7488832" cy="954107"/>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ru-RU" sz="2800" b="1" dirty="0">
                <a:solidFill>
                  <a:srgbClr val="FF0000"/>
                </a:solidFill>
              </a:rPr>
              <a:t>Поставьте прилагательные в превосходную степень и переведите:</a:t>
            </a:r>
            <a:endParaRPr lang="ru-RU" sz="28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style.rotation</p:attrName>
                                        </p:attrNameLst>
                                      </p:cBhvr>
                                      <p:tavLst>
                                        <p:tav tm="0">
                                          <p:val>
                                            <p:fltVal val="720"/>
                                          </p:val>
                                        </p:tav>
                                        <p:tav tm="100000">
                                          <p:val>
                                            <p:fltVal val="0"/>
                                          </p:val>
                                        </p:tav>
                                      </p:tavLst>
                                    </p:anim>
                                    <p:anim calcmode="lin" valueType="num">
                                      <p:cBhvr>
                                        <p:cTn id="9" dur="2000" fill="hold"/>
                                        <p:tgtEl>
                                          <p:spTgt spid="6"/>
                                        </p:tgtEl>
                                        <p:attrNameLst>
                                          <p:attrName>ppt_h</p:attrName>
                                        </p:attrNameLst>
                                      </p:cBhvr>
                                      <p:tavLst>
                                        <p:tav tm="0">
                                          <p:val>
                                            <p:fltVal val="0"/>
                                          </p:val>
                                        </p:tav>
                                        <p:tav tm="100000">
                                          <p:val>
                                            <p:strVal val="#ppt_h"/>
                                          </p:val>
                                        </p:tav>
                                      </p:tavLst>
                                    </p:anim>
                                    <p:anim calcmode="lin" valueType="num">
                                      <p:cBhvr>
                                        <p:cTn id="10" dur="2000" fill="hold"/>
                                        <p:tgtEl>
                                          <p:spTgt spid="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1043608" cy="2852936"/>
          </a:xfrm>
        </p:spPr>
        <p:style>
          <a:lnRef idx="1">
            <a:schemeClr val="accent1"/>
          </a:lnRef>
          <a:fillRef idx="2">
            <a:schemeClr val="accent1"/>
          </a:fillRef>
          <a:effectRef idx="1">
            <a:schemeClr val="accent1"/>
          </a:effectRef>
          <a:fontRef idx="minor">
            <a:schemeClr val="dk1"/>
          </a:fontRef>
        </p:style>
        <p:txBody>
          <a:bodyPr vert="vert270">
            <a:normAutofit/>
          </a:bodyPr>
          <a:lstStyle/>
          <a:p>
            <a:r>
              <a:rPr lang="en-US" dirty="0"/>
              <a:t>Adjectives</a:t>
            </a:r>
            <a:r>
              <a:rPr lang="ru-RU" dirty="0"/>
              <a:t> 1 </a:t>
            </a:r>
          </a:p>
        </p:txBody>
      </p:sp>
      <p:sp>
        <p:nvSpPr>
          <p:cNvPr id="3" name="Содержимое 2"/>
          <p:cNvSpPr>
            <a:spLocks noGrp="1"/>
          </p:cNvSpPr>
          <p:nvPr>
            <p:ph idx="1"/>
          </p:nvPr>
        </p:nvSpPr>
        <p:spPr>
          <a:xfrm>
            <a:off x="1115616" y="1484784"/>
            <a:ext cx="5440648" cy="3960440"/>
          </a:xfrm>
        </p:spPr>
        <p:txBody>
          <a:bodyPr>
            <a:normAutofit fontScale="55000" lnSpcReduction="20000"/>
          </a:bodyPr>
          <a:lstStyle/>
          <a:p>
            <a:pPr marL="82296" indent="0">
              <a:buNone/>
            </a:pPr>
            <a:r>
              <a:rPr lang="en-US" dirty="0">
                <a:latin typeface="Times New Roman" pitchFamily="18" charset="0"/>
                <a:cs typeface="Times New Roman" pitchFamily="18" charset="0"/>
              </a:rPr>
              <a:t>1. </a:t>
            </a:r>
            <a:r>
              <a:rPr lang="en-US" sz="4000" dirty="0">
                <a:latin typeface="Times New Roman" panose="02020603050405020304" pitchFamily="18" charset="0"/>
                <a:cs typeface="Times New Roman" pitchFamily="18" charset="0"/>
              </a:rPr>
              <a:t>Which is (deep), Lake Michigan or Lake Superior?</a:t>
            </a:r>
          </a:p>
          <a:p>
            <a:pPr marL="82296" indent="0">
              <a:buNone/>
            </a:pPr>
            <a:r>
              <a:rPr lang="en-US" sz="4000" dirty="0">
                <a:latin typeface="Times New Roman" pitchFamily="18" charset="0"/>
                <a:cs typeface="Times New Roman" pitchFamily="18" charset="0"/>
              </a:rPr>
              <a:t>2. I like all my friends but I think Kate is (easy) to talk to.</a:t>
            </a:r>
          </a:p>
          <a:p>
            <a:pPr marL="82296" indent="0">
              <a:buNone/>
            </a:pPr>
            <a:r>
              <a:rPr lang="en-US" sz="4000" dirty="0">
                <a:latin typeface="Times New Roman" pitchFamily="18" charset="0"/>
                <a:cs typeface="Times New Roman" pitchFamily="18" charset="0"/>
              </a:rPr>
              <a:t>3. Are expensive things much (good) than cheap things?</a:t>
            </a:r>
          </a:p>
          <a:p>
            <a:pPr marL="82296" indent="0">
              <a:buNone/>
            </a:pPr>
            <a:r>
              <a:rPr lang="en-US" sz="4000" dirty="0">
                <a:latin typeface="Times New Roman" pitchFamily="18" charset="0"/>
                <a:cs typeface="Times New Roman" pitchFamily="18" charset="0"/>
              </a:rPr>
              <a:t>4. I am sure my dog is the (clever) in my district</a:t>
            </a:r>
          </a:p>
          <a:p>
            <a:pPr marL="82296" indent="0">
              <a:buNone/>
            </a:pPr>
            <a:r>
              <a:rPr lang="en-US" sz="4000" dirty="0">
                <a:latin typeface="Times New Roman" pitchFamily="18" charset="0"/>
                <a:cs typeface="Times New Roman" pitchFamily="18" charset="0"/>
              </a:rPr>
              <a:t>5. My (old) sister is 5 years older than me.</a:t>
            </a:r>
          </a:p>
          <a:p>
            <a:pPr marL="82296" indent="0">
              <a:buNone/>
            </a:pPr>
            <a:r>
              <a:rPr lang="en-US" sz="4000" dirty="0">
                <a:latin typeface="Times New Roman" pitchFamily="18" charset="0"/>
                <a:cs typeface="Times New Roman" pitchFamily="18" charset="0"/>
              </a:rPr>
              <a:t>6. This man is the (important) of all I know.</a:t>
            </a:r>
            <a:endParaRPr lang="ru-RU" sz="4000" dirty="0">
              <a:latin typeface="Times New Roman" panose="02020603050405020304" pitchFamily="18" charset="0"/>
              <a:cs typeface="Times New Roman" pitchFamily="18" charset="0"/>
            </a:endParaRPr>
          </a:p>
        </p:txBody>
      </p:sp>
      <p:sp>
        <p:nvSpPr>
          <p:cNvPr id="4" name="Стрелка вверх 3">
            <a:hlinkClick r:id="rId2" action="ppaction://hlinksldjump"/>
          </p:cNvPr>
          <p:cNvSpPr/>
          <p:nvPr/>
        </p:nvSpPr>
        <p:spPr>
          <a:xfrm>
            <a:off x="179512" y="5013176"/>
            <a:ext cx="720080" cy="136815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TextBox 4"/>
          <p:cNvSpPr txBox="1"/>
          <p:nvPr/>
        </p:nvSpPr>
        <p:spPr>
          <a:xfrm>
            <a:off x="1475656" y="332656"/>
            <a:ext cx="6912768" cy="1200329"/>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3600" b="1" dirty="0">
                <a:solidFill>
                  <a:srgbClr val="333333"/>
                </a:solidFill>
                <a:latin typeface="Circe"/>
              </a:rPr>
              <a:t>Put the adjectives in brackets in the correct form.</a:t>
            </a:r>
            <a:endParaRPr lang="ru-RU" sz="3600" b="1" dirty="0">
              <a:latin typeface="Times New Roman" pitchFamily="18" charset="0"/>
              <a:cs typeface="Times New Roman" pitchFamily="18" charset="0"/>
            </a:endParaRPr>
          </a:p>
        </p:txBody>
      </p:sp>
      <p:sp>
        <p:nvSpPr>
          <p:cNvPr id="6" name="TextBox 5"/>
          <p:cNvSpPr txBox="1"/>
          <p:nvPr/>
        </p:nvSpPr>
        <p:spPr>
          <a:xfrm>
            <a:off x="6660232" y="1052736"/>
            <a:ext cx="2160240" cy="4093428"/>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3600" dirty="0">
                <a:solidFill>
                  <a:srgbClr val="FF0000"/>
                </a:solidFill>
              </a:rPr>
              <a:t>Keys:</a:t>
            </a:r>
          </a:p>
          <a:p>
            <a:r>
              <a:rPr lang="en-US" sz="3200" dirty="0"/>
              <a:t>1</a:t>
            </a:r>
            <a:r>
              <a:rPr lang="en-US" sz="3200" dirty="0">
                <a:solidFill>
                  <a:schemeClr val="tx1"/>
                </a:solidFill>
                <a:latin typeface="Times New Roman" panose="02020603050405020304" pitchFamily="18" charset="0"/>
                <a:cs typeface="Times New Roman" panose="02020603050405020304" pitchFamily="18" charset="0"/>
              </a:rPr>
              <a:t>. deeper</a:t>
            </a:r>
          </a:p>
          <a:p>
            <a:r>
              <a:rPr lang="en-US" sz="3200" dirty="0">
                <a:solidFill>
                  <a:schemeClr val="tx1"/>
                </a:solidFill>
                <a:latin typeface="Times New Roman" panose="02020603050405020304" pitchFamily="18" charset="0"/>
                <a:cs typeface="Times New Roman" panose="02020603050405020304" pitchFamily="18" charset="0"/>
              </a:rPr>
              <a:t>2. easier</a:t>
            </a:r>
          </a:p>
          <a:p>
            <a:r>
              <a:rPr lang="en-US" sz="3200" dirty="0">
                <a:solidFill>
                  <a:schemeClr val="tx1"/>
                </a:solidFill>
                <a:latin typeface="Times New Roman" panose="02020603050405020304" pitchFamily="18" charset="0"/>
                <a:cs typeface="Times New Roman" panose="02020603050405020304" pitchFamily="18" charset="0"/>
              </a:rPr>
              <a:t>3. better</a:t>
            </a:r>
          </a:p>
          <a:p>
            <a:r>
              <a:rPr lang="en-US" sz="3200" dirty="0">
                <a:solidFill>
                  <a:schemeClr val="tx1"/>
                </a:solidFill>
                <a:latin typeface="Times New Roman" panose="02020603050405020304" pitchFamily="18" charset="0"/>
                <a:cs typeface="Times New Roman" panose="02020603050405020304" pitchFamily="18" charset="0"/>
              </a:rPr>
              <a:t>4. cleverest</a:t>
            </a:r>
          </a:p>
          <a:p>
            <a:r>
              <a:rPr lang="en-US" sz="3200" dirty="0">
                <a:solidFill>
                  <a:schemeClr val="tx1"/>
                </a:solidFill>
                <a:latin typeface="Times New Roman" panose="02020603050405020304" pitchFamily="18" charset="0"/>
                <a:cs typeface="Times New Roman" panose="02020603050405020304" pitchFamily="18" charset="0"/>
              </a:rPr>
              <a:t>5. elder </a:t>
            </a:r>
          </a:p>
          <a:p>
            <a:r>
              <a:rPr lang="en-US" sz="3200" dirty="0">
                <a:solidFill>
                  <a:schemeClr val="tx1"/>
                </a:solidFill>
                <a:latin typeface="Times New Roman" panose="02020603050405020304" pitchFamily="18" charset="0"/>
                <a:cs typeface="Times New Roman" panose="02020603050405020304" pitchFamily="18" charset="0"/>
              </a:rPr>
              <a:t>6. most important</a:t>
            </a:r>
            <a:endParaRPr lang="ru-RU" sz="3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1043608" cy="3140968"/>
          </a:xfrm>
        </p:spPr>
        <p:style>
          <a:lnRef idx="1">
            <a:schemeClr val="accent1"/>
          </a:lnRef>
          <a:fillRef idx="2">
            <a:schemeClr val="accent1"/>
          </a:fillRef>
          <a:effectRef idx="1">
            <a:schemeClr val="accent1"/>
          </a:effectRef>
          <a:fontRef idx="minor">
            <a:schemeClr val="dk1"/>
          </a:fontRef>
        </p:style>
        <p:txBody>
          <a:bodyPr vert="vert270">
            <a:normAutofit/>
          </a:bodyPr>
          <a:lstStyle/>
          <a:p>
            <a:r>
              <a:rPr lang="en-US" dirty="0">
                <a:solidFill>
                  <a:prstClr val="black"/>
                </a:solidFill>
              </a:rPr>
              <a:t>Adjectives</a:t>
            </a:r>
            <a:r>
              <a:rPr lang="ru-RU" dirty="0"/>
              <a:t> 2</a:t>
            </a:r>
          </a:p>
        </p:txBody>
      </p:sp>
      <p:sp>
        <p:nvSpPr>
          <p:cNvPr id="4" name="Стрелка вверх 3">
            <a:hlinkClick r:id="rId2" action="ppaction://hlinksldjump"/>
          </p:cNvPr>
          <p:cNvSpPr/>
          <p:nvPr/>
        </p:nvSpPr>
        <p:spPr>
          <a:xfrm>
            <a:off x="179512" y="5013176"/>
            <a:ext cx="720080" cy="136815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1027950" y="1715903"/>
            <a:ext cx="5109167" cy="4401205"/>
          </a:xfrm>
          <a:prstGeom prst="rect">
            <a:avLst/>
          </a:prstGeom>
          <a:noFill/>
        </p:spPr>
        <p:txBody>
          <a:bodyPr wrap="square" rtlCol="0">
            <a:spAutoFit/>
          </a:bodyPr>
          <a:lstStyle/>
          <a:p>
            <a:r>
              <a:rPr lang="en-US" sz="2000" dirty="0">
                <a:solidFill>
                  <a:srgbClr val="333333"/>
                </a:solidFill>
                <a:latin typeface="Circe"/>
              </a:rPr>
              <a:t>The 1) </a:t>
            </a:r>
            <a:r>
              <a:rPr lang="en-US" sz="2000" dirty="0">
                <a:solidFill>
                  <a:srgbClr val="1A76D6"/>
                </a:solidFill>
                <a:latin typeface="Circe"/>
              </a:rPr>
              <a:t> ___ </a:t>
            </a:r>
            <a:r>
              <a:rPr lang="en-US" sz="2000" dirty="0">
                <a:solidFill>
                  <a:srgbClr val="333333"/>
                </a:solidFill>
                <a:latin typeface="Circe"/>
              </a:rPr>
              <a:t>(interesting) of all the cities I have ever visited was New York. It was the 2)  ____(good)place I have ever been to. The buildings are 3) _____ (tall) than those in any other city and the streets are the 4)_____  (busy) streets in the world. The 5) ______ (exciting) thing was the sightseeing. I saw some of the 6) ____</a:t>
            </a:r>
            <a:r>
              <a:rPr lang="en-US" sz="2000" dirty="0">
                <a:solidFill>
                  <a:srgbClr val="1A76D6"/>
                </a:solidFill>
                <a:latin typeface="Circe"/>
              </a:rPr>
              <a:t> </a:t>
            </a:r>
            <a:r>
              <a:rPr lang="en-US" sz="2000" dirty="0">
                <a:solidFill>
                  <a:srgbClr val="333333"/>
                </a:solidFill>
                <a:latin typeface="Circe"/>
              </a:rPr>
              <a:t>(amazing) places in the world. The only bad thing was the weather. While I was in New York, the city had one of the 7)______  (cold) winters and the 8) _____(bad) snowstorms in several years. I would have been much 9) _____ (happy) if the weather had been 10) _____ (good).</a:t>
            </a:r>
            <a:endParaRPr lang="ru-RU" sz="2000" dirty="0"/>
          </a:p>
        </p:txBody>
      </p:sp>
      <p:sp>
        <p:nvSpPr>
          <p:cNvPr id="7" name="TextBox 6"/>
          <p:cNvSpPr txBox="1"/>
          <p:nvPr/>
        </p:nvSpPr>
        <p:spPr>
          <a:xfrm>
            <a:off x="1259632" y="260648"/>
            <a:ext cx="7884368" cy="1077218"/>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ru-RU" sz="3200" b="1" dirty="0"/>
              <a:t> </a:t>
            </a:r>
            <a:r>
              <a:rPr lang="en-US" sz="3200" b="1" dirty="0">
                <a:solidFill>
                  <a:srgbClr val="333333"/>
                </a:solidFill>
                <a:latin typeface="Circe"/>
              </a:rPr>
              <a:t>Put the adjectives in brackets in the correct form.</a:t>
            </a:r>
            <a:endParaRPr lang="ru-RU" sz="3200" dirty="0"/>
          </a:p>
        </p:txBody>
      </p:sp>
      <p:sp>
        <p:nvSpPr>
          <p:cNvPr id="8" name="TextBox 7"/>
          <p:cNvSpPr txBox="1"/>
          <p:nvPr/>
        </p:nvSpPr>
        <p:spPr>
          <a:xfrm>
            <a:off x="6588224" y="980728"/>
            <a:ext cx="2088232" cy="544764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3600" dirty="0">
                <a:solidFill>
                  <a:srgbClr val="FF0000"/>
                </a:solidFill>
              </a:rPr>
              <a:t>Keys:</a:t>
            </a:r>
          </a:p>
          <a:p>
            <a:r>
              <a:rPr lang="ru-RU" sz="2400" dirty="0">
                <a:solidFill>
                  <a:schemeClr val="tx1"/>
                </a:solidFill>
              </a:rPr>
              <a:t>1.</a:t>
            </a:r>
            <a:r>
              <a:rPr lang="en-US" sz="2400" dirty="0">
                <a:solidFill>
                  <a:schemeClr val="tx1"/>
                </a:solidFill>
                <a:latin typeface="Circe"/>
              </a:rPr>
              <a:t> most interesting </a:t>
            </a:r>
            <a:endParaRPr lang="ru-RU" sz="2400" dirty="0">
              <a:solidFill>
                <a:schemeClr val="tx1"/>
              </a:solidFill>
            </a:endParaRPr>
          </a:p>
          <a:p>
            <a:r>
              <a:rPr lang="ru-RU" sz="2400" dirty="0">
                <a:solidFill>
                  <a:schemeClr val="tx1"/>
                </a:solidFill>
              </a:rPr>
              <a:t>2.</a:t>
            </a:r>
            <a:r>
              <a:rPr lang="en-US" sz="2400" dirty="0">
                <a:solidFill>
                  <a:schemeClr val="tx1"/>
                </a:solidFill>
                <a:latin typeface="Circe"/>
              </a:rPr>
              <a:t> best</a:t>
            </a:r>
            <a:endParaRPr lang="ru-RU" sz="2400" dirty="0">
              <a:solidFill>
                <a:schemeClr val="tx1"/>
              </a:solidFill>
            </a:endParaRPr>
          </a:p>
          <a:p>
            <a:r>
              <a:rPr lang="ru-RU" sz="2400" dirty="0">
                <a:solidFill>
                  <a:schemeClr val="tx1"/>
                </a:solidFill>
              </a:rPr>
              <a:t>3.</a:t>
            </a:r>
            <a:r>
              <a:rPr lang="en-US" sz="2400" dirty="0">
                <a:solidFill>
                  <a:schemeClr val="tx1"/>
                </a:solidFill>
                <a:latin typeface="Circe"/>
              </a:rPr>
              <a:t> taller</a:t>
            </a:r>
            <a:endParaRPr lang="ru-RU" sz="2400" dirty="0">
              <a:solidFill>
                <a:schemeClr val="tx1"/>
              </a:solidFill>
            </a:endParaRPr>
          </a:p>
          <a:p>
            <a:r>
              <a:rPr lang="ru-RU" sz="2400" dirty="0">
                <a:solidFill>
                  <a:schemeClr val="tx1"/>
                </a:solidFill>
              </a:rPr>
              <a:t>4.</a:t>
            </a:r>
            <a:r>
              <a:rPr lang="en-US" sz="2400" dirty="0">
                <a:solidFill>
                  <a:schemeClr val="tx1"/>
                </a:solidFill>
              </a:rPr>
              <a:t> </a:t>
            </a:r>
            <a:r>
              <a:rPr lang="en-US" sz="2400" dirty="0">
                <a:solidFill>
                  <a:schemeClr val="tx1"/>
                </a:solidFill>
                <a:latin typeface="Circe"/>
              </a:rPr>
              <a:t>busiest</a:t>
            </a:r>
            <a:endParaRPr lang="ru-RU" sz="2400" dirty="0">
              <a:solidFill>
                <a:schemeClr val="tx1"/>
              </a:solidFill>
            </a:endParaRPr>
          </a:p>
          <a:p>
            <a:r>
              <a:rPr lang="ru-RU" sz="2400" dirty="0">
                <a:solidFill>
                  <a:schemeClr val="tx1"/>
                </a:solidFill>
              </a:rPr>
              <a:t>5.</a:t>
            </a:r>
            <a:r>
              <a:rPr lang="en-US" sz="2400" dirty="0">
                <a:solidFill>
                  <a:schemeClr val="tx1"/>
                </a:solidFill>
                <a:latin typeface="Circe"/>
              </a:rPr>
              <a:t> most exciting</a:t>
            </a:r>
            <a:endParaRPr lang="ru-RU" sz="2400" dirty="0">
              <a:solidFill>
                <a:schemeClr val="tx1"/>
              </a:solidFill>
            </a:endParaRPr>
          </a:p>
          <a:p>
            <a:r>
              <a:rPr lang="ru-RU" sz="2400" dirty="0">
                <a:solidFill>
                  <a:schemeClr val="tx1"/>
                </a:solidFill>
              </a:rPr>
              <a:t>6.</a:t>
            </a:r>
            <a:r>
              <a:rPr lang="en-US" sz="2400" dirty="0">
                <a:solidFill>
                  <a:schemeClr val="tx1"/>
                </a:solidFill>
                <a:latin typeface="Circe"/>
              </a:rPr>
              <a:t> most amazing </a:t>
            </a:r>
            <a:endParaRPr lang="ru-RU" sz="2400" dirty="0">
              <a:solidFill>
                <a:schemeClr val="tx1"/>
              </a:solidFill>
            </a:endParaRPr>
          </a:p>
          <a:p>
            <a:r>
              <a:rPr lang="ru-RU" sz="2400" dirty="0">
                <a:solidFill>
                  <a:schemeClr val="tx1"/>
                </a:solidFill>
              </a:rPr>
              <a:t>7.</a:t>
            </a:r>
            <a:r>
              <a:rPr lang="en-US" sz="2400" dirty="0">
                <a:solidFill>
                  <a:schemeClr val="tx1"/>
                </a:solidFill>
                <a:latin typeface="Circe"/>
              </a:rPr>
              <a:t> coldest</a:t>
            </a:r>
            <a:endParaRPr lang="ru-RU" sz="2400" dirty="0">
              <a:solidFill>
                <a:schemeClr val="tx1"/>
              </a:solidFill>
            </a:endParaRPr>
          </a:p>
          <a:p>
            <a:r>
              <a:rPr lang="ru-RU" sz="2400" dirty="0">
                <a:solidFill>
                  <a:schemeClr val="tx1"/>
                </a:solidFill>
              </a:rPr>
              <a:t>8.</a:t>
            </a:r>
            <a:r>
              <a:rPr lang="en-US" sz="2400" dirty="0">
                <a:solidFill>
                  <a:schemeClr val="tx1"/>
                </a:solidFill>
                <a:latin typeface="Circe"/>
              </a:rPr>
              <a:t>worst </a:t>
            </a:r>
            <a:r>
              <a:rPr lang="ru-RU" sz="2400" dirty="0">
                <a:solidFill>
                  <a:schemeClr val="tx1"/>
                </a:solidFill>
              </a:rPr>
              <a:t>9.</a:t>
            </a:r>
            <a:r>
              <a:rPr lang="en-US" sz="2400" dirty="0">
                <a:solidFill>
                  <a:schemeClr val="tx1"/>
                </a:solidFill>
                <a:latin typeface="Circe"/>
              </a:rPr>
              <a:t> happier</a:t>
            </a:r>
          </a:p>
          <a:p>
            <a:r>
              <a:rPr lang="en-US" sz="2400" dirty="0">
                <a:solidFill>
                  <a:schemeClr val="tx1"/>
                </a:solidFill>
                <a:latin typeface="Circe"/>
              </a:rPr>
              <a:t>10. better</a:t>
            </a:r>
            <a:endParaRPr lang="ru-RU" sz="24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anim calcmode="lin" valueType="num">
                                      <p:cBhvr>
                                        <p:cTn id="8" dur="2000" fill="hold"/>
                                        <p:tgtEl>
                                          <p:spTgt spid="8"/>
                                        </p:tgtEl>
                                        <p:attrNameLst>
                                          <p:attrName>style.rotation</p:attrName>
                                        </p:attrNameLst>
                                      </p:cBhvr>
                                      <p:tavLst>
                                        <p:tav tm="0">
                                          <p:val>
                                            <p:fltVal val="720"/>
                                          </p:val>
                                        </p:tav>
                                        <p:tav tm="100000">
                                          <p:val>
                                            <p:fltVal val="0"/>
                                          </p:val>
                                        </p:tav>
                                      </p:tavLst>
                                    </p:anim>
                                    <p:anim calcmode="lin" valueType="num">
                                      <p:cBhvr>
                                        <p:cTn id="9" dur="2000" fill="hold"/>
                                        <p:tgtEl>
                                          <p:spTgt spid="8"/>
                                        </p:tgtEl>
                                        <p:attrNameLst>
                                          <p:attrName>ppt_h</p:attrName>
                                        </p:attrNameLst>
                                      </p:cBhvr>
                                      <p:tavLst>
                                        <p:tav tm="0">
                                          <p:val>
                                            <p:fltVal val="0"/>
                                          </p:val>
                                        </p:tav>
                                        <p:tav tm="100000">
                                          <p:val>
                                            <p:strVal val="#ppt_h"/>
                                          </p:val>
                                        </p:tav>
                                      </p:tavLst>
                                    </p:anim>
                                    <p:anim calcmode="lin" valueType="num">
                                      <p:cBhvr>
                                        <p:cTn id="10" dur="2000" fill="hold"/>
                                        <p:tgtEl>
                                          <p:spTgt spid="8"/>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1043608" cy="3140968"/>
          </a:xfrm>
        </p:spPr>
        <p:style>
          <a:lnRef idx="1">
            <a:schemeClr val="accent1"/>
          </a:lnRef>
          <a:fillRef idx="2">
            <a:schemeClr val="accent1"/>
          </a:fillRef>
          <a:effectRef idx="1">
            <a:schemeClr val="accent1"/>
          </a:effectRef>
          <a:fontRef idx="minor">
            <a:schemeClr val="dk1"/>
          </a:fontRef>
        </p:style>
        <p:txBody>
          <a:bodyPr vert="vert270">
            <a:normAutofit/>
          </a:bodyPr>
          <a:lstStyle/>
          <a:p>
            <a:r>
              <a:rPr lang="en-US" dirty="0">
                <a:solidFill>
                  <a:prstClr val="black"/>
                </a:solidFill>
              </a:rPr>
              <a:t>Adjectives</a:t>
            </a:r>
            <a:r>
              <a:rPr lang="ru-RU" dirty="0"/>
              <a:t> 3</a:t>
            </a:r>
          </a:p>
        </p:txBody>
      </p:sp>
      <p:sp>
        <p:nvSpPr>
          <p:cNvPr id="3" name="Содержимое 2"/>
          <p:cNvSpPr>
            <a:spLocks noGrp="1"/>
          </p:cNvSpPr>
          <p:nvPr>
            <p:ph idx="1"/>
          </p:nvPr>
        </p:nvSpPr>
        <p:spPr>
          <a:xfrm>
            <a:off x="1435608" y="1447800"/>
            <a:ext cx="4392488" cy="4800600"/>
          </a:xfrm>
        </p:spPr>
        <p:txBody>
          <a:bodyPr>
            <a:noAutofit/>
          </a:bodyPr>
          <a:lstStyle/>
          <a:p>
            <a:pPr>
              <a:buNone/>
            </a:pPr>
            <a:r>
              <a:rPr lang="en-US" sz="2400" dirty="0"/>
              <a:t>1. </a:t>
            </a:r>
            <a:r>
              <a:rPr lang="en-US" sz="2400" dirty="0">
                <a:solidFill>
                  <a:srgbClr val="333333"/>
                </a:solidFill>
                <a:latin typeface="Circe"/>
              </a:rPr>
              <a:t>The train was going (fast) and faster.</a:t>
            </a:r>
            <a:endParaRPr lang="en-US" sz="2400" dirty="0"/>
          </a:p>
          <a:p>
            <a:pPr>
              <a:buNone/>
            </a:pPr>
            <a:r>
              <a:rPr lang="en-US" sz="2400" dirty="0"/>
              <a:t>2. </a:t>
            </a:r>
            <a:r>
              <a:rPr lang="en-US" sz="2400" dirty="0">
                <a:solidFill>
                  <a:srgbClr val="333333"/>
                </a:solidFill>
                <a:latin typeface="Circe"/>
              </a:rPr>
              <a:t>There are (many) customers on Saturdays than on weekdays.</a:t>
            </a:r>
            <a:endParaRPr lang="en-US" sz="2400" dirty="0"/>
          </a:p>
          <a:p>
            <a:pPr>
              <a:buNone/>
            </a:pPr>
            <a:r>
              <a:rPr lang="en-US" sz="2400" dirty="0"/>
              <a:t>3. </a:t>
            </a:r>
            <a:r>
              <a:rPr lang="en-US" sz="2400" dirty="0">
                <a:solidFill>
                  <a:srgbClr val="333333"/>
                </a:solidFill>
                <a:latin typeface="Circe"/>
              </a:rPr>
              <a:t>She plays tennis much (badly) than her sister.</a:t>
            </a:r>
            <a:endParaRPr lang="en-US" sz="2400" dirty="0"/>
          </a:p>
          <a:p>
            <a:pPr>
              <a:buNone/>
            </a:pPr>
            <a:r>
              <a:rPr lang="en-US" sz="2400" dirty="0"/>
              <a:t>4. </a:t>
            </a:r>
            <a:r>
              <a:rPr lang="en-US" sz="2400" dirty="0">
                <a:solidFill>
                  <a:srgbClr val="333333"/>
                </a:solidFill>
                <a:latin typeface="Circe"/>
              </a:rPr>
              <a:t>Most people live (well) than their parents used to live.</a:t>
            </a:r>
            <a:endParaRPr lang="en-US" sz="2400" dirty="0"/>
          </a:p>
          <a:p>
            <a:pPr>
              <a:buNone/>
            </a:pPr>
            <a:r>
              <a:rPr lang="en-US" sz="2400" dirty="0"/>
              <a:t>5. </a:t>
            </a:r>
            <a:r>
              <a:rPr lang="en-US" sz="2400" dirty="0">
                <a:solidFill>
                  <a:srgbClr val="333333"/>
                </a:solidFill>
                <a:latin typeface="Circe"/>
              </a:rPr>
              <a:t>He drives the car (carefully) than his brother.</a:t>
            </a:r>
            <a:endParaRPr lang="en-US" sz="2400" dirty="0"/>
          </a:p>
        </p:txBody>
      </p:sp>
      <p:sp>
        <p:nvSpPr>
          <p:cNvPr id="4" name="Стрелка вверх 3">
            <a:hlinkClick r:id="rId2" action="ppaction://hlinksldjump"/>
          </p:cNvPr>
          <p:cNvSpPr/>
          <p:nvPr/>
        </p:nvSpPr>
        <p:spPr>
          <a:xfrm>
            <a:off x="179512" y="5013176"/>
            <a:ext cx="720080" cy="136815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TextBox 4"/>
          <p:cNvSpPr txBox="1"/>
          <p:nvPr/>
        </p:nvSpPr>
        <p:spPr>
          <a:xfrm>
            <a:off x="1259632" y="260648"/>
            <a:ext cx="7884368" cy="1077218"/>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ru-RU" sz="3200" b="1" dirty="0"/>
              <a:t> </a:t>
            </a:r>
            <a:r>
              <a:rPr lang="en-US" sz="3200" b="1" dirty="0">
                <a:solidFill>
                  <a:srgbClr val="000000"/>
                </a:solidFill>
                <a:latin typeface="Circe"/>
              </a:rPr>
              <a:t>Put the adjectives/adverbs in brackets in the correct form.</a:t>
            </a:r>
            <a:endParaRPr lang="ru-RU" sz="3200" dirty="0"/>
          </a:p>
        </p:txBody>
      </p:sp>
      <p:sp>
        <p:nvSpPr>
          <p:cNvPr id="6" name="TextBox 5"/>
          <p:cNvSpPr txBox="1"/>
          <p:nvPr/>
        </p:nvSpPr>
        <p:spPr>
          <a:xfrm>
            <a:off x="5828096" y="1412776"/>
            <a:ext cx="2704344" cy="2862322"/>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4000" dirty="0">
                <a:solidFill>
                  <a:srgbClr val="FF0000"/>
                </a:solidFill>
              </a:rPr>
              <a:t>Keys</a:t>
            </a:r>
            <a:r>
              <a:rPr lang="en-US" sz="4000" dirty="0"/>
              <a:t>:</a:t>
            </a:r>
          </a:p>
          <a:p>
            <a:r>
              <a:rPr lang="en-US" sz="2800" dirty="0"/>
              <a:t>1</a:t>
            </a:r>
            <a:r>
              <a:rPr lang="en-US" sz="2800" b="1" dirty="0">
                <a:solidFill>
                  <a:srgbClr val="4A4A4A"/>
                </a:solidFill>
                <a:latin typeface="Circe"/>
              </a:rPr>
              <a:t> faster</a:t>
            </a:r>
            <a:endParaRPr lang="en-US" sz="2800" dirty="0"/>
          </a:p>
          <a:p>
            <a:r>
              <a:rPr lang="en-US" sz="2800" dirty="0"/>
              <a:t>2.</a:t>
            </a:r>
            <a:r>
              <a:rPr lang="en-US" sz="2800" b="1" dirty="0">
                <a:solidFill>
                  <a:srgbClr val="4A4A4A"/>
                </a:solidFill>
                <a:latin typeface="Circe"/>
              </a:rPr>
              <a:t> more </a:t>
            </a:r>
          </a:p>
          <a:p>
            <a:r>
              <a:rPr lang="en-US" sz="2800" dirty="0"/>
              <a:t>3</a:t>
            </a:r>
            <a:r>
              <a:rPr lang="en-US" sz="2800" b="1" dirty="0">
                <a:solidFill>
                  <a:srgbClr val="4A4A4A"/>
                </a:solidFill>
                <a:latin typeface="Circe"/>
              </a:rPr>
              <a:t> worse</a:t>
            </a:r>
            <a:endParaRPr lang="en-US" sz="2800" dirty="0"/>
          </a:p>
          <a:p>
            <a:r>
              <a:rPr lang="en-US" sz="2800" dirty="0"/>
              <a:t>4.</a:t>
            </a:r>
            <a:r>
              <a:rPr lang="en-US" sz="2800" b="1" dirty="0">
                <a:solidFill>
                  <a:srgbClr val="4A4A4A"/>
                </a:solidFill>
                <a:latin typeface="Circe"/>
              </a:rPr>
              <a:t> better </a:t>
            </a:r>
          </a:p>
          <a:p>
            <a:r>
              <a:rPr lang="en-US" sz="2800" dirty="0"/>
              <a:t>5.</a:t>
            </a:r>
            <a:r>
              <a:rPr lang="en-US" sz="2800" b="1" dirty="0">
                <a:solidFill>
                  <a:srgbClr val="4A4A4A"/>
                </a:solidFill>
                <a:latin typeface="Circe"/>
              </a:rPr>
              <a:t> more carefully</a:t>
            </a:r>
            <a:endParaRPr lang="ru-RU"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1043608" cy="3068960"/>
          </a:xfrm>
        </p:spPr>
        <p:style>
          <a:lnRef idx="1">
            <a:schemeClr val="accent1"/>
          </a:lnRef>
          <a:fillRef idx="2">
            <a:schemeClr val="accent1"/>
          </a:fillRef>
          <a:effectRef idx="1">
            <a:schemeClr val="accent1"/>
          </a:effectRef>
          <a:fontRef idx="minor">
            <a:schemeClr val="dk1"/>
          </a:fontRef>
        </p:style>
        <p:txBody>
          <a:bodyPr vert="vert270">
            <a:normAutofit/>
          </a:bodyPr>
          <a:lstStyle/>
          <a:p>
            <a:r>
              <a:rPr lang="en-US" dirty="0">
                <a:solidFill>
                  <a:prstClr val="black"/>
                </a:solidFill>
              </a:rPr>
              <a:t>Adjectives</a:t>
            </a:r>
            <a:r>
              <a:rPr lang="ru-RU" dirty="0"/>
              <a:t> 4</a:t>
            </a:r>
          </a:p>
        </p:txBody>
      </p:sp>
      <p:sp>
        <p:nvSpPr>
          <p:cNvPr id="3" name="Содержимое 2"/>
          <p:cNvSpPr>
            <a:spLocks noGrp="1"/>
          </p:cNvSpPr>
          <p:nvPr>
            <p:ph idx="1"/>
          </p:nvPr>
        </p:nvSpPr>
        <p:spPr>
          <a:xfrm>
            <a:off x="1010072" y="863806"/>
            <a:ext cx="7818072" cy="3781400"/>
          </a:xfrm>
        </p:spPr>
        <p:txBody>
          <a:bodyPr>
            <a:normAutofit lnSpcReduction="10000"/>
          </a:bodyPr>
          <a:lstStyle/>
          <a:p>
            <a:pPr marL="596646" indent="-514350">
              <a:buAutoNum type="arabicParenR"/>
            </a:pPr>
            <a:r>
              <a:rPr lang="en-US" sz="2800" dirty="0">
                <a:solidFill>
                  <a:srgbClr val="333333"/>
                </a:solidFill>
                <a:latin typeface="Times New Roman" panose="02020603050405020304" pitchFamily="18" charset="0"/>
                <a:cs typeface="Times New Roman" panose="02020603050405020304" pitchFamily="18" charset="0"/>
              </a:rPr>
              <a:t>It is (pretty/prettily) difficult to talk to her.</a:t>
            </a:r>
          </a:p>
          <a:p>
            <a:pPr marL="596646" indent="-514350">
              <a:buAutoNum type="arabicParenR"/>
            </a:pPr>
            <a:r>
              <a:rPr lang="en-US" sz="2800" dirty="0">
                <a:solidFill>
                  <a:srgbClr val="333333"/>
                </a:solidFill>
                <a:latin typeface="Times New Roman" panose="02020603050405020304" pitchFamily="18" charset="0"/>
                <a:cs typeface="Times New Roman" panose="02020603050405020304" pitchFamily="18" charset="0"/>
              </a:rPr>
              <a:t> I had to work (hard/hardly) to get everything I have got now.</a:t>
            </a:r>
          </a:p>
          <a:p>
            <a:pPr marL="596646" indent="-514350">
              <a:buAutoNum type="arabicParenR"/>
            </a:pPr>
            <a:r>
              <a:rPr lang="en-US" sz="2800" dirty="0">
                <a:solidFill>
                  <a:srgbClr val="333333"/>
                </a:solidFill>
                <a:latin typeface="Times New Roman" panose="02020603050405020304" pitchFamily="18" charset="0"/>
                <a:cs typeface="Times New Roman" panose="02020603050405020304" pitchFamily="18" charset="0"/>
              </a:rPr>
              <a:t>Unfortunately you’ve come too (late/lately).</a:t>
            </a:r>
          </a:p>
          <a:p>
            <a:pPr marL="596646" indent="-514350">
              <a:buAutoNum type="arabicParenR"/>
            </a:pPr>
            <a:r>
              <a:rPr lang="en-US" sz="2800" dirty="0">
                <a:solidFill>
                  <a:srgbClr val="333333"/>
                </a:solidFill>
                <a:latin typeface="Times New Roman" panose="02020603050405020304" pitchFamily="18" charset="0"/>
                <a:cs typeface="Times New Roman" panose="02020603050405020304" pitchFamily="18" charset="0"/>
              </a:rPr>
              <a:t>His suggestion seemed (high/highly) unacceptable to us.</a:t>
            </a:r>
          </a:p>
          <a:p>
            <a:pPr marL="596646" indent="-514350">
              <a:buAutoNum type="arabicParenR"/>
            </a:pPr>
            <a:r>
              <a:rPr lang="en-US" sz="2800" dirty="0">
                <a:solidFill>
                  <a:srgbClr val="333333"/>
                </a:solidFill>
                <a:latin typeface="Times New Roman" panose="02020603050405020304" pitchFamily="18" charset="0"/>
                <a:cs typeface="Times New Roman" panose="02020603050405020304" pitchFamily="18" charset="0"/>
              </a:rPr>
              <a:t>The plane flew very (high/highly), we could hardly see it.</a:t>
            </a:r>
          </a:p>
          <a:p>
            <a:pPr marL="596646" indent="-514350">
              <a:buAutoNum type="arabicParenR"/>
            </a:pPr>
            <a:endParaRPr lang="ru-RU" dirty="0"/>
          </a:p>
        </p:txBody>
      </p:sp>
      <p:sp>
        <p:nvSpPr>
          <p:cNvPr id="4" name="Стрелка вверх 3">
            <a:hlinkClick r:id="rId2" action="ppaction://hlinksldjump"/>
          </p:cNvPr>
          <p:cNvSpPr/>
          <p:nvPr/>
        </p:nvSpPr>
        <p:spPr>
          <a:xfrm>
            <a:off x="179512" y="5013176"/>
            <a:ext cx="720080" cy="136815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TextBox 4"/>
          <p:cNvSpPr txBox="1"/>
          <p:nvPr/>
        </p:nvSpPr>
        <p:spPr>
          <a:xfrm>
            <a:off x="1115616" y="188640"/>
            <a:ext cx="7776864"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2800" b="1">
                <a:solidFill>
                  <a:srgbClr val="333333"/>
                </a:solidFill>
                <a:latin typeface="Circe"/>
              </a:rPr>
              <a:t>Choose the correct adjectives.</a:t>
            </a:r>
            <a:endParaRPr lang="ru-RU" sz="2800" dirty="0"/>
          </a:p>
        </p:txBody>
      </p:sp>
      <p:sp>
        <p:nvSpPr>
          <p:cNvPr id="6" name="TextBox 5"/>
          <p:cNvSpPr txBox="1"/>
          <p:nvPr/>
        </p:nvSpPr>
        <p:spPr>
          <a:xfrm>
            <a:off x="2771800" y="4556365"/>
            <a:ext cx="6696744" cy="2123658"/>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2000" b="1" dirty="0">
                <a:solidFill>
                  <a:srgbClr val="FF0000"/>
                </a:solidFill>
                <a:latin typeface="Times New Roman" pitchFamily="18" charset="0"/>
                <a:cs typeface="Times New Roman" pitchFamily="18" charset="0"/>
              </a:rPr>
              <a:t>Keys:</a:t>
            </a:r>
          </a:p>
          <a:p>
            <a:r>
              <a:rPr lang="en-US" sz="2800" b="1" dirty="0">
                <a:solidFill>
                  <a:schemeClr val="accent4">
                    <a:lumMod val="50000"/>
                  </a:schemeClr>
                </a:solidFill>
                <a:latin typeface="Times New Roman" pitchFamily="18" charset="0"/>
                <a:cs typeface="Times New Roman" pitchFamily="18" charset="0"/>
              </a:rPr>
              <a:t>1</a:t>
            </a:r>
            <a:r>
              <a:rPr lang="en-US" sz="2800" dirty="0">
                <a:solidFill>
                  <a:schemeClr val="accent4">
                    <a:lumMod val="50000"/>
                  </a:schemeClr>
                </a:solidFill>
                <a:latin typeface="Circe"/>
              </a:rPr>
              <a:t> pretty</a:t>
            </a:r>
            <a:r>
              <a:rPr lang="en-US" sz="2800" b="1" dirty="0">
                <a:solidFill>
                  <a:schemeClr val="accent4">
                    <a:lumMod val="50000"/>
                  </a:schemeClr>
                </a:solidFill>
                <a:latin typeface="Times New Roman" pitchFamily="18" charset="0"/>
                <a:cs typeface="Times New Roman" pitchFamily="18" charset="0"/>
              </a:rPr>
              <a:t>                            5) </a:t>
            </a:r>
            <a:r>
              <a:rPr lang="en-US" sz="2800" dirty="0">
                <a:solidFill>
                  <a:schemeClr val="accent4">
                    <a:lumMod val="50000"/>
                  </a:schemeClr>
                </a:solidFill>
                <a:latin typeface="Circe"/>
              </a:rPr>
              <a:t>high</a:t>
            </a:r>
            <a:endParaRPr lang="en-US" sz="2800" b="1" dirty="0">
              <a:solidFill>
                <a:schemeClr val="accent4">
                  <a:lumMod val="50000"/>
                </a:schemeClr>
              </a:solidFill>
              <a:latin typeface="Times New Roman" pitchFamily="18" charset="0"/>
              <a:cs typeface="Times New Roman" pitchFamily="18" charset="0"/>
            </a:endParaRPr>
          </a:p>
          <a:p>
            <a:r>
              <a:rPr lang="en-US" sz="2800" b="1" dirty="0">
                <a:solidFill>
                  <a:schemeClr val="accent4">
                    <a:lumMod val="50000"/>
                  </a:schemeClr>
                </a:solidFill>
                <a:latin typeface="Times New Roman" pitchFamily="18" charset="0"/>
                <a:cs typeface="Times New Roman" pitchFamily="18" charset="0"/>
              </a:rPr>
              <a:t>2)</a:t>
            </a:r>
            <a:r>
              <a:rPr lang="en-US" sz="2800" dirty="0">
                <a:solidFill>
                  <a:schemeClr val="accent4">
                    <a:lumMod val="50000"/>
                  </a:schemeClr>
                </a:solidFill>
                <a:latin typeface="Circe"/>
              </a:rPr>
              <a:t> hard  </a:t>
            </a:r>
          </a:p>
          <a:p>
            <a:r>
              <a:rPr lang="en-US" sz="2800" b="1" dirty="0">
                <a:solidFill>
                  <a:schemeClr val="accent4">
                    <a:lumMod val="50000"/>
                  </a:schemeClr>
                </a:solidFill>
                <a:latin typeface="Times New Roman" pitchFamily="18" charset="0"/>
                <a:cs typeface="Times New Roman" pitchFamily="18" charset="0"/>
              </a:rPr>
              <a:t>3)</a:t>
            </a:r>
            <a:r>
              <a:rPr lang="en-US" sz="2800" dirty="0">
                <a:solidFill>
                  <a:schemeClr val="accent4">
                    <a:lumMod val="50000"/>
                  </a:schemeClr>
                </a:solidFill>
                <a:latin typeface="Circe"/>
              </a:rPr>
              <a:t> late</a:t>
            </a:r>
            <a:r>
              <a:rPr lang="en-US" sz="2800" b="1" dirty="0">
                <a:solidFill>
                  <a:schemeClr val="accent4">
                    <a:lumMod val="50000"/>
                  </a:schemeClr>
                </a:solidFill>
                <a:latin typeface="Times New Roman" pitchFamily="18" charset="0"/>
                <a:cs typeface="Times New Roman" pitchFamily="18" charset="0"/>
              </a:rPr>
              <a:t>                                </a:t>
            </a:r>
          </a:p>
          <a:p>
            <a:r>
              <a:rPr lang="en-US" sz="2800" b="1" dirty="0">
                <a:solidFill>
                  <a:schemeClr val="accent4">
                    <a:lumMod val="50000"/>
                  </a:schemeClr>
                </a:solidFill>
                <a:latin typeface="Times New Roman" pitchFamily="18" charset="0"/>
                <a:cs typeface="Times New Roman" pitchFamily="18" charset="0"/>
              </a:rPr>
              <a:t>4)</a:t>
            </a:r>
            <a:r>
              <a:rPr lang="en-US" sz="2800" dirty="0">
                <a:solidFill>
                  <a:schemeClr val="accent4">
                    <a:lumMod val="50000"/>
                  </a:schemeClr>
                </a:solidFill>
                <a:latin typeface="Circe"/>
              </a:rPr>
              <a:t> highly</a:t>
            </a:r>
            <a:endParaRPr lang="ru-RU" sz="2800" dirty="0">
              <a:solidFill>
                <a:schemeClr val="accent4">
                  <a:lumMod val="5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style.rotation</p:attrName>
                                        </p:attrNameLst>
                                      </p:cBhvr>
                                      <p:tavLst>
                                        <p:tav tm="0">
                                          <p:val>
                                            <p:fltVal val="720"/>
                                          </p:val>
                                        </p:tav>
                                        <p:tav tm="100000">
                                          <p:val>
                                            <p:fltVal val="0"/>
                                          </p:val>
                                        </p:tav>
                                      </p:tavLst>
                                    </p:anim>
                                    <p:anim calcmode="lin" valueType="num">
                                      <p:cBhvr>
                                        <p:cTn id="9" dur="2000" fill="hold"/>
                                        <p:tgtEl>
                                          <p:spTgt spid="6"/>
                                        </p:tgtEl>
                                        <p:attrNameLst>
                                          <p:attrName>ppt_h</p:attrName>
                                        </p:attrNameLst>
                                      </p:cBhvr>
                                      <p:tavLst>
                                        <p:tav tm="0">
                                          <p:val>
                                            <p:fltVal val="0"/>
                                          </p:val>
                                        </p:tav>
                                        <p:tav tm="100000">
                                          <p:val>
                                            <p:strVal val="#ppt_h"/>
                                          </p:val>
                                        </p:tav>
                                      </p:tavLst>
                                    </p:anim>
                                    <p:anim calcmode="lin" valueType="num">
                                      <p:cBhvr>
                                        <p:cTn id="10" dur="2000" fill="hold"/>
                                        <p:tgtEl>
                                          <p:spTgt spid="6"/>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35" presetClass="entr" presetSubtype="0" fill="hold" grpId="1"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2000"/>
                                        <p:tgtEl>
                                          <p:spTgt spid="6"/>
                                        </p:tgtEl>
                                      </p:cBhvr>
                                    </p:animEffect>
                                    <p:anim calcmode="lin" valueType="num">
                                      <p:cBhvr>
                                        <p:cTn id="16" dur="2000" fill="hold"/>
                                        <p:tgtEl>
                                          <p:spTgt spid="6"/>
                                        </p:tgtEl>
                                        <p:attrNameLst>
                                          <p:attrName>style.rotation</p:attrName>
                                        </p:attrNameLst>
                                      </p:cBhvr>
                                      <p:tavLst>
                                        <p:tav tm="0">
                                          <p:val>
                                            <p:fltVal val="720"/>
                                          </p:val>
                                        </p:tav>
                                        <p:tav tm="100000">
                                          <p:val>
                                            <p:fltVal val="0"/>
                                          </p:val>
                                        </p:tav>
                                      </p:tavLst>
                                    </p:anim>
                                    <p:anim calcmode="lin" valueType="num">
                                      <p:cBhvr>
                                        <p:cTn id="17" dur="2000" fill="hold"/>
                                        <p:tgtEl>
                                          <p:spTgt spid="6"/>
                                        </p:tgtEl>
                                        <p:attrNameLst>
                                          <p:attrName>ppt_h</p:attrName>
                                        </p:attrNameLst>
                                      </p:cBhvr>
                                      <p:tavLst>
                                        <p:tav tm="0">
                                          <p:val>
                                            <p:fltVal val="0"/>
                                          </p:val>
                                        </p:tav>
                                        <p:tav tm="100000">
                                          <p:val>
                                            <p:strVal val="#ppt_h"/>
                                          </p:val>
                                        </p:tav>
                                      </p:tavLst>
                                    </p:anim>
                                    <p:anim calcmode="lin" valueType="num">
                                      <p:cBhvr>
                                        <p:cTn id="18" dur="2000" fill="hold"/>
                                        <p:tgtEl>
                                          <p:spTgt spid="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1115616" cy="3573016"/>
          </a:xfrm>
        </p:spPr>
        <p:style>
          <a:lnRef idx="1">
            <a:schemeClr val="accent1"/>
          </a:lnRef>
          <a:fillRef idx="2">
            <a:schemeClr val="accent1"/>
          </a:fillRef>
          <a:effectRef idx="1">
            <a:schemeClr val="accent1"/>
          </a:effectRef>
          <a:fontRef idx="minor">
            <a:schemeClr val="dk1"/>
          </a:fontRef>
        </p:style>
        <p:txBody>
          <a:bodyPr vert="vert270">
            <a:normAutofit/>
          </a:bodyPr>
          <a:lstStyle/>
          <a:p>
            <a:r>
              <a:rPr lang="en-US" dirty="0">
                <a:solidFill>
                  <a:prstClr val="black"/>
                </a:solidFill>
              </a:rPr>
              <a:t>Adjectives</a:t>
            </a:r>
            <a:r>
              <a:rPr lang="ru-RU" dirty="0"/>
              <a:t> 5</a:t>
            </a:r>
          </a:p>
        </p:txBody>
      </p:sp>
      <p:sp>
        <p:nvSpPr>
          <p:cNvPr id="4" name="Стрелка вверх 3">
            <a:hlinkClick r:id="rId2" action="ppaction://hlinksldjump"/>
          </p:cNvPr>
          <p:cNvSpPr/>
          <p:nvPr/>
        </p:nvSpPr>
        <p:spPr>
          <a:xfrm>
            <a:off x="179512" y="5013176"/>
            <a:ext cx="720080" cy="136815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TextBox 4"/>
          <p:cNvSpPr txBox="1"/>
          <p:nvPr/>
        </p:nvSpPr>
        <p:spPr>
          <a:xfrm>
            <a:off x="1187624" y="188640"/>
            <a:ext cx="7776864" cy="954107"/>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2800" b="1" dirty="0">
                <a:solidFill>
                  <a:srgbClr val="000000"/>
                </a:solidFill>
                <a:latin typeface="Circe"/>
              </a:rPr>
              <a:t>Fill in an appropriate adjective derived from the words in brackets.</a:t>
            </a:r>
            <a:endParaRPr lang="ru-RU" sz="2800" dirty="0"/>
          </a:p>
        </p:txBody>
      </p:sp>
      <p:sp>
        <p:nvSpPr>
          <p:cNvPr id="6" name="TextBox 5"/>
          <p:cNvSpPr txBox="1"/>
          <p:nvPr/>
        </p:nvSpPr>
        <p:spPr>
          <a:xfrm>
            <a:off x="1115616" y="1196752"/>
            <a:ext cx="7488832" cy="3416320"/>
          </a:xfrm>
          <a:prstGeom prst="rect">
            <a:avLst/>
          </a:prstGeom>
          <a:noFill/>
        </p:spPr>
        <p:txBody>
          <a:bodyPr wrap="square" rtlCol="0">
            <a:spAutoFit/>
          </a:bodyPr>
          <a:lstStyle/>
          <a:p>
            <a:pPr lvl="0"/>
            <a:r>
              <a:rPr lang="en-US" sz="2400" dirty="0">
                <a:solidFill>
                  <a:srgbClr val="333333"/>
                </a:solidFill>
                <a:latin typeface="Circe"/>
              </a:rPr>
              <a:t>Ritz is a 1) _____ (luxury) hotel situated in London. Its 2)______ </a:t>
            </a:r>
            <a:r>
              <a:rPr lang="en-US" sz="2400" dirty="0">
                <a:solidFill>
                  <a:srgbClr val="1A76D6"/>
                </a:solidFill>
                <a:latin typeface="Circe"/>
              </a:rPr>
              <a:t> </a:t>
            </a:r>
            <a:r>
              <a:rPr lang="en-US" sz="2400" dirty="0">
                <a:solidFill>
                  <a:srgbClr val="333333"/>
                </a:solidFill>
                <a:latin typeface="Circe"/>
              </a:rPr>
              <a:t>(beauty) halls and 3) ___ (style) interior make it a highly 4) ____ (desire) destination for visitors from both Britain and abroad. </a:t>
            </a:r>
            <a:r>
              <a:rPr lang="en-US" sz="2400" dirty="0" err="1">
                <a:solidFill>
                  <a:srgbClr val="333333"/>
                </a:solidFill>
                <a:latin typeface="Circe"/>
              </a:rPr>
              <a:t>Rixos</a:t>
            </a:r>
            <a:r>
              <a:rPr lang="en-US" sz="2400" dirty="0">
                <a:solidFill>
                  <a:srgbClr val="333333"/>
                </a:solidFill>
                <a:latin typeface="Circe"/>
              </a:rPr>
              <a:t> offers a huge number of facilities including a gym and a(n) 5) ____ (attract) 18-hole golf course. </a:t>
            </a:r>
            <a:r>
              <a:rPr lang="en-US" sz="2400" dirty="0" err="1">
                <a:solidFill>
                  <a:srgbClr val="333333"/>
                </a:solidFill>
                <a:latin typeface="Circe"/>
              </a:rPr>
              <a:t>Rixos</a:t>
            </a:r>
            <a:r>
              <a:rPr lang="en-US" sz="2400" dirty="0">
                <a:solidFill>
                  <a:srgbClr val="333333"/>
                </a:solidFill>
                <a:latin typeface="Circe"/>
              </a:rPr>
              <a:t> is also of 6)_____ (history) interest as it was built in the early 17th century Visitors of all tastes are sure to have a(n) 7) _____ (enjoy) stay at this 8) ____(wonder) hotel.</a:t>
            </a:r>
            <a:endParaRPr lang="ru-RU" sz="2400" dirty="0">
              <a:latin typeface="Times New Roman" pitchFamily="18" charset="0"/>
              <a:cs typeface="Times New Roman" pitchFamily="18" charset="0"/>
            </a:endParaRPr>
          </a:p>
        </p:txBody>
      </p:sp>
      <p:sp>
        <p:nvSpPr>
          <p:cNvPr id="7" name="TextBox 6"/>
          <p:cNvSpPr txBox="1"/>
          <p:nvPr/>
        </p:nvSpPr>
        <p:spPr>
          <a:xfrm>
            <a:off x="1619672" y="4876418"/>
            <a:ext cx="5544616" cy="1692771"/>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2400" dirty="0">
                <a:solidFill>
                  <a:srgbClr val="FF0000"/>
                </a:solidFill>
                <a:latin typeface="Times New Roman" pitchFamily="18" charset="0"/>
                <a:cs typeface="Times New Roman" pitchFamily="18" charset="0"/>
              </a:rPr>
              <a:t>Keys:</a:t>
            </a:r>
          </a:p>
          <a:p>
            <a:r>
              <a:rPr lang="en-US" sz="2000" b="1" dirty="0">
                <a:latin typeface="Times New Roman" pitchFamily="18" charset="0"/>
                <a:cs typeface="Times New Roman" pitchFamily="18" charset="0"/>
              </a:rPr>
              <a:t>1)</a:t>
            </a:r>
            <a:r>
              <a:rPr lang="en-US" sz="2000" dirty="0">
                <a:solidFill>
                  <a:srgbClr val="1A76D6"/>
                </a:solidFill>
                <a:latin typeface="Times New Roman" panose="02020603050405020304" pitchFamily="18" charset="0"/>
                <a:cs typeface="Times New Roman" panose="02020603050405020304" pitchFamily="18" charset="0"/>
              </a:rPr>
              <a:t> luxurious</a:t>
            </a:r>
            <a:r>
              <a:rPr lang="en-US" sz="2000" b="1" dirty="0">
                <a:latin typeface="Times New Roman" pitchFamily="18" charset="0"/>
                <a:cs typeface="Times New Roman" pitchFamily="18" charset="0"/>
              </a:rPr>
              <a:t>                   5)</a:t>
            </a:r>
            <a:r>
              <a:rPr lang="en-US" sz="2000" dirty="0">
                <a:solidFill>
                  <a:srgbClr val="1A76D6"/>
                </a:solidFill>
                <a:latin typeface="Times New Roman" panose="02020603050405020304" pitchFamily="18" charset="0"/>
                <a:cs typeface="Times New Roman" panose="02020603050405020304" pitchFamily="18" charset="0"/>
              </a:rPr>
              <a:t> attractive</a:t>
            </a:r>
            <a:endParaRPr lang="en-US" sz="2000" b="1" dirty="0">
              <a:latin typeface="Times New Roman" pitchFamily="18" charset="0"/>
              <a:cs typeface="Times New Roman" pitchFamily="18" charset="0"/>
            </a:endParaRPr>
          </a:p>
          <a:p>
            <a:r>
              <a:rPr lang="en-US" sz="2000" b="1" dirty="0">
                <a:latin typeface="Times New Roman" pitchFamily="18" charset="0"/>
                <a:cs typeface="Times New Roman" pitchFamily="18" charset="0"/>
              </a:rPr>
              <a:t>2)</a:t>
            </a:r>
            <a:r>
              <a:rPr lang="en-US" sz="2000" dirty="0">
                <a:solidFill>
                  <a:srgbClr val="1A76D6"/>
                </a:solidFill>
                <a:latin typeface="Times New Roman" panose="02020603050405020304" pitchFamily="18" charset="0"/>
                <a:cs typeface="Times New Roman" panose="02020603050405020304" pitchFamily="18" charset="0"/>
              </a:rPr>
              <a:t> beautiful</a:t>
            </a:r>
            <a:r>
              <a:rPr lang="en-US" sz="2000" dirty="0">
                <a:solidFill>
                  <a:srgbClr val="333333"/>
                </a:solidFill>
                <a:latin typeface="Times New Roman" panose="02020603050405020304" pitchFamily="18" charset="0"/>
                <a:cs typeface="Times New Roman" panose="02020603050405020304" pitchFamily="18" charset="0"/>
              </a:rPr>
              <a:t> </a:t>
            </a:r>
            <a:r>
              <a:rPr lang="en-US" sz="2000" b="1" dirty="0">
                <a:latin typeface="Times New Roman" pitchFamily="18" charset="0"/>
                <a:cs typeface="Times New Roman" pitchFamily="18" charset="0"/>
              </a:rPr>
              <a:t>                   6)</a:t>
            </a:r>
            <a:r>
              <a:rPr lang="en-US" sz="2000" dirty="0">
                <a:solidFill>
                  <a:srgbClr val="333333"/>
                </a:solidFill>
                <a:latin typeface="Times New Roman" panose="02020603050405020304" pitchFamily="18" charset="0"/>
                <a:cs typeface="Times New Roman" panose="02020603050405020304" pitchFamily="18" charset="0"/>
              </a:rPr>
              <a:t>  </a:t>
            </a:r>
            <a:r>
              <a:rPr lang="en-US" sz="2000" dirty="0">
                <a:solidFill>
                  <a:srgbClr val="1A76D6"/>
                </a:solidFill>
                <a:latin typeface="Times New Roman" panose="02020603050405020304" pitchFamily="18" charset="0"/>
                <a:cs typeface="Times New Roman" panose="02020603050405020304" pitchFamily="18" charset="0"/>
              </a:rPr>
              <a:t>historical</a:t>
            </a:r>
            <a:r>
              <a:rPr lang="en-US" sz="2000" dirty="0">
                <a:solidFill>
                  <a:srgbClr val="333333"/>
                </a:solidFill>
                <a:latin typeface="Times New Roman" panose="02020603050405020304" pitchFamily="18" charset="0"/>
                <a:cs typeface="Times New Roman" panose="02020603050405020304" pitchFamily="18" charset="0"/>
              </a:rPr>
              <a:t> </a:t>
            </a:r>
            <a:endParaRPr lang="en-US" sz="2000" b="1" dirty="0">
              <a:latin typeface="Times New Roman" pitchFamily="18" charset="0"/>
              <a:cs typeface="Times New Roman" pitchFamily="18" charset="0"/>
            </a:endParaRPr>
          </a:p>
          <a:p>
            <a:r>
              <a:rPr lang="en-US" sz="2000" b="1" dirty="0">
                <a:latin typeface="Times New Roman" pitchFamily="18" charset="0"/>
                <a:cs typeface="Times New Roman" pitchFamily="18" charset="0"/>
              </a:rPr>
              <a:t>3) </a:t>
            </a:r>
            <a:r>
              <a:rPr lang="en-US" sz="2000" dirty="0">
                <a:solidFill>
                  <a:srgbClr val="1A76D6"/>
                </a:solidFill>
                <a:latin typeface="Times New Roman" panose="02020603050405020304" pitchFamily="18" charset="0"/>
                <a:cs typeface="Times New Roman" panose="02020603050405020304" pitchFamily="18" charset="0"/>
              </a:rPr>
              <a:t>stylish                        </a:t>
            </a:r>
            <a:r>
              <a:rPr lang="en-US" sz="2000" b="1" dirty="0">
                <a:latin typeface="Times New Roman" pitchFamily="18" charset="0"/>
                <a:cs typeface="Times New Roman" pitchFamily="18" charset="0"/>
              </a:rPr>
              <a:t>7) </a:t>
            </a:r>
            <a:r>
              <a:rPr lang="en-US" sz="2000" dirty="0">
                <a:solidFill>
                  <a:srgbClr val="1A76D6"/>
                </a:solidFill>
                <a:latin typeface="Times New Roman" panose="02020603050405020304" pitchFamily="18" charset="0"/>
                <a:cs typeface="Times New Roman" panose="02020603050405020304" pitchFamily="18" charset="0"/>
              </a:rPr>
              <a:t>enjoyable</a:t>
            </a:r>
          </a:p>
          <a:p>
            <a:r>
              <a:rPr lang="en-US" sz="2000" b="1" dirty="0">
                <a:latin typeface="Times New Roman" pitchFamily="18" charset="0"/>
                <a:cs typeface="Times New Roman" pitchFamily="18" charset="0"/>
              </a:rPr>
              <a:t>4)</a:t>
            </a:r>
            <a:r>
              <a:rPr lang="en-US" sz="2000" dirty="0">
                <a:solidFill>
                  <a:srgbClr val="1A76D6"/>
                </a:solidFill>
                <a:latin typeface="Times New Roman" panose="02020603050405020304" pitchFamily="18" charset="0"/>
                <a:cs typeface="Times New Roman" panose="02020603050405020304" pitchFamily="18" charset="0"/>
              </a:rPr>
              <a:t> Desirable                   </a:t>
            </a:r>
            <a:r>
              <a:rPr lang="en-US" sz="2000" dirty="0">
                <a:solidFill>
                  <a:schemeClr val="tx1"/>
                </a:solidFill>
                <a:latin typeface="Times New Roman" panose="02020603050405020304" pitchFamily="18" charset="0"/>
                <a:cs typeface="Times New Roman" panose="02020603050405020304" pitchFamily="18" charset="0"/>
              </a:rPr>
              <a:t>8)</a:t>
            </a:r>
            <a:r>
              <a:rPr lang="en-US" sz="2000" dirty="0">
                <a:solidFill>
                  <a:srgbClr val="333333"/>
                </a:solidFill>
                <a:latin typeface="Times New Roman" panose="02020603050405020304" pitchFamily="18" charset="0"/>
                <a:cs typeface="Times New Roman" panose="02020603050405020304" pitchFamily="18" charset="0"/>
              </a:rPr>
              <a:t>  </a:t>
            </a:r>
            <a:r>
              <a:rPr lang="en-US" sz="2000" dirty="0">
                <a:solidFill>
                  <a:srgbClr val="1A76D6"/>
                </a:solidFill>
                <a:latin typeface="Times New Roman" panose="02020603050405020304" pitchFamily="18" charset="0"/>
                <a:cs typeface="Times New Roman" panose="02020603050405020304" pitchFamily="18" charset="0"/>
              </a:rPr>
              <a:t>wonderful</a:t>
            </a:r>
            <a:r>
              <a:rPr lang="en-US" sz="2000" dirty="0">
                <a:solidFill>
                  <a:srgbClr val="333333"/>
                </a:solidFill>
                <a:latin typeface="Times New Roman" panose="02020603050405020304" pitchFamily="18" charset="0"/>
                <a:cs typeface="Times New Roman" panose="02020603050405020304" pitchFamily="18" charset="0"/>
              </a:rPr>
              <a:t> </a:t>
            </a:r>
            <a:endParaRPr lang="ru-RU" sz="20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style.rotation</p:attrName>
                                        </p:attrNameLst>
                                      </p:cBhvr>
                                      <p:tavLst>
                                        <p:tav tm="0">
                                          <p:val>
                                            <p:fltVal val="720"/>
                                          </p:val>
                                        </p:tav>
                                        <p:tav tm="100000">
                                          <p:val>
                                            <p:fltVal val="0"/>
                                          </p:val>
                                        </p:tav>
                                      </p:tavLst>
                                    </p:anim>
                                    <p:anim calcmode="lin" valueType="num">
                                      <p:cBhvr>
                                        <p:cTn id="9" dur="2000" fill="hold"/>
                                        <p:tgtEl>
                                          <p:spTgt spid="7"/>
                                        </p:tgtEl>
                                        <p:attrNameLst>
                                          <p:attrName>ppt_h</p:attrName>
                                        </p:attrNameLst>
                                      </p:cBhvr>
                                      <p:tavLst>
                                        <p:tav tm="0">
                                          <p:val>
                                            <p:fltVal val="0"/>
                                          </p:val>
                                        </p:tav>
                                        <p:tav tm="100000">
                                          <p:val>
                                            <p:strVal val="#ppt_h"/>
                                          </p:val>
                                        </p:tav>
                                      </p:tavLst>
                                    </p:anim>
                                    <p:anim calcmode="lin" valueType="num">
                                      <p:cBhvr>
                                        <p:cTn id="10" dur="2000" fill="hold"/>
                                        <p:tgtEl>
                                          <p:spTgt spid="7"/>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1043608" cy="3645024"/>
          </a:xfrm>
        </p:spPr>
        <p:style>
          <a:lnRef idx="1">
            <a:schemeClr val="accent4"/>
          </a:lnRef>
          <a:fillRef idx="2">
            <a:schemeClr val="accent4"/>
          </a:fillRef>
          <a:effectRef idx="1">
            <a:schemeClr val="accent4"/>
          </a:effectRef>
          <a:fontRef idx="minor">
            <a:schemeClr val="dk1"/>
          </a:fontRef>
        </p:style>
        <p:txBody>
          <a:bodyPr vert="vert270">
            <a:normAutofit fontScale="90000"/>
          </a:bodyPr>
          <a:lstStyle/>
          <a:p>
            <a:pPr algn="ctr"/>
            <a:r>
              <a:rPr lang="en-US" b="1" dirty="0">
                <a:solidFill>
                  <a:srgbClr val="2B2D38"/>
                </a:solidFill>
                <a:effectLst/>
                <a:latin typeface="AkkuratPro"/>
              </a:rPr>
              <a:t>Verb Tenses</a:t>
            </a:r>
            <a:br>
              <a:rPr lang="en-US" b="1" dirty="0">
                <a:solidFill>
                  <a:srgbClr val="2B2D38"/>
                </a:solidFill>
                <a:effectLst/>
                <a:latin typeface="AkkuratPro"/>
              </a:rPr>
            </a:br>
            <a:r>
              <a:rPr lang="ru-RU" dirty="0"/>
              <a:t> 1</a:t>
            </a:r>
          </a:p>
        </p:txBody>
      </p:sp>
      <p:sp>
        <p:nvSpPr>
          <p:cNvPr id="3" name="Содержимое 2"/>
          <p:cNvSpPr>
            <a:spLocks noGrp="1"/>
          </p:cNvSpPr>
          <p:nvPr>
            <p:ph idx="1"/>
          </p:nvPr>
        </p:nvSpPr>
        <p:spPr>
          <a:xfrm>
            <a:off x="1043608" y="1052736"/>
            <a:ext cx="7890080" cy="3960440"/>
          </a:xfrm>
        </p:spPr>
        <p:txBody>
          <a:bodyPr/>
          <a:lstStyle/>
          <a:p>
            <a:pPr>
              <a:buNone/>
            </a:pPr>
            <a:r>
              <a:rPr lang="en-US" dirty="0"/>
              <a:t>1.We (play) in the park every day.</a:t>
            </a:r>
            <a:endParaRPr lang="ru-RU" dirty="0"/>
          </a:p>
          <a:p>
            <a:pPr>
              <a:buNone/>
            </a:pPr>
            <a:r>
              <a:rPr lang="en-US" dirty="0"/>
              <a:t>2. Tom usually  (drink) milk for breakfast.</a:t>
            </a:r>
          </a:p>
          <a:p>
            <a:pPr>
              <a:buNone/>
            </a:pPr>
            <a:r>
              <a:rPr lang="en-US" dirty="0"/>
              <a:t>3. The papers (be) on my table tomorrow.</a:t>
            </a:r>
          </a:p>
          <a:p>
            <a:pPr>
              <a:buNone/>
            </a:pPr>
            <a:r>
              <a:rPr lang="en-US" dirty="0"/>
              <a:t>4. The shop (close) at 5 o’clock yesterday.</a:t>
            </a:r>
            <a:endParaRPr lang="ru-RU" dirty="0"/>
          </a:p>
          <a:p>
            <a:pPr>
              <a:buNone/>
            </a:pPr>
            <a:r>
              <a:rPr lang="en-US" dirty="0"/>
              <a:t>5. Kate (go) to Wales two years ago.</a:t>
            </a:r>
            <a:endParaRPr lang="ru-RU" dirty="0"/>
          </a:p>
        </p:txBody>
      </p:sp>
      <p:sp>
        <p:nvSpPr>
          <p:cNvPr id="4" name="Стрелка вверх 3">
            <a:hlinkClick r:id="rId2" action="ppaction://hlinksldjump"/>
          </p:cNvPr>
          <p:cNvSpPr/>
          <p:nvPr/>
        </p:nvSpPr>
        <p:spPr>
          <a:xfrm>
            <a:off x="179512" y="5013176"/>
            <a:ext cx="720080" cy="136815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1115616" y="188640"/>
            <a:ext cx="8028384" cy="954107"/>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US" sz="2800" b="1" dirty="0">
                <a:solidFill>
                  <a:srgbClr val="000000"/>
                </a:solidFill>
                <a:latin typeface="Raleway"/>
              </a:rPr>
              <a:t>Complete the following exercise with the correct form of the verbs</a:t>
            </a:r>
            <a:endParaRPr lang="ru-RU" dirty="0"/>
          </a:p>
        </p:txBody>
      </p:sp>
      <p:sp>
        <p:nvSpPr>
          <p:cNvPr id="7" name="TextBox 6"/>
          <p:cNvSpPr txBox="1"/>
          <p:nvPr/>
        </p:nvSpPr>
        <p:spPr>
          <a:xfrm>
            <a:off x="1259632" y="5085184"/>
            <a:ext cx="7128792" cy="156966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marL="342900" indent="-342900">
              <a:buAutoNum type="arabicPeriod"/>
            </a:pPr>
            <a:r>
              <a:rPr lang="en-US" sz="3200" dirty="0">
                <a:latin typeface="Times New Roman" pitchFamily="18" charset="0"/>
                <a:cs typeface="Times New Roman" pitchFamily="18" charset="0"/>
              </a:rPr>
              <a:t>play                         4.closed</a:t>
            </a:r>
          </a:p>
          <a:p>
            <a:pPr marL="342900" indent="-342900">
              <a:buAutoNum type="arabicPeriod"/>
            </a:pPr>
            <a:r>
              <a:rPr lang="en-US" sz="3200" dirty="0">
                <a:latin typeface="Times New Roman" pitchFamily="18" charset="0"/>
                <a:cs typeface="Times New Roman" pitchFamily="18" charset="0"/>
              </a:rPr>
              <a:t>drinks                       5. went</a:t>
            </a:r>
          </a:p>
          <a:p>
            <a:pPr marL="342900" indent="-342900">
              <a:buAutoNum type="arabicPeriod"/>
            </a:pPr>
            <a:r>
              <a:rPr lang="en-US" sz="3200" dirty="0">
                <a:latin typeface="Times New Roman" pitchFamily="18" charset="0"/>
                <a:cs typeface="Times New Roman" pitchFamily="18" charset="0"/>
              </a:rPr>
              <a:t>will be                           </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1043608" cy="3068960"/>
          </a:xfrm>
        </p:spPr>
        <p:style>
          <a:lnRef idx="1">
            <a:schemeClr val="accent4"/>
          </a:lnRef>
          <a:fillRef idx="2">
            <a:schemeClr val="accent4"/>
          </a:fillRef>
          <a:effectRef idx="1">
            <a:schemeClr val="accent4"/>
          </a:effectRef>
          <a:fontRef idx="minor">
            <a:schemeClr val="dk1"/>
          </a:fontRef>
        </p:style>
        <p:txBody>
          <a:bodyPr vert="vert270">
            <a:normAutofit fontScale="90000"/>
          </a:bodyPr>
          <a:lstStyle/>
          <a:p>
            <a:pPr algn="ctr"/>
            <a:r>
              <a:rPr lang="en-US" b="1" dirty="0">
                <a:solidFill>
                  <a:srgbClr val="2B2D38"/>
                </a:solidFill>
                <a:effectLst/>
                <a:latin typeface="AkkuratPro"/>
              </a:rPr>
              <a:t>Verb Tenses</a:t>
            </a:r>
            <a:br>
              <a:rPr lang="en-US" b="1" dirty="0">
                <a:solidFill>
                  <a:srgbClr val="2B2D38"/>
                </a:solidFill>
                <a:effectLst/>
                <a:latin typeface="AkkuratPro"/>
              </a:rPr>
            </a:br>
            <a:r>
              <a:rPr lang="ru-RU" dirty="0"/>
              <a:t>  2</a:t>
            </a:r>
          </a:p>
        </p:txBody>
      </p:sp>
      <p:sp>
        <p:nvSpPr>
          <p:cNvPr id="3" name="Содержимое 2"/>
          <p:cNvSpPr>
            <a:spLocks noGrp="1"/>
          </p:cNvSpPr>
          <p:nvPr>
            <p:ph idx="1"/>
          </p:nvPr>
        </p:nvSpPr>
        <p:spPr>
          <a:xfrm>
            <a:off x="1187624" y="1124744"/>
            <a:ext cx="7498080" cy="2088232"/>
          </a:xfrm>
        </p:spPr>
        <p:txBody>
          <a:bodyPr>
            <a:normAutofit fontScale="77500" lnSpcReduction="20000"/>
          </a:bodyPr>
          <a:lstStyle/>
          <a:p>
            <a:pPr>
              <a:buNone/>
            </a:pPr>
            <a:r>
              <a:rPr lang="ru-RU" sz="4700" dirty="0"/>
              <a:t>1.</a:t>
            </a:r>
            <a:r>
              <a:rPr lang="en-US" sz="4700" dirty="0"/>
              <a:t>Mary</a:t>
            </a:r>
            <a:r>
              <a:rPr lang="ru-RU" sz="4700" dirty="0"/>
              <a:t>  </a:t>
            </a:r>
            <a:r>
              <a:rPr lang="en-US" sz="4700" dirty="0"/>
              <a:t>ate some cakes</a:t>
            </a:r>
            <a:r>
              <a:rPr lang="ru-RU" sz="4700" dirty="0"/>
              <a:t>.</a:t>
            </a:r>
          </a:p>
          <a:p>
            <a:pPr>
              <a:buNone/>
            </a:pPr>
            <a:r>
              <a:rPr lang="en-US" sz="4700" dirty="0"/>
              <a:t>2. He wanted to buy a computer.</a:t>
            </a:r>
            <a:endParaRPr lang="ru-RU" sz="4700" dirty="0"/>
          </a:p>
          <a:p>
            <a:pPr>
              <a:buNone/>
            </a:pPr>
            <a:r>
              <a:rPr lang="en-US" sz="4700" dirty="0"/>
              <a:t>3.  I had a cheese sandwich for lunch.</a:t>
            </a:r>
            <a:endParaRPr lang="ru-RU" sz="4700" dirty="0"/>
          </a:p>
          <a:p>
            <a:endParaRPr lang="ru-RU" dirty="0"/>
          </a:p>
        </p:txBody>
      </p:sp>
      <p:sp>
        <p:nvSpPr>
          <p:cNvPr id="4" name="Стрелка вверх 3">
            <a:hlinkClick r:id="rId2" action="ppaction://hlinksldjump"/>
          </p:cNvPr>
          <p:cNvSpPr/>
          <p:nvPr/>
        </p:nvSpPr>
        <p:spPr>
          <a:xfrm>
            <a:off x="179512" y="5013176"/>
            <a:ext cx="720080" cy="136815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TextBox 4"/>
          <p:cNvSpPr txBox="1"/>
          <p:nvPr/>
        </p:nvSpPr>
        <p:spPr>
          <a:xfrm>
            <a:off x="1115616" y="0"/>
            <a:ext cx="7776864" cy="830997"/>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ru-RU" sz="2400" b="1" dirty="0">
                <a:solidFill>
                  <a:srgbClr val="C00000"/>
                </a:solidFill>
                <a:latin typeface="Times New Roman" pitchFamily="18" charset="0"/>
                <a:cs typeface="Times New Roman" pitchFamily="18" charset="0"/>
              </a:rPr>
              <a:t>Сделайте предложения вопросительными</a:t>
            </a:r>
            <a:r>
              <a:rPr lang="en-US" sz="2400" b="1" dirty="0">
                <a:solidFill>
                  <a:srgbClr val="C00000"/>
                </a:solidFill>
                <a:latin typeface="Times New Roman" pitchFamily="18" charset="0"/>
                <a:cs typeface="Times New Roman" pitchFamily="18" charset="0"/>
              </a:rPr>
              <a:t> </a:t>
            </a:r>
            <a:r>
              <a:rPr lang="ru-RU" sz="2400" b="1" dirty="0">
                <a:solidFill>
                  <a:srgbClr val="C00000"/>
                </a:solidFill>
                <a:latin typeface="Times New Roman" pitchFamily="18" charset="0"/>
                <a:cs typeface="Times New Roman" pitchFamily="18" charset="0"/>
              </a:rPr>
              <a:t>(общий вопрос) и переведите на русский.</a:t>
            </a:r>
            <a:endParaRPr lang="ru-RU" sz="2400" dirty="0">
              <a:solidFill>
                <a:srgbClr val="C00000"/>
              </a:solidFill>
              <a:latin typeface="Times New Roman" pitchFamily="18" charset="0"/>
              <a:cs typeface="Times New Roman" pitchFamily="18" charset="0"/>
            </a:endParaRPr>
          </a:p>
        </p:txBody>
      </p:sp>
      <p:sp>
        <p:nvSpPr>
          <p:cNvPr id="7" name="TextBox 6"/>
          <p:cNvSpPr txBox="1"/>
          <p:nvPr/>
        </p:nvSpPr>
        <p:spPr>
          <a:xfrm>
            <a:off x="1259632" y="4221088"/>
            <a:ext cx="7632848" cy="2308324"/>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marL="342900" indent="-342900">
              <a:buAutoNum type="arabicPeriod"/>
            </a:pPr>
            <a:r>
              <a:rPr lang="en-US" sz="3600" dirty="0">
                <a:latin typeface="Times New Roman" pitchFamily="18" charset="0"/>
                <a:cs typeface="Times New Roman" pitchFamily="18" charset="0"/>
              </a:rPr>
              <a:t>Did</a:t>
            </a:r>
            <a:r>
              <a:rPr lang="ru-RU" sz="3600" dirty="0">
                <a:latin typeface="Times New Roman" pitchFamily="18" charset="0"/>
                <a:cs typeface="Times New Roman" pitchFamily="18" charset="0"/>
              </a:rPr>
              <a:t> </a:t>
            </a:r>
            <a:r>
              <a:rPr lang="en-US" sz="3600" dirty="0">
                <a:latin typeface="Times New Roman" pitchFamily="18" charset="0"/>
                <a:cs typeface="Times New Roman" pitchFamily="18" charset="0"/>
              </a:rPr>
              <a:t>Mary eat any cakes?</a:t>
            </a:r>
          </a:p>
          <a:p>
            <a:pPr marL="342900" indent="-342900">
              <a:buAutoNum type="arabicPeriod"/>
            </a:pPr>
            <a:r>
              <a:rPr lang="en-US" sz="3600" dirty="0">
                <a:latin typeface="Times New Roman" pitchFamily="18" charset="0"/>
                <a:cs typeface="Times New Roman" pitchFamily="18" charset="0"/>
              </a:rPr>
              <a:t>Did he want to buy  a computer?</a:t>
            </a:r>
          </a:p>
          <a:p>
            <a:pPr marL="342900" indent="-342900">
              <a:buAutoNum type="arabicPeriod"/>
            </a:pPr>
            <a:r>
              <a:rPr lang="en-US" sz="3600" dirty="0">
                <a:latin typeface="Times New Roman" pitchFamily="18" charset="0"/>
                <a:cs typeface="Times New Roman" pitchFamily="18" charset="0"/>
              </a:rPr>
              <a:t>Did he have a cheese sandwich for lunch?</a:t>
            </a:r>
            <a:endParaRPr lang="ru-RU" sz="36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лнцестояние">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Солнцестояние">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708</TotalTime>
  <Words>2799</Words>
  <Application>Microsoft Office PowerPoint</Application>
  <PresentationFormat>Экран (4:3)</PresentationFormat>
  <Paragraphs>324</Paragraphs>
  <Slides>27</Slides>
  <Notes>0</Notes>
  <HiddenSlides>0</HiddenSlides>
  <MMClips>0</MMClips>
  <ScaleCrop>false</ScaleCrop>
  <HeadingPairs>
    <vt:vector size="6" baseType="variant">
      <vt:variant>
        <vt:lpstr>Использованные шрифты</vt:lpstr>
      </vt:variant>
      <vt:variant>
        <vt:i4>13</vt:i4>
      </vt:variant>
      <vt:variant>
        <vt:lpstr>Тема</vt:lpstr>
      </vt:variant>
      <vt:variant>
        <vt:i4>1</vt:i4>
      </vt:variant>
      <vt:variant>
        <vt:lpstr>Заголовки слайдов</vt:lpstr>
      </vt:variant>
      <vt:variant>
        <vt:i4>27</vt:i4>
      </vt:variant>
    </vt:vector>
  </HeadingPairs>
  <TitlesOfParts>
    <vt:vector size="41" baseType="lpstr">
      <vt:lpstr>AkkuratPro</vt:lpstr>
      <vt:lpstr>Arial</vt:lpstr>
      <vt:lpstr>Arial</vt:lpstr>
      <vt:lpstr>BebasNeue</vt:lpstr>
      <vt:lpstr>Calibri</vt:lpstr>
      <vt:lpstr>Circe</vt:lpstr>
      <vt:lpstr>Corbel</vt:lpstr>
      <vt:lpstr>Gill Sans MT</vt:lpstr>
      <vt:lpstr>Raleway</vt:lpstr>
      <vt:lpstr>Roboto</vt:lpstr>
      <vt:lpstr>Times New Roman</vt:lpstr>
      <vt:lpstr>Verdana</vt:lpstr>
      <vt:lpstr>Wingdings 2</vt:lpstr>
      <vt:lpstr>Солнцестояние</vt:lpstr>
      <vt:lpstr>Презентация к уроку по учебному предмету «Английский язык» в 11-ом классе на тему  «Интерактивная игра по английскому языку»</vt:lpstr>
      <vt:lpstr>Презентация PowerPoint</vt:lpstr>
      <vt:lpstr>Adjectives 1 </vt:lpstr>
      <vt:lpstr>Adjectives 2</vt:lpstr>
      <vt:lpstr>Adjectives 3</vt:lpstr>
      <vt:lpstr>Adjectives 4</vt:lpstr>
      <vt:lpstr>Adjectives 5</vt:lpstr>
      <vt:lpstr>Verb Tenses  1</vt:lpstr>
      <vt:lpstr>Verb Tenses   2</vt:lpstr>
      <vt:lpstr>Verb Tenses  3</vt:lpstr>
      <vt:lpstr>Verb Tenses  4</vt:lpstr>
      <vt:lpstr>Verb Tenses  5</vt:lpstr>
      <vt:lpstr>Verb with  preposition 1</vt:lpstr>
      <vt:lpstr>Презентация PowerPoint</vt:lpstr>
      <vt:lpstr>Презентация PowerPoint</vt:lpstr>
      <vt:lpstr>Презентация PowerPoint</vt:lpstr>
      <vt:lpstr>Презентация PowerPoint</vt:lpstr>
      <vt:lpstr>If Clauses /Modals 1</vt:lpstr>
      <vt:lpstr>Презентация PowerPoint</vt:lpstr>
      <vt:lpstr>Презентация PowerPoint</vt:lpstr>
      <vt:lpstr>Презентация PowerPoint</vt:lpstr>
      <vt:lpstr>Презентация PowerPoint</vt:lpstr>
      <vt:lpstr>Word-formation 1</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Померанцевы</dc:creator>
  <cp:lastModifiedBy>123</cp:lastModifiedBy>
  <cp:revision>42</cp:revision>
  <dcterms:created xsi:type="dcterms:W3CDTF">2017-08-08T14:35:13Z</dcterms:created>
  <dcterms:modified xsi:type="dcterms:W3CDTF">2020-05-21T12:29:03Z</dcterms:modified>
</cp:coreProperties>
</file>