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97" r:id="rId3"/>
    <p:sldId id="29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82" autoAdjust="0"/>
  </p:normalViewPr>
  <p:slideViewPr>
    <p:cSldViewPr>
      <p:cViewPr>
        <p:scale>
          <a:sx n="70" d="100"/>
          <a:sy n="70" d="100"/>
        </p:scale>
        <p:origin x="-2022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2350B-78F0-4137-8043-088B8F6E403A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0A25E-63E5-4951-AE40-A452807CDA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41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0A25E-63E5-4951-AE40-A452807CDA8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51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ABCD29ED-72AF-4DFF-8D57-5E2CC71DB6B4}" type="slidenum">
              <a:rPr lang="ru-RU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1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680575" y="1484280"/>
            <a:ext cx="4176720" cy="3168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800" b="1" strike="noStrike" spc="-1" dirty="0">
                <a:solidFill>
                  <a:srgbClr val="000099"/>
                </a:solidFill>
                <a:latin typeface="Arial"/>
              </a:rPr>
              <a:t>Самуил</a:t>
            </a:r>
            <a:r>
              <a:rPr dirty="0"/>
              <a:t/>
            </a:r>
            <a:br>
              <a:rPr dirty="0"/>
            </a:br>
            <a:r>
              <a:rPr lang="ru-RU" sz="4800" b="1" strike="noStrike" spc="-1" dirty="0">
                <a:solidFill>
                  <a:srgbClr val="000099"/>
                </a:solidFill>
                <a:latin typeface="Arial"/>
              </a:rPr>
              <a:t>Яковлевич</a:t>
            </a:r>
            <a:r>
              <a:rPr dirty="0"/>
              <a:t/>
            </a:r>
            <a:br>
              <a:rPr dirty="0"/>
            </a:br>
            <a:r>
              <a:rPr lang="ru-RU" sz="4800" b="1" strike="noStrike" spc="-1" dirty="0">
                <a:solidFill>
                  <a:srgbClr val="000099"/>
                </a:solidFill>
                <a:latin typeface="Arial"/>
              </a:rPr>
              <a:t>Маршак - детям!</a:t>
            </a:r>
            <a:endParaRPr lang="en-US" sz="4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4932000" y="475920"/>
            <a:ext cx="3746520" cy="8636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ts val="499"/>
              </a:spcBef>
            </a:pPr>
            <a:r>
              <a:rPr lang="ru-RU" sz="2000" b="0" strike="noStrike" spc="-1" dirty="0">
                <a:solidFill>
                  <a:srgbClr val="000099"/>
                </a:solidFill>
                <a:latin typeface="Arial"/>
              </a:rPr>
              <a:t>Урок литературного  чтения 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ct val="0"/>
              </a:spcBef>
              <a:buNone/>
            </a:pPr>
            <a:r>
              <a:rPr lang="ru-RU" sz="2000" b="0" strike="noStrike" spc="-1" dirty="0">
                <a:solidFill>
                  <a:srgbClr val="000099"/>
                </a:solidFill>
                <a:latin typeface="Arial"/>
              </a:rPr>
              <a:t>во 2 классе. 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3" name="Picture 5" descr="Картинка 22 из 13065"/>
          <p:cNvPicPr/>
          <p:nvPr/>
        </p:nvPicPr>
        <p:blipFill>
          <a:blip r:embed="rId2"/>
          <a:stretch/>
        </p:blipFill>
        <p:spPr>
          <a:xfrm>
            <a:off x="1116000" y="907920"/>
            <a:ext cx="3666960" cy="485784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321080" y="563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Учитель: Максимова Галина Сергеевна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ГБОУ  НОШ № 300</a:t>
            </a:r>
          </a:p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г. Санкт-Петербург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400" b="1" strike="noStrike" spc="-1">
                <a:solidFill>
                  <a:srgbClr val="0033CC"/>
                </a:solidFill>
                <a:latin typeface="Arial"/>
              </a:rPr>
              <a:t>Загадки С.Я. Маршака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395280" y="1484280"/>
            <a:ext cx="5400720" cy="208908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Я конём рогатым правлю,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Если этого коня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Я к забору не приставлю,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Упадёт он без меня.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Picture 7" descr="Картинка 59 из 1988"/>
          <p:cNvPicPr/>
          <p:nvPr/>
        </p:nvPicPr>
        <p:blipFill>
          <a:blip r:embed="rId2"/>
          <a:stretch/>
        </p:blipFill>
        <p:spPr>
          <a:xfrm>
            <a:off x="4356000" y="3213000"/>
            <a:ext cx="4500720" cy="3368880"/>
          </a:xfrm>
          <a:prstGeom prst="rect">
            <a:avLst/>
          </a:prstGeom>
          <a:ln>
            <a:noFill/>
          </a:ln>
        </p:spPr>
      </p:pic>
      <p:sp>
        <p:nvSpPr>
          <p:cNvPr id="76" name="CustomShape 3"/>
          <p:cNvSpPr/>
          <p:nvPr/>
        </p:nvSpPr>
        <p:spPr>
          <a:xfrm>
            <a:off x="2050920" y="6021360"/>
            <a:ext cx="2160720" cy="57636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Велосипед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457200" y="274320"/>
            <a:ext cx="8229600" cy="6332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trike="noStrike" spc="-1">
                <a:solidFill>
                  <a:srgbClr val="0033CC"/>
                </a:solidFill>
                <a:latin typeface="Arial"/>
              </a:rPr>
              <a:t>Загадки С.Я. Маршака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324000" y="1844640"/>
            <a:ext cx="4824360" cy="288144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Бьют его рукой и палкой,</a:t>
            </a:r>
            <a:r>
              <a:t/>
            </a:r>
            <a:br/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Никому его не жалко.</a:t>
            </a:r>
            <a:r>
              <a:t/>
            </a:r>
            <a:br/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А за что беднягу бьют?</a:t>
            </a:r>
            <a:r>
              <a:t/>
            </a:r>
            <a:br/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А за то, что он надут!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" name="Picture 4" descr="Картинка 9 из 173075"/>
          <p:cNvPicPr/>
          <p:nvPr/>
        </p:nvPicPr>
        <p:blipFill>
          <a:blip r:embed="rId2"/>
          <a:stretch/>
        </p:blipFill>
        <p:spPr>
          <a:xfrm>
            <a:off x="5148360" y="907920"/>
            <a:ext cx="3609720" cy="3810240"/>
          </a:xfrm>
          <a:prstGeom prst="rect">
            <a:avLst/>
          </a:prstGeom>
          <a:ln>
            <a:noFill/>
          </a:ln>
        </p:spPr>
      </p:pic>
      <p:sp>
        <p:nvSpPr>
          <p:cNvPr id="80" name="CustomShape 3"/>
          <p:cNvSpPr/>
          <p:nvPr/>
        </p:nvSpPr>
        <p:spPr>
          <a:xfrm>
            <a:off x="5940360" y="4581360"/>
            <a:ext cx="2087640" cy="648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Мяч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6659280" y="-206640"/>
            <a:ext cx="2027160" cy="2104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8244000" y="1600200"/>
            <a:ext cx="4428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98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468360" y="3544920"/>
            <a:ext cx="2376360" cy="331308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Мой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Веселый,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Звонкий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Мяч,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Ты куда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Помчался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Вскачь?</a:t>
            </a:r>
            <a:r>
              <a:t/>
            </a:r>
            <a:br/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CustomShape 4"/>
          <p:cNvSpPr/>
          <p:nvPr/>
        </p:nvSpPr>
        <p:spPr>
          <a:xfrm>
            <a:off x="5219640" y="260280"/>
            <a:ext cx="3313080" cy="503280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3600" b="1" strike="noStrike" spc="-1">
                <a:solidFill>
                  <a:srgbClr val="000000"/>
                </a:solidFill>
                <a:latin typeface="Arial"/>
              </a:rPr>
              <a:t>Мяч 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Picture 7" descr="m02_04"/>
          <p:cNvPicPr/>
          <p:nvPr/>
        </p:nvPicPr>
        <p:blipFill>
          <a:blip r:embed="rId2"/>
          <a:stretch/>
        </p:blipFill>
        <p:spPr>
          <a:xfrm>
            <a:off x="4199040" y="0"/>
            <a:ext cx="4870440" cy="6858000"/>
          </a:xfrm>
          <a:prstGeom prst="rect">
            <a:avLst/>
          </a:prstGeom>
          <a:ln>
            <a:noFill/>
          </a:ln>
        </p:spPr>
      </p:pic>
      <p:sp>
        <p:nvSpPr>
          <p:cNvPr id="86" name="CustomShape 5"/>
          <p:cNvSpPr/>
          <p:nvPr/>
        </p:nvSpPr>
        <p:spPr>
          <a:xfrm>
            <a:off x="3132000" y="4076640"/>
            <a:ext cx="2448000" cy="240192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FF9933"/>
                </a:solidFill>
                <a:latin typeface="Arial"/>
              </a:rPr>
              <a:t>Желтый,</a:t>
            </a:r>
            <a:r>
              <a:t/>
            </a:r>
            <a:br/>
            <a:r>
              <a:rPr lang="ru-RU" sz="2400" b="1" strike="noStrike" spc="-1">
                <a:solidFill>
                  <a:srgbClr val="CC0000"/>
                </a:solidFill>
                <a:latin typeface="Arial"/>
              </a:rPr>
              <a:t>Красный,</a:t>
            </a:r>
            <a:r>
              <a:t/>
            </a:r>
            <a:br/>
            <a:r>
              <a:rPr lang="ru-RU" sz="2400" b="1" strike="noStrike" spc="-1">
                <a:solidFill>
                  <a:srgbClr val="0033CC"/>
                </a:solidFill>
                <a:latin typeface="Arial"/>
              </a:rPr>
              <a:t>Голубой,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Не угнаться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За тобой!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Picture 10" descr="319f2"/>
          <p:cNvPicPr/>
          <p:nvPr/>
        </p:nvPicPr>
        <p:blipFill>
          <a:blip r:embed="rId3"/>
          <a:stretch/>
        </p:blipFill>
        <p:spPr>
          <a:xfrm>
            <a:off x="971640" y="333360"/>
            <a:ext cx="2361960" cy="324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3924360" y="620640"/>
            <a:ext cx="4751280" cy="576108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buClr>
                <a:srgbClr val="000000"/>
              </a:buClr>
              <a:buFont typeface="Arial"/>
              <a:buChar char="-"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Где обедал, воробей?</a:t>
            </a:r>
            <a:r>
              <a:t/>
            </a:r>
            <a:br/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- В зоопарке у зверей.</a:t>
            </a:r>
            <a:r>
              <a:t/>
            </a:r>
            <a:br/>
            <a:r>
              <a:t/>
            </a:r>
            <a:br/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- Пообедал я сперва</a:t>
            </a:r>
            <a:r>
              <a:t/>
            </a:r>
            <a:br/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За решеткою у льва.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t/>
            </a:r>
            <a:br/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- Подкрепился у лисицы,</a:t>
            </a:r>
            <a:r>
              <a:t/>
            </a:r>
            <a:br/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У моржа попил водицы...</a:t>
            </a:r>
            <a:r>
              <a:t/>
            </a:r>
            <a:br/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Picture 7" descr="1857140_Gde_obedal_vorobej"/>
          <p:cNvPicPr/>
          <p:nvPr/>
        </p:nvPicPr>
        <p:blipFill>
          <a:blip r:embed="rId2"/>
          <a:stretch/>
        </p:blipFill>
        <p:spPr>
          <a:xfrm>
            <a:off x="336600" y="333360"/>
            <a:ext cx="3660840" cy="374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651280" y="470880"/>
            <a:ext cx="3035160" cy="1312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116000" y="260280"/>
            <a:ext cx="6265800" cy="72072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4000" b="1" i="1" strike="noStrike" spc="-1">
                <a:solidFill>
                  <a:srgbClr val="000099"/>
                </a:solidFill>
                <a:latin typeface="Arial"/>
              </a:rPr>
              <a:t>Вот какой рассеянный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211640" y="1125360"/>
            <a:ext cx="4537080" cy="525636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Жил человек рассеянный</a:t>
            </a:r>
            <a:r>
              <a:t/>
            </a:r>
            <a:br/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На улице Бассейной.</a:t>
            </a:r>
            <a:r>
              <a:t/>
            </a:r>
            <a:br/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Сел он утром на кровать,</a:t>
            </a:r>
            <a:r>
              <a:t/>
            </a:r>
            <a:br/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Стал рубашку надевать,</a:t>
            </a:r>
            <a:r>
              <a:t/>
            </a:r>
            <a:br/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В рукава просунул руки -</a:t>
            </a:r>
            <a:r>
              <a:t/>
            </a:r>
            <a:br/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Оказалось, это брюки.</a:t>
            </a:r>
            <a:r>
              <a:t/>
            </a:r>
            <a:br/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Вот какой рассеянный</a:t>
            </a:r>
            <a:r>
              <a:t/>
            </a:r>
            <a:br/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С улицы Бассейной!</a:t>
            </a:r>
            <a:r>
              <a:t/>
            </a:r>
            <a:br/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Picture 8" descr="imgu384"/>
          <p:cNvPicPr/>
          <p:nvPr/>
        </p:nvPicPr>
        <p:blipFill>
          <a:blip r:embed="rId2"/>
          <a:stretch/>
        </p:blipFill>
        <p:spPr>
          <a:xfrm>
            <a:off x="324000" y="907920"/>
            <a:ext cx="3695400" cy="480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324000" y="1052640"/>
            <a:ext cx="4103640" cy="460836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Дама сдавала в багаж</a:t>
            </a:r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Диван,</a:t>
            </a:r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Чемодан,</a:t>
            </a:r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Саквояж,</a:t>
            </a:r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Картину,</a:t>
            </a:r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Корзину,</a:t>
            </a:r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Картонку</a:t>
            </a:r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И маленькую собачонку...</a:t>
            </a:r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Picture 6" descr="Картинка 320 из 6444"/>
          <p:cNvPicPr/>
          <p:nvPr/>
        </p:nvPicPr>
        <p:blipFill>
          <a:blip r:embed="rId3"/>
          <a:stretch/>
        </p:blipFill>
        <p:spPr>
          <a:xfrm>
            <a:off x="4076640" y="836640"/>
            <a:ext cx="4575240" cy="554508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3276720" y="333360"/>
            <a:ext cx="2376360" cy="50328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3200" b="1" strike="noStrike" spc="-1">
                <a:solidFill>
                  <a:srgbClr val="0033CC"/>
                </a:solidFill>
                <a:latin typeface="Arial"/>
              </a:rPr>
              <a:t>Багаж.</a:t>
            </a:r>
            <a:r>
              <a:t/>
            </a:r>
            <a:br/>
            <a:r>
              <a:t/>
            </a:r>
            <a:br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8" descr="4702d7daf003"/>
          <p:cNvPicPr/>
          <p:nvPr/>
        </p:nvPicPr>
        <p:blipFill>
          <a:blip r:embed="rId2"/>
          <a:stretch/>
        </p:blipFill>
        <p:spPr>
          <a:xfrm>
            <a:off x="4356000" y="260280"/>
            <a:ext cx="4391280" cy="554508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250920" y="260280"/>
            <a:ext cx="3889440" cy="338472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Вот портфель,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Пальто и шляпа.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День у папы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Выходной.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Не ушёл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Сегодня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Папа.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Значит,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Будет он со мной.</a:t>
            </a:r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4356000" y="3573360"/>
            <a:ext cx="4465800" cy="302436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Что мы нынче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Делать будем?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Это вместе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Мы обсудим.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Сяду к папе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кровать -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Станем вместе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Обсуждать.</a:t>
            </a:r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Picture 11" descr="h08_01"/>
          <p:cNvPicPr/>
          <p:nvPr/>
        </p:nvPicPr>
        <p:blipFill>
          <a:blip r:embed="rId3"/>
          <a:stretch/>
        </p:blipFill>
        <p:spPr>
          <a:xfrm>
            <a:off x="1116000" y="3645000"/>
            <a:ext cx="2236680" cy="295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250920" y="1052640"/>
            <a:ext cx="3816360" cy="4680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Жила-была девочка.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Как её звали?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Кто звал,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Тот и знал.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А вы не знаете.</a:t>
            </a:r>
            <a:r>
              <a:t/>
            </a:r>
            <a:br/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Сколько ей было лет?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Сколько зим,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Столько лет, -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Сорока ещё нет.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А всего четыре года.</a:t>
            </a:r>
            <a:r>
              <a:t/>
            </a:r>
            <a:br/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Picture 6" descr="i_007"/>
          <p:cNvPicPr/>
          <p:nvPr/>
        </p:nvPicPr>
        <p:blipFill>
          <a:blip r:embed="rId2"/>
          <a:stretch/>
        </p:blipFill>
        <p:spPr>
          <a:xfrm>
            <a:off x="5759280" y="260280"/>
            <a:ext cx="2899080" cy="4608720"/>
          </a:xfrm>
          <a:prstGeom prst="rect">
            <a:avLst/>
          </a:prstGeom>
          <a:ln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3995640" y="4724280"/>
            <a:ext cx="4788000" cy="213372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 был у неё... Кто у неё был?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Серый,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Усатый,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Весь полосатый.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Кто это такой? Котёнок.</a:t>
            </a:r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1258920" y="260280"/>
            <a:ext cx="4537080" cy="79236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800" b="1" strike="noStrike" spc="-1">
                <a:solidFill>
                  <a:srgbClr val="0033CC"/>
                </a:solidFill>
                <a:latin typeface="Arial"/>
              </a:rPr>
              <a:t>Усатый полосатый.</a:t>
            </a:r>
            <a:r>
              <a:t/>
            </a:r>
            <a:br/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324000" y="3645000"/>
            <a:ext cx="4752720" cy="295272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Кто стучится в дверь ко мне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 толстой сумкой на ремне,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 цифрой "5" на медной бляшке,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 синей форменной фуражке?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Это он,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Это он,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Ленинградский почтальон.</a:t>
            </a:r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Picture 6" descr="Картинка 73 из 6443"/>
          <p:cNvPicPr/>
          <p:nvPr/>
        </p:nvPicPr>
        <p:blipFill>
          <a:blip r:embed="rId2"/>
          <a:stretch/>
        </p:blipFill>
        <p:spPr>
          <a:xfrm>
            <a:off x="5508720" y="3532320"/>
            <a:ext cx="3297240" cy="295272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pic>
        <p:nvPicPr>
          <p:cNvPr id="107" name="Picture 8" descr="img_1"/>
          <p:cNvPicPr/>
          <p:nvPr/>
        </p:nvPicPr>
        <p:blipFill>
          <a:blip r:embed="rId3"/>
          <a:stretch/>
        </p:blipFill>
        <p:spPr>
          <a:xfrm>
            <a:off x="971640" y="189000"/>
            <a:ext cx="2697120" cy="3600360"/>
          </a:xfrm>
          <a:prstGeom prst="rect">
            <a:avLst/>
          </a:prstGeom>
          <a:ln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4500720" y="260280"/>
            <a:ext cx="4390920" cy="331308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У него сегодня много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Писем в сумке на боку,-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Из Ташкента, Таганрога,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Из Тамбова и Баку.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 семь часов он начал дело,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 десять сумка похудела,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А к двенадцати часам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Всё разнёс по адресам...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5" descr="09279829_0"/>
          <p:cNvPicPr/>
          <p:nvPr/>
        </p:nvPicPr>
        <p:blipFill>
          <a:blip r:embed="rId2"/>
          <a:stretch/>
        </p:blipFill>
        <p:spPr>
          <a:xfrm>
            <a:off x="5219640" y="549360"/>
            <a:ext cx="2890800" cy="381636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4356000" y="4149720"/>
            <a:ext cx="4537080" cy="237636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Заклубился дым угарный.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Гарью комната полна.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руках Кузьма-пожарный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Вынес Лену из окна...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395280" y="1052640"/>
            <a:ext cx="4032360" cy="4032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площади базарной,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каланче пожарной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Круглые сутки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Дозорный у будки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Поглядывал вокруг -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север,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юг,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запад,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восток,-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Не виден ли дымок...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900000" y="333360"/>
            <a:ext cx="2808360" cy="50328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3200" b="1" strike="noStrike" spc="-1">
                <a:solidFill>
                  <a:srgbClr val="0033CC"/>
                </a:solidFill>
                <a:latin typeface="Arial"/>
              </a:rPr>
              <a:t>Пожар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876"/>
            <a:ext cx="8229600" cy="117788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499"/>
              </a:spcBef>
            </a:pPr>
            <a:r>
              <a:rPr lang="en-US" spc="-1" dirty="0">
                <a:solidFill>
                  <a:srgbClr val="000000"/>
                </a:solidFill>
              </a:rPr>
              <a:t/>
            </a:r>
            <a:br>
              <a:rPr lang="en-US" spc="-1" dirty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3511203"/>
            <a:ext cx="8229600" cy="703912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endParaRPr lang="ru-RU" alt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8172000" y="-3558240"/>
            <a:ext cx="514440" cy="88081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395280" y="1341360"/>
            <a:ext cx="4537080" cy="287964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Собирались лодыри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урок,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А попали лодыри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каток.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Толстый ранец с книжками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спине,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А коньки под мышками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ремне...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Picture 6" descr="Картинка 6 из 47"/>
          <p:cNvPicPr/>
          <p:nvPr/>
        </p:nvPicPr>
        <p:blipFill>
          <a:blip r:embed="rId2"/>
          <a:stretch/>
        </p:blipFill>
        <p:spPr>
          <a:xfrm>
            <a:off x="4716360" y="333360"/>
            <a:ext cx="3810240" cy="380988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116" name="CustomShape 3"/>
          <p:cNvSpPr/>
          <p:nvPr/>
        </p:nvSpPr>
        <p:spPr>
          <a:xfrm>
            <a:off x="900000" y="404640"/>
            <a:ext cx="3384720" cy="50328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3200" b="1" strike="noStrike" spc="-1">
                <a:solidFill>
                  <a:srgbClr val="0033CC"/>
                </a:solidFill>
                <a:latin typeface="Arial"/>
              </a:rPr>
              <a:t>Кот и лодыри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CustomShape 4"/>
          <p:cNvSpPr/>
          <p:nvPr/>
        </p:nvSpPr>
        <p:spPr>
          <a:xfrm>
            <a:off x="4427640" y="3760920"/>
            <a:ext cx="4716360" cy="309708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Отвечает лодырям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Серый кот: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- Мне, коту усатому,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Скоро год.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Много знал я лодырей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Вроде вас,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А с такими встретился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 первый раз!</a:t>
            </a:r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Picture 10" descr="photo_medium"/>
          <p:cNvPicPr/>
          <p:nvPr/>
        </p:nvPicPr>
        <p:blipFill>
          <a:blip r:embed="rId3"/>
          <a:stretch/>
        </p:blipFill>
        <p:spPr>
          <a:xfrm>
            <a:off x="900000" y="4365720"/>
            <a:ext cx="1692360" cy="225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6804000" y="1600200"/>
            <a:ext cx="18828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250920" y="404640"/>
            <a:ext cx="4824360" cy="5904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3200" b="1" strike="noStrike" spc="-1">
                <a:solidFill>
                  <a:srgbClr val="0033CC"/>
                </a:solidFill>
                <a:latin typeface="Arial"/>
              </a:rPr>
              <a:t>Ежели вы Вежливы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 к совести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Не глухи,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Вы место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Без протеста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Уступите старухе...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 ежели вы Вежливы,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То, сидя на уроке,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Не будете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 товарищем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Трещать, как две сороки...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1" name="Picture 4" descr="10061_1"/>
          <p:cNvPicPr/>
          <p:nvPr/>
        </p:nvPicPr>
        <p:blipFill>
          <a:blip r:embed="rId2"/>
          <a:stretch/>
        </p:blipFill>
        <p:spPr>
          <a:xfrm>
            <a:off x="4754520" y="0"/>
            <a:ext cx="4606920" cy="666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95280" y="0"/>
            <a:ext cx="4537080" cy="350028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Впервые на арене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Для школьников Москвы -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Ученые тюлени,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Танцующие львы.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Жонглеры-медвежата,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Собаки-акробаты,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Канатоходец-слон,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Всемирный чемпион.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3" name="Picture 6" descr="583836"/>
          <p:cNvPicPr/>
          <p:nvPr/>
        </p:nvPicPr>
        <p:blipFill>
          <a:blip r:embed="rId2"/>
          <a:stretch/>
        </p:blipFill>
        <p:spPr>
          <a:xfrm>
            <a:off x="5508720" y="333360"/>
            <a:ext cx="2687400" cy="3600360"/>
          </a:xfrm>
          <a:prstGeom prst="rect">
            <a:avLst/>
          </a:prstGeom>
          <a:ln>
            <a:noFill/>
          </a:ln>
        </p:spPr>
      </p:pic>
      <p:pic>
        <p:nvPicPr>
          <p:cNvPr id="124" name="Picture 8" descr="26005"/>
          <p:cNvPicPr/>
          <p:nvPr/>
        </p:nvPicPr>
        <p:blipFill>
          <a:blip r:embed="rId3"/>
          <a:stretch/>
        </p:blipFill>
        <p:spPr>
          <a:xfrm>
            <a:off x="684360" y="3573360"/>
            <a:ext cx="2519280" cy="2886120"/>
          </a:xfrm>
          <a:prstGeom prst="rect">
            <a:avLst/>
          </a:prstGeom>
          <a:ln>
            <a:noFill/>
          </a:ln>
        </p:spPr>
      </p:pic>
      <p:sp>
        <p:nvSpPr>
          <p:cNvPr id="125" name="CustomShape 2"/>
          <p:cNvSpPr/>
          <p:nvPr/>
        </p:nvSpPr>
        <p:spPr>
          <a:xfrm>
            <a:off x="4427640" y="4005360"/>
            <a:ext cx="4321080" cy="2448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Единственные в мире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Атлеты-силачи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Подбрасывают гири,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Как детские мячи...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2556000" y="260280"/>
            <a:ext cx="4248000" cy="626436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Ищут пожарные,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Ищет милиция,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Ищут фотографы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 нашей столице,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Ищут давно,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Но не могут найти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Парня какого-то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Лет двадцати.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Среднего роста,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Плечистый и крепкий,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Ходит он в белой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Футболке и кепке.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Знак "ГТО"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груди у него.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Больше не знают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О нем ничего...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Picture 6" descr="0_76354_fa973cfa_XL"/>
          <p:cNvPicPr/>
          <p:nvPr/>
        </p:nvPicPr>
        <p:blipFill>
          <a:blip r:embed="rId2"/>
          <a:stretch/>
        </p:blipFill>
        <p:spPr>
          <a:xfrm>
            <a:off x="6291360" y="0"/>
            <a:ext cx="2573280" cy="6858000"/>
          </a:xfrm>
          <a:prstGeom prst="rect">
            <a:avLst/>
          </a:prstGeom>
          <a:ln>
            <a:noFill/>
          </a:ln>
        </p:spPr>
      </p:pic>
      <p:pic>
        <p:nvPicPr>
          <p:cNvPr id="128" name="Picture 8" descr="18825"/>
          <p:cNvPicPr/>
          <p:nvPr/>
        </p:nvPicPr>
        <p:blipFill>
          <a:blip r:embed="rId3"/>
          <a:stretch/>
        </p:blipFill>
        <p:spPr>
          <a:xfrm>
            <a:off x="179280" y="260280"/>
            <a:ext cx="2749680" cy="352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8244000" y="1600200"/>
            <a:ext cx="4428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98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4067280" y="476280"/>
            <a:ext cx="4681440" cy="590544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Медведя лет пяти-шести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Учили, как себя вести :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-В гостях, медведь,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Нельзя реветь,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Нельзя грубить и чванится.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Знакомым надо кланяться,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Снимать пред ними шляпу,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Не наступать на лапу,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 не ловить зубами блох,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 не ходить на четырёх… </a:t>
            </a:r>
            <a:r>
              <a:t/>
            </a:r>
            <a:br/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Picture 5" descr="161575_Urok_vezhlivosti"/>
          <p:cNvPicPr/>
          <p:nvPr/>
        </p:nvPicPr>
        <p:blipFill>
          <a:blip r:embed="rId2"/>
          <a:stretch/>
        </p:blipFill>
        <p:spPr>
          <a:xfrm>
            <a:off x="250920" y="189000"/>
            <a:ext cx="3895560" cy="5029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395280" y="1268280"/>
            <a:ext cx="4537080" cy="475308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Georgia"/>
              </a:rPr>
              <a:t>Вьюга снежная, пурга,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Georgia"/>
              </a:rPr>
              <a:t>Напряди нам пряжи,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Georgia"/>
              </a:rPr>
              <a:t>Взбей пушистые снега,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Georgia"/>
              </a:rPr>
              <a:t>Словно пух лебяжий.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Georgia"/>
              </a:rPr>
              <a:t>Вы, проворные ткачи -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Georgia"/>
              </a:rPr>
              <a:t>Вихри и метели,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Georgia"/>
              </a:rPr>
              <a:t>Дайте радужной парчи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Georgia"/>
              </a:rPr>
              <a:t>Для косматых елей.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Picture 6" descr="ff484cec615264307486bb1a1e02b0abbc81cc83950152"/>
          <p:cNvPicPr/>
          <p:nvPr/>
        </p:nvPicPr>
        <p:blipFill>
          <a:blip r:embed="rId2"/>
          <a:stretch/>
        </p:blipFill>
        <p:spPr>
          <a:xfrm>
            <a:off x="4861080" y="260280"/>
            <a:ext cx="3938400" cy="3960720"/>
          </a:xfrm>
          <a:prstGeom prst="rect">
            <a:avLst/>
          </a:prstGeom>
          <a:ln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1476360" y="404640"/>
            <a:ext cx="2592360" cy="432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3200" b="1" strike="noStrike" spc="-1">
                <a:solidFill>
                  <a:srgbClr val="0033CC"/>
                </a:solidFill>
                <a:latin typeface="Arial"/>
              </a:rPr>
              <a:t>Вьюга.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CustomShape 3"/>
          <p:cNvSpPr/>
          <p:nvPr/>
        </p:nvSpPr>
        <p:spPr>
          <a:xfrm>
            <a:off x="4932360" y="4437000"/>
            <a:ext cx="3887640" cy="208764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Потрудись, кузнец-мороз,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Скуй ты нам сегодня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Ожерелье для берез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 ночи новогодней!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400" b="1" strike="noStrike" spc="-1">
                <a:solidFill>
                  <a:srgbClr val="0033CC"/>
                </a:solidFill>
                <a:latin typeface="Arial"/>
              </a:rPr>
              <a:t>Маршак – сказочник.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57200" y="1197000"/>
            <a:ext cx="8229600" cy="4929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Двенадцать месяцев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Теремок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Кошкин дом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Горя бояться – счастья не видать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Петрушка – иностранец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Умные вещи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Сказка про козла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Волшебная палочка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Золотое колесо...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79280" y="1052640"/>
            <a:ext cx="5256360" cy="396072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Пела ночью мышка в норке: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- Спи, мышонок, замолчи!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Дам тебе я хлебной корки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 огарочек свечи.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Отвечает ей мышонок: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- Голосок твой слишком тонок.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Лучше, мама, не пищи,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Ты мне няньку поищи!..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Picture 3" descr="i_012"/>
          <p:cNvPicPr/>
          <p:nvPr/>
        </p:nvPicPr>
        <p:blipFill>
          <a:blip r:embed="rId2"/>
          <a:stretch/>
        </p:blipFill>
        <p:spPr>
          <a:xfrm>
            <a:off x="4500720" y="3357720"/>
            <a:ext cx="4286160" cy="3124080"/>
          </a:xfrm>
          <a:prstGeom prst="rect">
            <a:avLst/>
          </a:prstGeom>
          <a:ln>
            <a:noFill/>
          </a:ln>
        </p:spPr>
      </p:pic>
      <p:sp>
        <p:nvSpPr>
          <p:cNvPr id="140" name="CustomShape 2"/>
          <p:cNvSpPr/>
          <p:nvPr/>
        </p:nvSpPr>
        <p:spPr>
          <a:xfrm>
            <a:off x="1763640" y="333360"/>
            <a:ext cx="5472360" cy="71928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3200" b="1" strike="noStrike" spc="-1">
                <a:solidFill>
                  <a:srgbClr val="0033CC"/>
                </a:solidFill>
                <a:latin typeface="Arial"/>
              </a:rPr>
              <a:t>Сказка о глупом мышонке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CustomShape 3"/>
          <p:cNvSpPr/>
          <p:nvPr/>
        </p:nvSpPr>
        <p:spPr>
          <a:xfrm>
            <a:off x="7635960" y="701640"/>
            <a:ext cx="183960" cy="57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4284720" y="1268280"/>
            <a:ext cx="4859280" cy="431964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Унесла мышонка кошка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 поет: - Не бойся, крошка.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Поиграем час-другой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 кошки-мышки, дорогой!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Перепуганный мышонок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Отвечает ей спросонок: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- В кошки-мышки наша мать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Не велела нам играть...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Picture 7" descr="160755_Skazka_ob_umnom_myshonke"/>
          <p:cNvPicPr/>
          <p:nvPr/>
        </p:nvPicPr>
        <p:blipFill>
          <a:blip r:embed="rId2"/>
          <a:stretch/>
        </p:blipFill>
        <p:spPr>
          <a:xfrm>
            <a:off x="0" y="260280"/>
            <a:ext cx="4570560" cy="6237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0" y="1628640"/>
            <a:ext cx="5759280" cy="453564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Эту сказку ты прочтёшь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Тихо, тихо, тихо...</a:t>
            </a:r>
            <a:r>
              <a:t/>
            </a:r>
            <a:br/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Жили-были серый ёж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 его ежиха.</a:t>
            </a:r>
            <a:r>
              <a:t/>
            </a:r>
            <a:br/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Серый ёж был очень тих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 ежиха тоже.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 ребёнок был у них -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Очень тихий ёжик…</a:t>
            </a:r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" name="Picture 6" descr="i_049"/>
          <p:cNvPicPr/>
          <p:nvPr/>
        </p:nvPicPr>
        <p:blipFill>
          <a:blip r:embed="rId2"/>
          <a:stretch/>
        </p:blipFill>
        <p:spPr>
          <a:xfrm>
            <a:off x="5364000" y="476280"/>
            <a:ext cx="3343320" cy="5029200"/>
          </a:xfrm>
          <a:prstGeom prst="rect">
            <a:avLst/>
          </a:prstGeom>
          <a:ln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900000" y="260280"/>
            <a:ext cx="4176720" cy="1008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3200" b="1" strike="noStrike" spc="-1">
                <a:solidFill>
                  <a:srgbClr val="0033CC"/>
                </a:solidFill>
                <a:latin typeface="Arial"/>
              </a:rPr>
              <a:t>Тихая сказка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57200" y="493864"/>
            <a:ext cx="8229600" cy="70391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3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7164000" y="1600200"/>
            <a:ext cx="152244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Picture 3" descr="c1453d8b3d33"/>
          <p:cNvPicPr/>
          <p:nvPr/>
        </p:nvPicPr>
        <p:blipFill>
          <a:blip r:embed="rId2"/>
          <a:stretch/>
        </p:blipFill>
        <p:spPr>
          <a:xfrm>
            <a:off x="3821040" y="549360"/>
            <a:ext cx="5286600" cy="630864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468360" y="981000"/>
            <a:ext cx="5543640" cy="3456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Под праздник, под воскресный день,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Пред тем, как на ночь лечь,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Хозяйка жарить принялась,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Варить, тушить и печь.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Стояла осень на дворе,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 ветер дул сырой.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Старик старухе говорит: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- Старуха, дверь закрой!...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1187280" y="189000"/>
            <a:ext cx="4824720" cy="62064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3200" b="1" strike="noStrike" spc="-1">
                <a:solidFill>
                  <a:srgbClr val="0033CC"/>
                </a:solidFill>
                <a:latin typeface="Arial"/>
              </a:rPr>
              <a:t>Старуха, дверь закрой!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7" descr="img_1"/>
          <p:cNvPicPr/>
          <p:nvPr/>
        </p:nvPicPr>
        <p:blipFill>
          <a:blip r:embed="rId2"/>
          <a:stretch/>
        </p:blipFill>
        <p:spPr>
          <a:xfrm>
            <a:off x="4478400" y="1052640"/>
            <a:ext cx="4406760" cy="5805360"/>
          </a:xfrm>
          <a:prstGeom prst="rect">
            <a:avLst/>
          </a:prstGeom>
          <a:ln>
            <a:noFill/>
          </a:ln>
        </p:spPr>
      </p:pic>
      <p:sp>
        <p:nvSpPr>
          <p:cNvPr id="152" name="TextShape 1"/>
          <p:cNvSpPr txBox="1"/>
          <p:nvPr/>
        </p:nvSpPr>
        <p:spPr>
          <a:xfrm>
            <a:off x="8244000" y="1600200"/>
            <a:ext cx="44280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980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0" y="189000"/>
            <a:ext cx="5003640" cy="460836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Что ни делает дурак,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Все он делает не так.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Начинает не сначала,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А кончает как попало...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 потолка он строит дом,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Носит воду решетом,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Солнце в поле ловит шапкой,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Тень со стен стирает тряпкой,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Дверь берет с собою в лес,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Чтобы вор к нему не влез.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4859280" y="189000"/>
            <a:ext cx="3095640" cy="792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3200" b="1" strike="noStrike" spc="-1">
                <a:solidFill>
                  <a:srgbClr val="0033CC"/>
                </a:solidFill>
                <a:latin typeface="Arial"/>
              </a:rPr>
              <a:t>Не так...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CustomShape 4"/>
          <p:cNvSpPr/>
          <p:nvPr/>
        </p:nvSpPr>
        <p:spPr>
          <a:xfrm>
            <a:off x="179280" y="4437000"/>
            <a:ext cx="4643640" cy="194472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 на крышу за веревку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Тянет бурую коровку,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Чтоб немножко попаслась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Там, где травка разрослась...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7" descr="0_6ba82_383a95ef_L"/>
          <p:cNvPicPr/>
          <p:nvPr/>
        </p:nvPicPr>
        <p:blipFill>
          <a:blip r:embed="rId2"/>
          <a:stretch/>
        </p:blipFill>
        <p:spPr>
          <a:xfrm>
            <a:off x="0" y="0"/>
            <a:ext cx="5143680" cy="6858000"/>
          </a:xfrm>
          <a:prstGeom prst="rect">
            <a:avLst/>
          </a:prstGeom>
          <a:ln>
            <a:noFill/>
          </a:ln>
        </p:spPr>
      </p:pic>
      <p:sp>
        <p:nvSpPr>
          <p:cNvPr id="157" name="CustomShape 1"/>
          <p:cNvSpPr/>
          <p:nvPr/>
        </p:nvSpPr>
        <p:spPr>
          <a:xfrm>
            <a:off x="0" y="0"/>
            <a:ext cx="6804000" cy="765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3200" b="1" strike="noStrike" spc="-1">
                <a:solidFill>
                  <a:srgbClr val="0033CC"/>
                </a:solidFill>
                <a:latin typeface="Arial"/>
              </a:rPr>
              <a:t>Отчего у месяца нет платья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2556000" y="3716280"/>
            <a:ext cx="5976720" cy="314172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Снял портной с полумесяца мерку,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Приглашает его на примерку.</a:t>
            </a:r>
            <a:r>
              <a:t/>
            </a:r>
            <a:br/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Но всего за четырнадцать дней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Вдвое сделался месяц полней...</a:t>
            </a:r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3635280" y="765000"/>
            <a:ext cx="5508720" cy="295128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Заглянул полумесяц к портному,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Не к небесному, а к земному.</a:t>
            </a:r>
            <a:r>
              <a:t/>
            </a:r>
            <a:br/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— Сшей мне, мастер,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нарядное платье.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Буду по небу в праздник гулять я.</a:t>
            </a:r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56840" y="274680"/>
            <a:ext cx="2962440" cy="2146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400" b="1" strike="noStrike" spc="-1">
                <a:solidFill>
                  <a:srgbClr val="000099"/>
                </a:solidFill>
                <a:latin typeface="Arial"/>
              </a:rPr>
              <a:t>Узнай сказку!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1" name="Picture 5" descr="nabor05"/>
          <p:cNvPicPr/>
          <p:nvPr/>
        </p:nvPicPr>
        <p:blipFill>
          <a:blip r:embed="rId2"/>
          <a:stretch/>
        </p:blipFill>
        <p:spPr>
          <a:xfrm>
            <a:off x="3713040" y="0"/>
            <a:ext cx="5430960" cy="6858000"/>
          </a:xfrm>
          <a:prstGeom prst="rect">
            <a:avLst/>
          </a:prstGeom>
          <a:ln>
            <a:noFill/>
          </a:ln>
        </p:spPr>
      </p:pic>
      <p:sp>
        <p:nvSpPr>
          <p:cNvPr id="162" name="CustomShape 2"/>
          <p:cNvSpPr/>
          <p:nvPr/>
        </p:nvSpPr>
        <p:spPr>
          <a:xfrm>
            <a:off x="826920" y="5877000"/>
            <a:ext cx="2737080" cy="64764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3600" b="1" strike="noStrike" spc="-1">
                <a:solidFill>
                  <a:srgbClr val="CC0000"/>
                </a:solidFill>
                <a:latin typeface="Arial"/>
              </a:rPr>
              <a:t>Теремок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7" descr="336463_original"/>
          <p:cNvPicPr/>
          <p:nvPr/>
        </p:nvPicPr>
        <p:blipFill>
          <a:blip r:embed="rId2"/>
          <a:stretch/>
        </p:blipFill>
        <p:spPr>
          <a:xfrm>
            <a:off x="6300720" y="549360"/>
            <a:ext cx="2495520" cy="3311280"/>
          </a:xfrm>
          <a:prstGeom prst="rect">
            <a:avLst/>
          </a:prstGeom>
          <a:ln>
            <a:noFill/>
          </a:ln>
        </p:spPr>
      </p:pic>
      <p:pic>
        <p:nvPicPr>
          <p:cNvPr id="164" name="Picture 9" descr="80cac3285018"/>
          <p:cNvPicPr/>
          <p:nvPr/>
        </p:nvPicPr>
        <p:blipFill>
          <a:blip r:embed="rId3"/>
          <a:stretch/>
        </p:blipFill>
        <p:spPr>
          <a:xfrm>
            <a:off x="250920" y="333360"/>
            <a:ext cx="2619360" cy="3738600"/>
          </a:xfrm>
          <a:prstGeom prst="rect">
            <a:avLst/>
          </a:prstGeom>
          <a:ln>
            <a:noFill/>
          </a:ln>
        </p:spPr>
      </p:pic>
      <p:sp>
        <p:nvSpPr>
          <p:cNvPr id="165" name="TextShape 1"/>
          <p:cNvSpPr txBox="1"/>
          <p:nvPr/>
        </p:nvSpPr>
        <p:spPr>
          <a:xfrm>
            <a:off x="900000" y="274680"/>
            <a:ext cx="6840720" cy="706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000" b="1" strike="noStrike" spc="-1">
                <a:solidFill>
                  <a:srgbClr val="000099"/>
                </a:solidFill>
                <a:latin typeface="Arial"/>
              </a:rPr>
              <a:t>Узнай сказку!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Picture 5" descr="300ba32fc6d0"/>
          <p:cNvPicPr/>
          <p:nvPr/>
        </p:nvPicPr>
        <p:blipFill>
          <a:blip r:embed="rId4"/>
          <a:stretch/>
        </p:blipFill>
        <p:spPr>
          <a:xfrm>
            <a:off x="2124000" y="3573360"/>
            <a:ext cx="4824360" cy="3016440"/>
          </a:xfrm>
          <a:prstGeom prst="rect">
            <a:avLst/>
          </a:prstGeom>
          <a:ln>
            <a:noFill/>
          </a:ln>
        </p:spPr>
      </p:pic>
      <p:pic>
        <p:nvPicPr>
          <p:cNvPr id="167" name="Picture 11" descr="Картинка 52 из 2340"/>
          <p:cNvPicPr/>
          <p:nvPr/>
        </p:nvPicPr>
        <p:blipFill>
          <a:blip r:embed="rId5"/>
          <a:stretch/>
        </p:blipFill>
        <p:spPr>
          <a:xfrm>
            <a:off x="3059280" y="1052640"/>
            <a:ext cx="2950920" cy="2209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7956720" y="1600200"/>
            <a:ext cx="73008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 fontScale="97500"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Picture 5" descr="20080304092817398"/>
          <p:cNvPicPr/>
          <p:nvPr/>
        </p:nvPicPr>
        <p:blipFill>
          <a:blip r:embed="rId2"/>
          <a:stretch/>
        </p:blipFill>
        <p:spPr>
          <a:xfrm>
            <a:off x="353880" y="1197000"/>
            <a:ext cx="3878280" cy="5445000"/>
          </a:xfrm>
          <a:prstGeom prst="rect">
            <a:avLst/>
          </a:prstGeom>
          <a:ln w="9360">
            <a:solidFill>
              <a:srgbClr val="0033CC"/>
            </a:solidFill>
            <a:miter/>
          </a:ln>
        </p:spPr>
      </p:pic>
      <p:pic>
        <p:nvPicPr>
          <p:cNvPr id="170" name="Picture 7" descr="28-%D1%80%D0%B2%D0%B7%D1%89%D0%BD%D1%8C%D0%B6"/>
          <p:cNvPicPr/>
          <p:nvPr/>
        </p:nvPicPr>
        <p:blipFill>
          <a:blip r:embed="rId3"/>
          <a:stretch/>
        </p:blipFill>
        <p:spPr>
          <a:xfrm>
            <a:off x="4643280" y="1214280"/>
            <a:ext cx="4069080" cy="3051360"/>
          </a:xfrm>
          <a:prstGeom prst="rect">
            <a:avLst/>
          </a:prstGeom>
          <a:ln w="9360">
            <a:solidFill>
              <a:srgbClr val="000099"/>
            </a:solidFill>
            <a:miter/>
          </a:ln>
        </p:spPr>
      </p:pic>
      <p:sp>
        <p:nvSpPr>
          <p:cNvPr id="171" name="TextShape 2"/>
          <p:cNvSpPr txBox="1"/>
          <p:nvPr/>
        </p:nvSpPr>
        <p:spPr>
          <a:xfrm>
            <a:off x="457200" y="274680"/>
            <a:ext cx="8229600" cy="922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400" b="1" strike="noStrike" spc="-1">
                <a:solidFill>
                  <a:srgbClr val="000099"/>
                </a:solidFill>
                <a:latin typeface="Arial"/>
              </a:rPr>
              <a:t>Узнай сказку!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2" name="Picture 10" descr="Картинка 1 из 29370"/>
          <p:cNvPicPr/>
          <p:nvPr/>
        </p:nvPicPr>
        <p:blipFill>
          <a:blip r:embed="rId4"/>
          <a:stretch/>
        </p:blipFill>
        <p:spPr>
          <a:xfrm>
            <a:off x="5076720" y="4365720"/>
            <a:ext cx="3043440" cy="2278080"/>
          </a:xfrm>
          <a:prstGeom prst="rect">
            <a:avLst/>
          </a:prstGeom>
          <a:ln w="9360">
            <a:solidFill>
              <a:srgbClr val="0033CC"/>
            </a:solidFill>
            <a:miter/>
          </a:ln>
        </p:spPr>
      </p:pic>
      <p:pic>
        <p:nvPicPr>
          <p:cNvPr id="173" name="Picture 11" descr="oblozhka3-front"/>
          <p:cNvPicPr/>
          <p:nvPr/>
        </p:nvPicPr>
        <p:blipFill>
          <a:blip r:embed="rId5"/>
          <a:stretch/>
        </p:blipFill>
        <p:spPr>
          <a:xfrm>
            <a:off x="250920" y="0"/>
            <a:ext cx="84978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400" b="1" strike="noStrike" spc="-1">
                <a:solidFill>
                  <a:srgbClr val="0033CC"/>
                </a:solidFill>
                <a:latin typeface="Arial"/>
              </a:rPr>
              <a:t>Маршак - переводчик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8500"/>
          </a:bodyPr>
          <a:lstStyle/>
          <a:p>
            <a:pPr marL="342720" indent="-342720">
              <a:spcBef>
                <a:spcPts val="697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          Маршак – один из лучших переводчиков зарубежной поэзии того времени. Еще будучи молодым человеком, он смог поехать учиться в Англию. Его глубоко тронули народные песни, баллады и стихи английских поэтов и он стал переводить их на русский язык.                                                     С.Я.Маршак переводил также с латышского, польского, еврейского, чешского, казахского, венгерского, итальянского, украинского и армянского языков. 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457200" y="274320"/>
            <a:ext cx="3827520" cy="561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t/>
            </a:r>
            <a:br/>
            <a:r>
              <a:rPr lang="ru-RU" sz="4000" b="1" strike="noStrike" spc="-1">
                <a:solidFill>
                  <a:srgbClr val="0033CC"/>
                </a:solidFill>
                <a:latin typeface="Arial"/>
              </a:rPr>
              <a:t>Робин-Бобин </a:t>
            </a:r>
            <a:r>
              <a:t/>
            </a:r>
            <a:br/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5651280" y="1600200"/>
            <a:ext cx="3035160" cy="452592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8" name="Picture 5" descr="0_779e6_774a8bdd_XL"/>
          <p:cNvPicPr/>
          <p:nvPr/>
        </p:nvPicPr>
        <p:blipFill>
          <a:blip r:embed="rId2"/>
          <a:stretch/>
        </p:blipFill>
        <p:spPr>
          <a:xfrm>
            <a:off x="0" y="1828800"/>
            <a:ext cx="4076640" cy="5029200"/>
          </a:xfrm>
          <a:prstGeom prst="rect">
            <a:avLst/>
          </a:prstGeom>
          <a:ln>
            <a:noFill/>
          </a:ln>
        </p:spPr>
      </p:pic>
      <p:sp>
        <p:nvSpPr>
          <p:cNvPr id="179" name="CustomShape 3"/>
          <p:cNvSpPr/>
          <p:nvPr/>
        </p:nvSpPr>
        <p:spPr>
          <a:xfrm>
            <a:off x="4067280" y="0"/>
            <a:ext cx="5076720" cy="6858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Робин-Бобин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Кое-как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Подкрепился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Натощак: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Съел теленка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Утром рано,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Двух овечек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 барана,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Съел корову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Целиком.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 прилавок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 мясником,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Сотню жаворонков в тесте,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 коня с телегой вместе,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Пять церквей и колоколен -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Да еще и недоволен!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5" descr="0_2184c_d6966c5d_L"/>
          <p:cNvPicPr/>
          <p:nvPr/>
        </p:nvPicPr>
        <p:blipFill>
          <a:blip r:embed="rId2"/>
          <a:stretch/>
        </p:blipFill>
        <p:spPr>
          <a:xfrm>
            <a:off x="3924360" y="1649520"/>
            <a:ext cx="5219640" cy="5208480"/>
          </a:xfrm>
          <a:prstGeom prst="rect">
            <a:avLst/>
          </a:prstGeom>
          <a:ln w="9360">
            <a:solidFill>
              <a:srgbClr val="FFFFFF"/>
            </a:solidFill>
            <a:miter/>
          </a:ln>
        </p:spPr>
      </p:pic>
      <p:sp>
        <p:nvSpPr>
          <p:cNvPr id="181" name="CustomShape 1"/>
          <p:cNvSpPr/>
          <p:nvPr/>
        </p:nvSpPr>
        <p:spPr>
          <a:xfrm>
            <a:off x="395280" y="1413000"/>
            <a:ext cx="4681440" cy="396072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- Где ты была сегодня, киска?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- У королевы, у английской.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- Что ты видала при дворе?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- Видала мышку на ковре!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3203640" y="404640"/>
            <a:ext cx="5940360" cy="129564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3200" b="1" strike="noStrike" spc="-1">
                <a:solidFill>
                  <a:srgbClr val="0033CC"/>
                </a:solidFill>
                <a:latin typeface="Arial"/>
              </a:rPr>
              <a:t>В гостях у королевы</a:t>
            </a:r>
            <a:r>
              <a:t/>
            </a:r>
            <a:br/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Английская песенка</a:t>
            </a:r>
            <a:r>
              <a:t/>
            </a:r>
            <a:br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0" y="404640"/>
            <a:ext cx="6948360" cy="645336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3200" b="1" strike="noStrike" spc="-1">
                <a:solidFill>
                  <a:srgbClr val="0033CC"/>
                </a:solidFill>
                <a:latin typeface="Arial"/>
              </a:rPr>
              <a:t>Храбрецы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Английская народная песенка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1800" b="0" i="1" strike="noStrike" spc="-1">
                <a:solidFill>
                  <a:srgbClr val="000000"/>
                </a:solidFill>
                <a:latin typeface="Arial"/>
              </a:rPr>
              <a:t>Перевод С. Маршак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Однажды двадцать пять портных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Вступили в бой с улиткой.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 руках у каждого из них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Бала иголка с ниткой! </a:t>
            </a:r>
            <a:r>
              <a:t/>
            </a:r>
            <a:br/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Но еле ноги унесли,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Спасаясь от врага,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Когда завидели вдали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Улиткины рога.</a:t>
            </a:r>
            <a:r>
              <a:t/>
            </a:r>
            <a:br/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Picture 8" descr="output"/>
          <p:cNvPicPr/>
          <p:nvPr/>
        </p:nvPicPr>
        <p:blipFill>
          <a:blip r:embed="rId2"/>
          <a:stretch/>
        </p:blipFill>
        <p:spPr>
          <a:xfrm>
            <a:off x="5364000" y="4003560"/>
            <a:ext cx="3529080" cy="266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0" descr="Картинка 159 из 3065"/>
          <p:cNvPicPr/>
          <p:nvPr/>
        </p:nvPicPr>
        <p:blipFill>
          <a:blip r:embed="rId2"/>
          <a:stretch/>
        </p:blipFill>
        <p:spPr>
          <a:xfrm>
            <a:off x="6588000" y="1413000"/>
            <a:ext cx="1776600" cy="2376360"/>
          </a:xfrm>
          <a:prstGeom prst="rect">
            <a:avLst/>
          </a:prstGeom>
          <a:ln>
            <a:noFill/>
          </a:ln>
        </p:spPr>
      </p:pic>
      <p:pic>
        <p:nvPicPr>
          <p:cNvPr id="45" name="Picture 22" descr="Картинка 315 из 3065"/>
          <p:cNvPicPr/>
          <p:nvPr/>
        </p:nvPicPr>
        <p:blipFill>
          <a:blip r:embed="rId3"/>
          <a:stretch/>
        </p:blipFill>
        <p:spPr>
          <a:xfrm>
            <a:off x="6227640" y="3429000"/>
            <a:ext cx="1695600" cy="2298600"/>
          </a:xfrm>
          <a:prstGeom prst="rect">
            <a:avLst/>
          </a:prstGeom>
          <a:ln>
            <a:noFill/>
          </a:ln>
        </p:spPr>
      </p:pic>
      <p:pic>
        <p:nvPicPr>
          <p:cNvPr id="46" name="Picture 20" descr="Картинка 258 из 3065"/>
          <p:cNvPicPr/>
          <p:nvPr/>
        </p:nvPicPr>
        <p:blipFill>
          <a:blip r:embed="rId4"/>
          <a:stretch/>
        </p:blipFill>
        <p:spPr>
          <a:xfrm>
            <a:off x="826920" y="1413000"/>
            <a:ext cx="1425600" cy="2225520"/>
          </a:xfrm>
          <a:prstGeom prst="rect">
            <a:avLst/>
          </a:prstGeom>
          <a:ln>
            <a:noFill/>
          </a:ln>
        </p:spPr>
      </p:pic>
      <p:pic>
        <p:nvPicPr>
          <p:cNvPr id="47" name="Picture 4" descr="Картинка 22 из 13065"/>
          <p:cNvPicPr/>
          <p:nvPr/>
        </p:nvPicPr>
        <p:blipFill>
          <a:blip r:embed="rId5"/>
          <a:stretch/>
        </p:blipFill>
        <p:spPr>
          <a:xfrm>
            <a:off x="3348000" y="2060640"/>
            <a:ext cx="2392560" cy="2952720"/>
          </a:xfrm>
          <a:prstGeom prst="rect">
            <a:avLst/>
          </a:prstGeom>
          <a:ln>
            <a:noFill/>
          </a:ln>
        </p:spPr>
      </p:pic>
      <p:pic>
        <p:nvPicPr>
          <p:cNvPr id="48" name="Picture 6" descr="Картинка 151 из 3065"/>
          <p:cNvPicPr/>
          <p:nvPr/>
        </p:nvPicPr>
        <p:blipFill>
          <a:blip r:embed="rId6"/>
          <a:stretch/>
        </p:blipFill>
        <p:spPr>
          <a:xfrm>
            <a:off x="2268360" y="333360"/>
            <a:ext cx="1235160" cy="1944720"/>
          </a:xfrm>
          <a:prstGeom prst="rect">
            <a:avLst/>
          </a:prstGeom>
          <a:ln>
            <a:noFill/>
          </a:ln>
        </p:spPr>
      </p:pic>
      <p:pic>
        <p:nvPicPr>
          <p:cNvPr id="49" name="Picture 8" descr="Картинка 155 из 3065"/>
          <p:cNvPicPr/>
          <p:nvPr/>
        </p:nvPicPr>
        <p:blipFill>
          <a:blip r:embed="rId7"/>
          <a:stretch/>
        </p:blipFill>
        <p:spPr>
          <a:xfrm>
            <a:off x="5003640" y="4581360"/>
            <a:ext cx="1592280" cy="2087640"/>
          </a:xfrm>
          <a:prstGeom prst="rect">
            <a:avLst/>
          </a:prstGeom>
          <a:ln>
            <a:noFill/>
          </a:ln>
        </p:spPr>
      </p:pic>
      <p:pic>
        <p:nvPicPr>
          <p:cNvPr id="50" name="Picture 12" descr="Картинка 161 из 3065"/>
          <p:cNvPicPr/>
          <p:nvPr/>
        </p:nvPicPr>
        <p:blipFill>
          <a:blip r:embed="rId8"/>
          <a:stretch/>
        </p:blipFill>
        <p:spPr>
          <a:xfrm>
            <a:off x="3564000" y="189000"/>
            <a:ext cx="1623960" cy="1844640"/>
          </a:xfrm>
          <a:prstGeom prst="rect">
            <a:avLst/>
          </a:prstGeom>
          <a:ln>
            <a:noFill/>
          </a:ln>
        </p:spPr>
      </p:pic>
      <p:pic>
        <p:nvPicPr>
          <p:cNvPr id="51" name="Picture 14" descr="Картинка 176 из 3065"/>
          <p:cNvPicPr/>
          <p:nvPr/>
        </p:nvPicPr>
        <p:blipFill>
          <a:blip r:embed="rId9"/>
          <a:stretch/>
        </p:blipFill>
        <p:spPr>
          <a:xfrm>
            <a:off x="1042920" y="3141720"/>
            <a:ext cx="1467000" cy="2016000"/>
          </a:xfrm>
          <a:prstGeom prst="rect">
            <a:avLst/>
          </a:prstGeom>
          <a:ln>
            <a:noFill/>
          </a:ln>
        </p:spPr>
      </p:pic>
      <p:pic>
        <p:nvPicPr>
          <p:cNvPr id="52" name="Picture 16" descr="Картинка 141 из 3065"/>
          <p:cNvPicPr/>
          <p:nvPr/>
        </p:nvPicPr>
        <p:blipFill>
          <a:blip r:embed="rId10"/>
          <a:stretch/>
        </p:blipFill>
        <p:spPr>
          <a:xfrm>
            <a:off x="5292720" y="260280"/>
            <a:ext cx="1498680" cy="1940040"/>
          </a:xfrm>
          <a:prstGeom prst="rect">
            <a:avLst/>
          </a:prstGeom>
          <a:ln>
            <a:noFill/>
          </a:ln>
        </p:spPr>
      </p:pic>
      <p:pic>
        <p:nvPicPr>
          <p:cNvPr id="53" name="Picture 18" descr="Картинка 275 из 3065"/>
          <p:cNvPicPr/>
          <p:nvPr/>
        </p:nvPicPr>
        <p:blipFill>
          <a:blip r:embed="rId11"/>
          <a:stretch/>
        </p:blipFill>
        <p:spPr>
          <a:xfrm>
            <a:off x="1979640" y="4581360"/>
            <a:ext cx="1585800" cy="2014560"/>
          </a:xfrm>
          <a:prstGeom prst="rect">
            <a:avLst/>
          </a:prstGeom>
          <a:ln>
            <a:noFill/>
          </a:ln>
        </p:spPr>
      </p:pic>
      <p:pic>
        <p:nvPicPr>
          <p:cNvPr id="54" name="Picture 23" descr="3a2ff"/>
          <p:cNvPicPr/>
          <p:nvPr/>
        </p:nvPicPr>
        <p:blipFill>
          <a:blip r:embed="rId12"/>
          <a:stretch/>
        </p:blipFill>
        <p:spPr>
          <a:xfrm>
            <a:off x="3492360" y="4724280"/>
            <a:ext cx="1536840" cy="191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6"/>
                                        </p:tgtEl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45"/>
                                        </p:tgtEl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50"/>
                                        </p:tgtEl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53"/>
                                        </p:tgtEl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44"/>
                                        </p:tgtEl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51"/>
                                        </p:tgtEl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48"/>
                                        </p:tgtEl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52"/>
                                        </p:tgtEl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0" y="836640"/>
            <a:ext cx="5580000" cy="602136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Вот дом.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Который построил Джек.</a:t>
            </a:r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А это пшеница.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Которая в тёмном чулане хранится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 доме,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Который построил Джек.</a:t>
            </a:r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А это весёлая птица-синица,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Которая ловко ворует пшеницу,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Которая в тёмном чулане хранится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 доме,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Который построил Джек.</a:t>
            </a:r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" name="Picture 8" descr="5461c422169c3cff1dbc53df17f2"/>
          <p:cNvPicPr/>
          <p:nvPr/>
        </p:nvPicPr>
        <p:blipFill>
          <a:blip r:embed="rId2"/>
          <a:stretch/>
        </p:blipFill>
        <p:spPr>
          <a:xfrm>
            <a:off x="5651640" y="2133720"/>
            <a:ext cx="3492360" cy="2619360"/>
          </a:xfrm>
          <a:prstGeom prst="rect">
            <a:avLst/>
          </a:prstGeom>
          <a:ln>
            <a:noFill/>
          </a:ln>
        </p:spPr>
      </p:pic>
      <p:sp>
        <p:nvSpPr>
          <p:cNvPr id="187" name="CustomShape 2"/>
          <p:cNvSpPr/>
          <p:nvPr/>
        </p:nvSpPr>
        <p:spPr>
          <a:xfrm>
            <a:off x="1332000" y="333360"/>
            <a:ext cx="6335640" cy="792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3200" b="1" strike="noStrike" spc="-1">
                <a:solidFill>
                  <a:srgbClr val="0033CC"/>
                </a:solidFill>
                <a:latin typeface="Arial"/>
              </a:rPr>
              <a:t>Дом, который построил Джек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5796000" y="4221000"/>
            <a:ext cx="3095640" cy="86364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2400" b="1" i="1" strike="noStrike" spc="-1">
                <a:solidFill>
                  <a:srgbClr val="000000"/>
                </a:solidFill>
                <a:latin typeface="Arial"/>
              </a:rPr>
              <a:t>Самуил Маршак</a:t>
            </a:r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755640" y="333360"/>
            <a:ext cx="4896000" cy="5472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ru-RU" sz="3200" b="1" strike="noStrike" spc="-1">
                <a:solidFill>
                  <a:srgbClr val="0033CC"/>
                </a:solidFill>
                <a:latin typeface="Arial"/>
              </a:rPr>
              <a:t>Пожелания друзьям</a:t>
            </a:r>
            <a:r>
              <a:t/>
            </a:r>
            <a:br/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Желаю вам цвести, расти,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Копить, крепить здоровье.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Оно для дальнего пути -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Главнейшее условье.</a:t>
            </a:r>
            <a:r>
              <a:t/>
            </a:r>
            <a:br/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Пусть каждый день и каждый час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Вам новое добудет.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Пусть добрым будет ум у вас,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А сердце умным будет.</a:t>
            </a:r>
            <a:r>
              <a:t/>
            </a:r>
            <a:br/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Вам от души желаю я,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Друзья, всего хорошего.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А всё хорошее, друзья,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Дается нам недешево! </a:t>
            </a:r>
            <a:r>
              <a:t/>
            </a:r>
            <a:br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Picture 5" descr="Картинка 22 из 13065"/>
          <p:cNvPicPr/>
          <p:nvPr/>
        </p:nvPicPr>
        <p:blipFill>
          <a:blip r:embed="rId2"/>
          <a:stretch/>
        </p:blipFill>
        <p:spPr>
          <a:xfrm>
            <a:off x="5796000" y="404640"/>
            <a:ext cx="2881440" cy="381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 algn="ctr">
              <a:spcBef>
                <a:spcPts val="1349"/>
              </a:spcBef>
            </a:pPr>
            <a:r>
              <a:rPr lang="ru-RU" sz="5400" b="1" strike="noStrike" spc="-1">
                <a:solidFill>
                  <a:srgbClr val="0033CC"/>
                </a:solidFill>
                <a:latin typeface="Arial"/>
              </a:rPr>
              <a:t>Спасибо </a:t>
            </a:r>
            <a:r>
              <a:t/>
            </a:r>
            <a:br/>
            <a:r>
              <a:rPr lang="ru-RU" sz="5400" b="1" strike="noStrike" spc="-1">
                <a:solidFill>
                  <a:srgbClr val="FF0000"/>
                </a:solidFill>
                <a:latin typeface="Arial"/>
              </a:rPr>
              <a:t>Самуилу Яковлевичу Маршаку</a:t>
            </a:r>
            <a:r>
              <a:rPr lang="ru-RU" sz="5400" b="1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 algn="ctr">
              <a:spcBef>
                <a:spcPts val="1349"/>
              </a:spcBef>
            </a:pPr>
            <a:r>
              <a:rPr lang="ru-RU" sz="5400" b="1" strike="noStrike" spc="-1">
                <a:solidFill>
                  <a:srgbClr val="0033CC"/>
                </a:solidFill>
                <a:latin typeface="Arial"/>
              </a:rPr>
              <a:t>за чудесный подарок детям!</a:t>
            </a:r>
            <a:endParaRPr lang="en-US" sz="5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457200" y="274320"/>
            <a:ext cx="8229600" cy="7779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33CC"/>
                </a:solidFill>
                <a:latin typeface="Arial"/>
              </a:rPr>
              <a:t>Из биографии С.Я. Маршака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Shape 2"/>
          <p:cNvSpPr txBox="1"/>
          <p:nvPr/>
        </p:nvSpPr>
        <p:spPr>
          <a:xfrm>
            <a:off x="3708000" y="1341360"/>
            <a:ext cx="4978440" cy="4967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>
              <a:lnSpc>
                <a:spcPct val="90000"/>
              </a:lnSpc>
              <a:spcBef>
                <a:spcPts val="697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        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Самуил Яковлевич Маршак родился 3 ноября 1887 года в Воронеже.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90000"/>
              </a:lnSpc>
              <a:spcBef>
                <a:spcPts val="697"/>
              </a:spcBef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         Раннее детство и первые школьные годы будущий писатель провёл в маленьком городке Острогожске Воронежской губернии. Его семья жила небогато, но дружно.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" name="Picture 5" descr="marshak-2_original"/>
          <p:cNvPicPr/>
          <p:nvPr/>
        </p:nvPicPr>
        <p:blipFill>
          <a:blip r:embed="rId2"/>
          <a:stretch/>
        </p:blipFill>
        <p:spPr>
          <a:xfrm>
            <a:off x="395280" y="1557360"/>
            <a:ext cx="3228840" cy="476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3635280" y="1599840"/>
            <a:ext cx="5184720" cy="4708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720" indent="-342720">
              <a:spcBef>
                <a:spcPts val="697"/>
              </a:spcBef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        </a:t>
            </a: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Мальчик с детства тянулся к знаниям, к книгам, рано стал писать стихи.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spcBef>
                <a:spcPts val="697"/>
              </a:spcBef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         Сначала учился в гимназии, потом окончил Лондонский университет. Первые стихотворные книжки писателя появились в 1923 году.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Picture 5" descr="detstvo09"/>
          <p:cNvPicPr/>
          <p:nvPr/>
        </p:nvPicPr>
        <p:blipFill>
          <a:blip r:embed="rId2"/>
          <a:stretch/>
        </p:blipFill>
        <p:spPr>
          <a:xfrm>
            <a:off x="468360" y="1413000"/>
            <a:ext cx="3152880" cy="4762440"/>
          </a:xfrm>
          <a:prstGeom prst="rect">
            <a:avLst/>
          </a:prstGeom>
          <a:ln>
            <a:noFill/>
          </a:ln>
        </p:spPr>
      </p:pic>
      <p:sp>
        <p:nvSpPr>
          <p:cNvPr id="60" name="TextShape 2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33CC"/>
                </a:solidFill>
                <a:latin typeface="Arial"/>
              </a:rPr>
              <a:t>Из биографии С.Я. Маршака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400" b="1" strike="noStrike" spc="-1">
                <a:solidFill>
                  <a:srgbClr val="0033CC"/>
                </a:solidFill>
                <a:latin typeface="Arial"/>
              </a:rPr>
              <a:t>Загадки С.Я. Маршака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250920" y="1844640"/>
            <a:ext cx="4608360" cy="230508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Шумит он в поле и в саду,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А в дом не попадёт.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 никуда я не иду,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Покуда он идёт.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CustomShape 3"/>
          <p:cNvSpPr/>
          <p:nvPr/>
        </p:nvSpPr>
        <p:spPr>
          <a:xfrm>
            <a:off x="5435640" y="5084640"/>
            <a:ext cx="3024000" cy="432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Дождь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Picture 7" descr="Картинка 1 из 179240"/>
          <p:cNvPicPr/>
          <p:nvPr/>
        </p:nvPicPr>
        <p:blipFill>
          <a:blip r:embed="rId2"/>
          <a:stretch/>
        </p:blipFill>
        <p:spPr>
          <a:xfrm>
            <a:off x="4788000" y="1773360"/>
            <a:ext cx="3924360" cy="2938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400" b="1" strike="noStrike" spc="-1">
                <a:solidFill>
                  <a:srgbClr val="0033CC"/>
                </a:solidFill>
                <a:latin typeface="Arial"/>
              </a:rPr>
              <a:t>Загадки С.Я. Маршака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CustomShape 2"/>
          <p:cNvSpPr/>
          <p:nvPr/>
        </p:nvSpPr>
        <p:spPr>
          <a:xfrm>
            <a:off x="250920" y="1700280"/>
            <a:ext cx="4392360" cy="223344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Что такое перед нами: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Две оглобли за ушами,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На глазах по колесу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И сиделка на носу?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" name="Picture 8" descr="Картинка 28 из 17061"/>
          <p:cNvPicPr/>
          <p:nvPr/>
        </p:nvPicPr>
        <p:blipFill>
          <a:blip r:embed="rId2"/>
          <a:stretch/>
        </p:blipFill>
        <p:spPr>
          <a:xfrm>
            <a:off x="4067280" y="3068640"/>
            <a:ext cx="4762440" cy="2676600"/>
          </a:xfrm>
          <a:prstGeom prst="rect">
            <a:avLst/>
          </a:prstGeom>
          <a:ln>
            <a:noFill/>
          </a:ln>
        </p:spPr>
      </p:pic>
      <p:sp>
        <p:nvSpPr>
          <p:cNvPr id="68" name="CustomShape 3"/>
          <p:cNvSpPr/>
          <p:nvPr/>
        </p:nvSpPr>
        <p:spPr>
          <a:xfrm>
            <a:off x="5651640" y="5877000"/>
            <a:ext cx="1512720" cy="57636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Очки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400" b="1" strike="noStrike" spc="-1">
                <a:solidFill>
                  <a:srgbClr val="0033CC"/>
                </a:solidFill>
                <a:latin typeface="Arial"/>
              </a:rPr>
              <a:t>Загадки С.Я. Маршака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CustomShape 2"/>
          <p:cNvSpPr/>
          <p:nvPr/>
        </p:nvSpPr>
        <p:spPr>
          <a:xfrm>
            <a:off x="539640" y="1773360"/>
            <a:ext cx="5256360" cy="2808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marL="342720" indent="-342720">
              <a:lnSpc>
                <a:spcPct val="80000"/>
              </a:lnSpc>
              <a:spcBef>
                <a:spcPts val="598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 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342720" indent="-342720">
              <a:lnSpc>
                <a:spcPct val="80000"/>
              </a:lnSpc>
              <a:spcBef>
                <a:spcPts val="598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    В Полотняной стране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По реке Простыне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Плывёт пароход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То назад, то вперёд.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А за ним такая гладь – </a:t>
            </a:r>
            <a:r>
              <a:t/>
            </a:r>
            <a:br/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Ни морщинки не видать!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CustomShape 3"/>
          <p:cNvSpPr/>
          <p:nvPr/>
        </p:nvSpPr>
        <p:spPr>
          <a:xfrm>
            <a:off x="6516720" y="4941720"/>
            <a:ext cx="1800360" cy="50328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80000"/>
              </a:lnSpc>
              <a:spcBef>
                <a:spcPts val="598"/>
              </a:spcBef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598"/>
              </a:spcBef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</a:rPr>
              <a:t>Утюг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Picture 8" descr="Картинка 5 из 80652"/>
          <p:cNvPicPr/>
          <p:nvPr/>
        </p:nvPicPr>
        <p:blipFill>
          <a:blip r:embed="rId2"/>
          <a:stretch/>
        </p:blipFill>
        <p:spPr>
          <a:xfrm>
            <a:off x="5076720" y="1844640"/>
            <a:ext cx="3810240" cy="2981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521</Words>
  <Application>Microsoft Office PowerPoint</Application>
  <PresentationFormat>Экран (4:3)</PresentationFormat>
  <Paragraphs>175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Office Theme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Максимова ГС</cp:lastModifiedBy>
  <cp:revision>17</cp:revision>
  <dcterms:created xsi:type="dcterms:W3CDTF">2010-10-19T20:55:22Z</dcterms:created>
  <dcterms:modified xsi:type="dcterms:W3CDTF">2020-09-14T13:55:57Z</dcterms:modified>
  <dc:language>en-US</dc:language>
</cp:coreProperties>
</file>