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2" r:id="rId9"/>
    <p:sldId id="283" r:id="rId10"/>
    <p:sldId id="284" r:id="rId11"/>
    <p:sldId id="285" r:id="rId12"/>
    <p:sldId id="286" r:id="rId13"/>
    <p:sldId id="263" r:id="rId14"/>
    <p:sldId id="264" r:id="rId15"/>
    <p:sldId id="287" r:id="rId16"/>
    <p:sldId id="288" r:id="rId17"/>
    <p:sldId id="289" r:id="rId18"/>
    <p:sldId id="265" r:id="rId19"/>
    <p:sldId id="290" r:id="rId20"/>
    <p:sldId id="291" r:id="rId21"/>
    <p:sldId id="292" r:id="rId22"/>
    <p:sldId id="293" r:id="rId23"/>
    <p:sldId id="294" r:id="rId24"/>
    <p:sldId id="266" r:id="rId25"/>
    <p:sldId id="295" r:id="rId26"/>
    <p:sldId id="296" r:id="rId27"/>
    <p:sldId id="267" r:id="rId28"/>
    <p:sldId id="297" r:id="rId29"/>
    <p:sldId id="298" r:id="rId30"/>
    <p:sldId id="299" r:id="rId31"/>
    <p:sldId id="268" r:id="rId32"/>
    <p:sldId id="300" r:id="rId33"/>
    <p:sldId id="301" r:id="rId34"/>
    <p:sldId id="302" r:id="rId35"/>
    <p:sldId id="269" r:id="rId36"/>
    <p:sldId id="270" r:id="rId37"/>
    <p:sldId id="271" r:id="rId38"/>
    <p:sldId id="303" r:id="rId39"/>
    <p:sldId id="304" r:id="rId40"/>
    <p:sldId id="272" r:id="rId41"/>
    <p:sldId id="305" r:id="rId42"/>
    <p:sldId id="273" r:id="rId43"/>
    <p:sldId id="306" r:id="rId44"/>
    <p:sldId id="307" r:id="rId45"/>
    <p:sldId id="308" r:id="rId46"/>
    <p:sldId id="309" r:id="rId47"/>
    <p:sldId id="274" r:id="rId48"/>
    <p:sldId id="310" r:id="rId49"/>
    <p:sldId id="311" r:id="rId50"/>
    <p:sldId id="312" r:id="rId51"/>
    <p:sldId id="275" r:id="rId52"/>
    <p:sldId id="313" r:id="rId53"/>
    <p:sldId id="314" r:id="rId54"/>
    <p:sldId id="315" r:id="rId55"/>
    <p:sldId id="316" r:id="rId56"/>
    <p:sldId id="317" r:id="rId57"/>
    <p:sldId id="276" r:id="rId58"/>
    <p:sldId id="318" r:id="rId59"/>
    <p:sldId id="319" r:id="rId60"/>
    <p:sldId id="320" r:id="rId61"/>
    <p:sldId id="277" r:id="rId62"/>
    <p:sldId id="321" r:id="rId63"/>
    <p:sldId id="322" r:id="rId64"/>
    <p:sldId id="323" r:id="rId65"/>
    <p:sldId id="278" r:id="rId66"/>
    <p:sldId id="279" r:id="rId67"/>
    <p:sldId id="324" r:id="rId68"/>
    <p:sldId id="325" r:id="rId69"/>
    <p:sldId id="326" r:id="rId70"/>
    <p:sldId id="280" r:id="rId71"/>
    <p:sldId id="327" r:id="rId72"/>
    <p:sldId id="328" r:id="rId73"/>
    <p:sldId id="329" r:id="rId74"/>
    <p:sldId id="281" r:id="rId75"/>
    <p:sldId id="330" r:id="rId76"/>
    <p:sldId id="331" r:id="rId77"/>
    <p:sldId id="332" r:id="rId78"/>
    <p:sldId id="333" r:id="rId7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4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27F1-23F8-4307-ADFF-B45D250DC3A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7441B-8DB0-4046-9CF2-A0B186698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545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27F1-23F8-4307-ADFF-B45D250DC3A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7441B-8DB0-4046-9CF2-A0B186698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306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27F1-23F8-4307-ADFF-B45D250DC3A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7441B-8DB0-4046-9CF2-A0B186698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065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27F1-23F8-4307-ADFF-B45D250DC3A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7441B-8DB0-4046-9CF2-A0B186698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710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27F1-23F8-4307-ADFF-B45D250DC3A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7441B-8DB0-4046-9CF2-A0B186698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191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27F1-23F8-4307-ADFF-B45D250DC3A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7441B-8DB0-4046-9CF2-A0B186698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160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27F1-23F8-4307-ADFF-B45D250DC3A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7441B-8DB0-4046-9CF2-A0B186698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043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27F1-23F8-4307-ADFF-B45D250DC3A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7441B-8DB0-4046-9CF2-A0B186698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306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27F1-23F8-4307-ADFF-B45D250DC3A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7441B-8DB0-4046-9CF2-A0B186698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089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27F1-23F8-4307-ADFF-B45D250DC3A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7441B-8DB0-4046-9CF2-A0B186698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4042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027F1-23F8-4307-ADFF-B45D250DC3A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57441B-8DB0-4046-9CF2-A0B186698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312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027F1-23F8-4307-ADFF-B45D250DC3A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7441B-8DB0-4046-9CF2-A0B1866984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455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jpeg"/><Relationship Id="rId7" Type="http://schemas.openxmlformats.org/officeDocument/2006/relationships/slide" Target="slide7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jpeg"/><Relationship Id="rId7" Type="http://schemas.openxmlformats.org/officeDocument/2006/relationships/slide" Target="slide7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jpeg"/><Relationship Id="rId7" Type="http://schemas.openxmlformats.org/officeDocument/2006/relationships/slide" Target="slide7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5" Type="http://schemas.openxmlformats.org/officeDocument/2006/relationships/image" Target="../media/image12.png"/><Relationship Id="rId4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14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14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14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1.xml"/><Relationship Id="rId11" Type="http://schemas.openxmlformats.org/officeDocument/2006/relationships/image" Target="../media/image18.png"/><Relationship Id="rId5" Type="http://schemas.openxmlformats.org/officeDocument/2006/relationships/image" Target="../media/image15.png"/><Relationship Id="rId10" Type="http://schemas.openxmlformats.org/officeDocument/2006/relationships/slide" Target="slide22.xml"/><Relationship Id="rId4" Type="http://schemas.openxmlformats.org/officeDocument/2006/relationships/slide" Target="slide20.xml"/><Relationship Id="rId9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5.png"/><Relationship Id="rId7" Type="http://schemas.openxmlformats.org/officeDocument/2006/relationships/slide" Target="slide18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66.xml"/><Relationship Id="rId3" Type="http://schemas.openxmlformats.org/officeDocument/2006/relationships/slide" Target="slide14.xml"/><Relationship Id="rId7" Type="http://schemas.openxmlformats.org/officeDocument/2006/relationships/slide" Target="slide57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7.xml"/><Relationship Id="rId5" Type="http://schemas.openxmlformats.org/officeDocument/2006/relationships/slide" Target="slide36.xml"/><Relationship Id="rId4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5.png"/><Relationship Id="rId7" Type="http://schemas.openxmlformats.org/officeDocument/2006/relationships/slide" Target="slide18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5.png"/><Relationship Id="rId7" Type="http://schemas.openxmlformats.org/officeDocument/2006/relationships/slide" Target="slide18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5.png"/><Relationship Id="rId7" Type="http://schemas.openxmlformats.org/officeDocument/2006/relationships/slide" Target="slide18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5.png"/><Relationship Id="rId7" Type="http://schemas.openxmlformats.org/officeDocument/2006/relationships/slide" Target="slide18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9.png"/><Relationship Id="rId7" Type="http://schemas.openxmlformats.org/officeDocument/2006/relationships/image" Target="../media/image10.png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20.png"/><Relationship Id="rId4" Type="http://schemas.openxmlformats.org/officeDocument/2006/relationships/slide" Target="slide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slide" Target="slide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slide" Target="slide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slide" Target="slide2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0.xml"/><Relationship Id="rId5" Type="http://schemas.openxmlformats.org/officeDocument/2006/relationships/image" Target="../media/image22.png"/><Relationship Id="rId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27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27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2.jpeg"/><Relationship Id="rId4" Type="http://schemas.openxmlformats.org/officeDocument/2006/relationships/slide" Target="slide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27.xml"/><Relationship Id="rId4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slide" Target="slide3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image" Target="../media/image25.png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31.xm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31.xml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31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slide" Target="slide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slide" Target="slide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slide" Target="slide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" Target="slide4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" Target="slide45.xml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12" Type="http://schemas.microsoft.com/office/2007/relationships/hdphoto" Target="../media/hdphoto2.wdp"/><Relationship Id="rId2" Type="http://schemas.openxmlformats.org/officeDocument/2006/relationships/slide" Target="slide46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4.xml"/><Relationship Id="rId11" Type="http://schemas.openxmlformats.org/officeDocument/2006/relationships/image" Target="../media/image10.png"/><Relationship Id="rId5" Type="http://schemas.openxmlformats.org/officeDocument/2006/relationships/image" Target="../media/image32.jpeg"/><Relationship Id="rId10" Type="http://schemas.openxmlformats.org/officeDocument/2006/relationships/slide" Target="slide2.xml"/><Relationship Id="rId4" Type="http://schemas.openxmlformats.org/officeDocument/2006/relationships/slide" Target="slide43.xml"/><Relationship Id="rId9" Type="http://schemas.openxmlformats.org/officeDocument/2006/relationships/image" Target="../media/image3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2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slide" Target="slide4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0.xml"/><Relationship Id="rId5" Type="http://schemas.openxmlformats.org/officeDocument/2006/relationships/image" Target="../media/image36.png"/><Relationship Id="rId4" Type="http://schemas.openxmlformats.org/officeDocument/2006/relationships/slide" Target="slide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slide" Target="slide47.xml"/><Relationship Id="rId4" Type="http://schemas.openxmlformats.org/officeDocument/2006/relationships/image" Target="../media/image3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slide" Target="slide47.xml"/><Relationship Id="rId4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3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slide" Target="slide47.xml"/><Relationship Id="rId4" Type="http://schemas.openxmlformats.org/officeDocument/2006/relationships/image" Target="../media/image37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13" Type="http://schemas.openxmlformats.org/officeDocument/2006/relationships/image" Target="../media/image10.png"/><Relationship Id="rId3" Type="http://schemas.openxmlformats.org/officeDocument/2006/relationships/image" Target="../media/image38.png"/><Relationship Id="rId7" Type="http://schemas.openxmlformats.org/officeDocument/2006/relationships/image" Target="../media/image40.png"/><Relationship Id="rId12" Type="http://schemas.openxmlformats.org/officeDocument/2006/relationships/slide" Target="slide2.xml"/><Relationship Id="rId2" Type="http://schemas.openxmlformats.org/officeDocument/2006/relationships/slide" Target="slide5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2.xml"/><Relationship Id="rId11" Type="http://schemas.openxmlformats.org/officeDocument/2006/relationships/image" Target="../media/image42.png"/><Relationship Id="rId5" Type="http://schemas.openxmlformats.org/officeDocument/2006/relationships/image" Target="../media/image39.png"/><Relationship Id="rId10" Type="http://schemas.openxmlformats.org/officeDocument/2006/relationships/slide" Target="slide55.xml"/><Relationship Id="rId4" Type="http://schemas.openxmlformats.org/officeDocument/2006/relationships/slide" Target="slide54.xml"/><Relationship Id="rId9" Type="http://schemas.openxmlformats.org/officeDocument/2006/relationships/image" Target="../media/image41.png"/><Relationship Id="rId14" Type="http://schemas.microsoft.com/office/2007/relationships/hdphoto" Target="../media/hdphoto2.wdp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9.png"/><Relationship Id="rId7" Type="http://schemas.openxmlformats.org/officeDocument/2006/relationships/slide" Target="slide51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9.png"/><Relationship Id="rId7" Type="http://schemas.openxmlformats.org/officeDocument/2006/relationships/slide" Target="slide51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9.png"/><Relationship Id="rId7" Type="http://schemas.openxmlformats.org/officeDocument/2006/relationships/slide" Target="slide51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9.png"/><Relationship Id="rId7" Type="http://schemas.openxmlformats.org/officeDocument/2006/relationships/slide" Target="slide51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9.png"/><Relationship Id="rId7" Type="http://schemas.openxmlformats.org/officeDocument/2006/relationships/slide" Target="slide51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slide" Target="slide5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0.xml"/><Relationship Id="rId5" Type="http://schemas.openxmlformats.org/officeDocument/2006/relationships/image" Target="../media/image44.png"/><Relationship Id="rId4" Type="http://schemas.openxmlformats.org/officeDocument/2006/relationships/slide" Target="slide5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slide" Target="slide57.xml"/><Relationship Id="rId4" Type="http://schemas.openxmlformats.org/officeDocument/2006/relationships/image" Target="../media/image4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slide" Target="slide57.xml"/><Relationship Id="rId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slide" Target="slide3.xml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slide" Target="slide57.xml"/><Relationship Id="rId4" Type="http://schemas.openxmlformats.org/officeDocument/2006/relationships/image" Target="../media/image4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8.png"/><Relationship Id="rId2" Type="http://schemas.openxmlformats.org/officeDocument/2006/relationships/slide" Target="slide6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4.xml"/><Relationship Id="rId5" Type="http://schemas.openxmlformats.org/officeDocument/2006/relationships/image" Target="../media/image47.png"/><Relationship Id="rId4" Type="http://schemas.openxmlformats.org/officeDocument/2006/relationships/slide" Target="slide6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slide" Target="slide61.xml"/><Relationship Id="rId4" Type="http://schemas.openxmlformats.org/officeDocument/2006/relationships/image" Target="../media/image4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slide" Target="slide61.xml"/><Relationship Id="rId4" Type="http://schemas.openxmlformats.org/officeDocument/2006/relationships/image" Target="../media/image48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slide" Target="slide61.xml"/><Relationship Id="rId4" Type="http://schemas.openxmlformats.org/officeDocument/2006/relationships/image" Target="../media/image4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2" Type="http://schemas.openxmlformats.org/officeDocument/2006/relationships/slide" Target="slide6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9.xml"/><Relationship Id="rId5" Type="http://schemas.openxmlformats.org/officeDocument/2006/relationships/image" Target="../media/image50.png"/><Relationship Id="rId4" Type="http://schemas.openxmlformats.org/officeDocument/2006/relationships/slide" Target="slide6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slide" Target="slide66.xml"/><Relationship Id="rId4" Type="http://schemas.openxmlformats.org/officeDocument/2006/relationships/image" Target="../media/image5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slide" Target="slide66.xml"/><Relationship Id="rId4" Type="http://schemas.openxmlformats.org/officeDocument/2006/relationships/image" Target="../media/image5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slide" Target="slide66.xml"/><Relationship Id="rId4" Type="http://schemas.openxmlformats.org/officeDocument/2006/relationships/image" Target="../media/image5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5.jpeg"/><Relationship Id="rId7" Type="http://schemas.openxmlformats.org/officeDocument/2006/relationships/image" Target="../media/image7.jpe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image" Target="../media/image9.png"/><Relationship Id="rId5" Type="http://schemas.openxmlformats.org/officeDocument/2006/relationships/image" Target="../media/image6.jpeg"/><Relationship Id="rId10" Type="http://schemas.openxmlformats.org/officeDocument/2006/relationships/slide" Target="slide12.xml"/><Relationship Id="rId4" Type="http://schemas.openxmlformats.org/officeDocument/2006/relationships/slide" Target="slide11.xml"/><Relationship Id="rId9" Type="http://schemas.openxmlformats.org/officeDocument/2006/relationships/image" Target="../media/image8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4.png"/><Relationship Id="rId2" Type="http://schemas.openxmlformats.org/officeDocument/2006/relationships/slide" Target="slide7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3.xml"/><Relationship Id="rId5" Type="http://schemas.openxmlformats.org/officeDocument/2006/relationships/image" Target="../media/image53.png"/><Relationship Id="rId4" Type="http://schemas.openxmlformats.org/officeDocument/2006/relationships/slide" Target="slide7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slide" Target="slide70.xml"/><Relationship Id="rId4" Type="http://schemas.openxmlformats.org/officeDocument/2006/relationships/image" Target="../media/image5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slide" Target="slide70.xml"/><Relationship Id="rId4" Type="http://schemas.openxmlformats.org/officeDocument/2006/relationships/image" Target="../media/image5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slide" Target="slide70.xml"/><Relationship Id="rId4" Type="http://schemas.openxmlformats.org/officeDocument/2006/relationships/image" Target="../media/image54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slide" Target="slide78.xml"/><Relationship Id="rId3" Type="http://schemas.openxmlformats.org/officeDocument/2006/relationships/image" Target="../media/image55.png"/><Relationship Id="rId7" Type="http://schemas.openxmlformats.org/officeDocument/2006/relationships/image" Target="../media/image57.png"/><Relationship Id="rId12" Type="http://schemas.microsoft.com/office/2007/relationships/hdphoto" Target="../media/hdphoto2.wdp"/><Relationship Id="rId2" Type="http://schemas.openxmlformats.org/officeDocument/2006/relationships/slide" Target="slide7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77.xml"/><Relationship Id="rId11" Type="http://schemas.openxmlformats.org/officeDocument/2006/relationships/image" Target="../media/image10.png"/><Relationship Id="rId5" Type="http://schemas.openxmlformats.org/officeDocument/2006/relationships/image" Target="../media/image56.png"/><Relationship Id="rId10" Type="http://schemas.openxmlformats.org/officeDocument/2006/relationships/slide" Target="slide2.xml"/><Relationship Id="rId4" Type="http://schemas.openxmlformats.org/officeDocument/2006/relationships/slide" Target="slide76.xml"/><Relationship Id="rId9" Type="http://schemas.openxmlformats.org/officeDocument/2006/relationships/image" Target="../media/image58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jpeg"/><Relationship Id="rId7" Type="http://schemas.openxmlformats.org/officeDocument/2006/relationships/slide" Target="slide7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jpeg"/><Relationship Id="rId7" Type="http://schemas.openxmlformats.org/officeDocument/2006/relationships/slide" Target="slide7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21297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Презентация к уроку по учебному предмету «Биология» в 6-ом классе на тему: «СИСТЕМАТИКА </a:t>
            </a:r>
            <a:r>
              <a:rPr lang="ru-RU" b="1" dirty="0"/>
              <a:t>ПОКРЫТОСЕМЕННЫХ (ЦВЕТКОВЫХ) </a:t>
            </a:r>
            <a:r>
              <a:rPr lang="ru-RU" b="1" dirty="0" smtClean="0"/>
              <a:t>РАСТЕНИЙ»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100811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Разработчик презентации: </a:t>
            </a:r>
            <a:r>
              <a:rPr lang="ru-RU" sz="2800" dirty="0" err="1" smtClean="0">
                <a:solidFill>
                  <a:schemeClr val="tx1"/>
                </a:solidFill>
              </a:rPr>
              <a:t>Воболис</a:t>
            </a:r>
            <a:r>
              <a:rPr lang="ru-RU" sz="2800" dirty="0" smtClean="0">
                <a:solidFill>
                  <a:schemeClr val="tx1"/>
                </a:solidFill>
              </a:rPr>
              <a:t> Ольга Николаевна, учитель биологии, МОУ СОШ №3 </a:t>
            </a:r>
            <a:r>
              <a:rPr lang="ru-RU" sz="2800" dirty="0" err="1" smtClean="0">
                <a:solidFill>
                  <a:schemeClr val="tx1"/>
                </a:solidFill>
              </a:rPr>
              <a:t>г.Надыма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36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Цветки обоеполые.</a:t>
            </a:r>
          </a:p>
          <a:p>
            <a:pPr marL="0" indent="0">
              <a:buNone/>
            </a:pPr>
            <a:r>
              <a:rPr lang="ru-RU" sz="1800" dirty="0"/>
              <a:t>Формула цветка:  Ч4Л4Т2+4 П1.</a:t>
            </a:r>
          </a:p>
          <a:p>
            <a:pPr marL="0" indent="0">
              <a:buNone/>
            </a:pPr>
            <a:r>
              <a:rPr lang="ru-RU" sz="1800" dirty="0"/>
              <a:t>Лепестки располагаются крестообразно. </a:t>
            </a:r>
          </a:p>
          <a:p>
            <a:pPr marL="0" indent="0">
              <a:buNone/>
            </a:pPr>
            <a:r>
              <a:rPr lang="ru-RU" sz="1800" dirty="0"/>
              <a:t>Соцветие – кисть.</a:t>
            </a:r>
          </a:p>
          <a:p>
            <a:pPr marL="0" indent="0">
              <a:buNone/>
            </a:pPr>
            <a:r>
              <a:rPr lang="ru-RU" sz="1800" dirty="0"/>
              <a:t>Опыляются насекомыми.</a:t>
            </a:r>
          </a:p>
          <a:p>
            <a:pPr marL="0" indent="0">
              <a:buNone/>
            </a:pPr>
            <a:r>
              <a:rPr lang="ru-RU" sz="1800" dirty="0"/>
              <a:t>Плод – стручок или </a:t>
            </a:r>
            <a:r>
              <a:rPr lang="ru-RU" sz="1800" dirty="0" err="1"/>
              <a:t>стручочек</a:t>
            </a:r>
            <a:r>
              <a:rPr lang="ru-RU" sz="1800" dirty="0"/>
              <a:t>.</a:t>
            </a:r>
          </a:p>
          <a:p>
            <a:pPr marL="0" indent="0">
              <a:buNone/>
            </a:pPr>
            <a:r>
              <a:rPr lang="ru-RU" sz="1800" dirty="0"/>
              <a:t>Листорасположение – </a:t>
            </a:r>
            <a:r>
              <a:rPr lang="ru-RU" sz="1800" dirty="0" err="1"/>
              <a:t>очерёдное</a:t>
            </a:r>
            <a:r>
              <a:rPr lang="ru-RU" sz="1800" dirty="0"/>
              <a:t> </a:t>
            </a:r>
          </a:p>
          <a:p>
            <a:pPr marL="0" indent="0">
              <a:buNone/>
            </a:pPr>
            <a:r>
              <a:rPr lang="ru-RU" sz="1800" dirty="0"/>
              <a:t>или собраны в прикорневую розетку.</a:t>
            </a:r>
          </a:p>
          <a:p>
            <a:pPr marL="0" indent="0">
              <a:buNone/>
            </a:pPr>
            <a:r>
              <a:rPr lang="ru-RU" sz="1800" dirty="0"/>
              <a:t>Корневая система стержневая.</a:t>
            </a:r>
          </a:p>
          <a:p>
            <a:pPr marL="0" indent="0">
              <a:buNone/>
            </a:pPr>
            <a:r>
              <a:rPr lang="ru-RU" sz="1800" dirty="0"/>
              <a:t>Некоторые образуют корнеплоды. </a:t>
            </a:r>
          </a:p>
          <a:p>
            <a:pPr marL="0" indent="0">
              <a:buNone/>
            </a:pPr>
            <a:r>
              <a:rPr lang="ru-RU" sz="1800" dirty="0"/>
              <a:t>Диаграмма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5" name="Рисунок 4" descr="it2_3_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2307" y="476672"/>
            <a:ext cx="1920213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t2_3_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4462" y="2807196"/>
            <a:ext cx="911745" cy="170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it2_1a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7095" y="476672"/>
            <a:ext cx="1437961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t2_3_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13300" y="2807196"/>
            <a:ext cx="1204609" cy="170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962" y="4369296"/>
            <a:ext cx="2152629" cy="1940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it2_3_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6366" y="859904"/>
            <a:ext cx="3636773" cy="513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ÐÐ°ÑÑÐ¸Ð½ÐºÐ¸ Ð¿Ð¾ Ð·Ð°Ð¿ÑÐ¾ÑÑ ÐºÐ½Ð¾Ð¿ÐºÐ° Ð·Ð°ÐºÑÑ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924" y="859904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80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Цветки обоеполые.</a:t>
            </a:r>
          </a:p>
          <a:p>
            <a:pPr marL="0" indent="0">
              <a:buNone/>
            </a:pPr>
            <a:r>
              <a:rPr lang="ru-RU" sz="1800" dirty="0"/>
              <a:t>Формула цветка:  Ч4Л4Т2+4 П1.</a:t>
            </a:r>
          </a:p>
          <a:p>
            <a:pPr marL="0" indent="0">
              <a:buNone/>
            </a:pPr>
            <a:r>
              <a:rPr lang="ru-RU" sz="1800" dirty="0"/>
              <a:t>Лепестки располагаются крестообразно. </a:t>
            </a:r>
          </a:p>
          <a:p>
            <a:pPr marL="0" indent="0">
              <a:buNone/>
            </a:pPr>
            <a:r>
              <a:rPr lang="ru-RU" sz="1800" dirty="0"/>
              <a:t>Соцветие – кисть.</a:t>
            </a:r>
          </a:p>
          <a:p>
            <a:pPr marL="0" indent="0">
              <a:buNone/>
            </a:pPr>
            <a:r>
              <a:rPr lang="ru-RU" sz="1800" dirty="0"/>
              <a:t>Опыляются насекомыми.</a:t>
            </a:r>
          </a:p>
          <a:p>
            <a:pPr marL="0" indent="0">
              <a:buNone/>
            </a:pPr>
            <a:r>
              <a:rPr lang="ru-RU" sz="1800" dirty="0"/>
              <a:t>Плод – стручок или </a:t>
            </a:r>
            <a:r>
              <a:rPr lang="ru-RU" sz="1800" dirty="0" err="1"/>
              <a:t>стручочек</a:t>
            </a:r>
            <a:r>
              <a:rPr lang="ru-RU" sz="1800" dirty="0"/>
              <a:t>.</a:t>
            </a:r>
          </a:p>
          <a:p>
            <a:pPr marL="0" indent="0">
              <a:buNone/>
            </a:pPr>
            <a:r>
              <a:rPr lang="ru-RU" sz="1800" dirty="0"/>
              <a:t>Листорасположение – </a:t>
            </a:r>
            <a:r>
              <a:rPr lang="ru-RU" sz="1800" dirty="0" err="1"/>
              <a:t>очерёдное</a:t>
            </a:r>
            <a:r>
              <a:rPr lang="ru-RU" sz="1800" dirty="0"/>
              <a:t> </a:t>
            </a:r>
          </a:p>
          <a:p>
            <a:pPr marL="0" indent="0">
              <a:buNone/>
            </a:pPr>
            <a:r>
              <a:rPr lang="ru-RU" sz="1800" dirty="0"/>
              <a:t>или собраны в прикорневую розетку.</a:t>
            </a:r>
          </a:p>
          <a:p>
            <a:pPr marL="0" indent="0">
              <a:buNone/>
            </a:pPr>
            <a:r>
              <a:rPr lang="ru-RU" sz="1800" dirty="0"/>
              <a:t>Корневая система стержневая.</a:t>
            </a:r>
          </a:p>
          <a:p>
            <a:pPr marL="0" indent="0">
              <a:buNone/>
            </a:pPr>
            <a:r>
              <a:rPr lang="ru-RU" sz="1800" dirty="0"/>
              <a:t>Некоторые образуют корнеплоды. </a:t>
            </a:r>
          </a:p>
          <a:p>
            <a:pPr marL="0" indent="0">
              <a:buNone/>
            </a:pPr>
            <a:r>
              <a:rPr lang="ru-RU" sz="1800" dirty="0"/>
              <a:t>Диаграмма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5" name="Рисунок 4" descr="it2_3_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2307" y="476672"/>
            <a:ext cx="1920213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t2_3_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4462" y="2807196"/>
            <a:ext cx="911745" cy="170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it2_1a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7095" y="476672"/>
            <a:ext cx="1437961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t2_3_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13300" y="2807196"/>
            <a:ext cx="1204609" cy="170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962" y="4369296"/>
            <a:ext cx="2152629" cy="1940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it2_3_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3466" y="641745"/>
            <a:ext cx="3036201" cy="566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ÐÐ°ÑÑÐ¸Ð½ÐºÐ¸ Ð¿Ð¾ Ð·Ð°Ð¿ÑÐ¾ÑÑ ÐºÐ½Ð¾Ð¿ÐºÐ° Ð·Ð°ÐºÑÑ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682" y="641745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80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Цветки обоеполые.</a:t>
            </a:r>
          </a:p>
          <a:p>
            <a:pPr marL="0" indent="0">
              <a:buNone/>
            </a:pPr>
            <a:r>
              <a:rPr lang="ru-RU" sz="1800" dirty="0"/>
              <a:t>Формула цветка:  Ч4Л4Т2+4 П1.</a:t>
            </a:r>
          </a:p>
          <a:p>
            <a:pPr marL="0" indent="0">
              <a:buNone/>
            </a:pPr>
            <a:r>
              <a:rPr lang="ru-RU" sz="1800" dirty="0"/>
              <a:t>Лепестки располагаются крестообразно. </a:t>
            </a:r>
          </a:p>
          <a:p>
            <a:pPr marL="0" indent="0">
              <a:buNone/>
            </a:pPr>
            <a:r>
              <a:rPr lang="ru-RU" sz="1800" dirty="0"/>
              <a:t>Соцветие – кисть.</a:t>
            </a:r>
          </a:p>
          <a:p>
            <a:pPr marL="0" indent="0">
              <a:buNone/>
            </a:pPr>
            <a:r>
              <a:rPr lang="ru-RU" sz="1800" dirty="0"/>
              <a:t>Опыляются насекомыми.</a:t>
            </a:r>
          </a:p>
          <a:p>
            <a:pPr marL="0" indent="0">
              <a:buNone/>
            </a:pPr>
            <a:r>
              <a:rPr lang="ru-RU" sz="1800" dirty="0"/>
              <a:t>Плод – стручок или </a:t>
            </a:r>
            <a:r>
              <a:rPr lang="ru-RU" sz="1800" dirty="0" err="1"/>
              <a:t>стручочек</a:t>
            </a:r>
            <a:r>
              <a:rPr lang="ru-RU" sz="1800" dirty="0"/>
              <a:t>.</a:t>
            </a:r>
          </a:p>
          <a:p>
            <a:pPr marL="0" indent="0">
              <a:buNone/>
            </a:pPr>
            <a:r>
              <a:rPr lang="ru-RU" sz="1800" dirty="0"/>
              <a:t>Листорасположение – </a:t>
            </a:r>
            <a:r>
              <a:rPr lang="ru-RU" sz="1800" dirty="0" err="1"/>
              <a:t>очерёдное</a:t>
            </a:r>
            <a:r>
              <a:rPr lang="ru-RU" sz="1800" dirty="0"/>
              <a:t> </a:t>
            </a:r>
          </a:p>
          <a:p>
            <a:pPr marL="0" indent="0">
              <a:buNone/>
            </a:pPr>
            <a:r>
              <a:rPr lang="ru-RU" sz="1800" dirty="0"/>
              <a:t>или собраны в прикорневую розетку.</a:t>
            </a:r>
          </a:p>
          <a:p>
            <a:pPr marL="0" indent="0">
              <a:buNone/>
            </a:pPr>
            <a:r>
              <a:rPr lang="ru-RU" sz="1800" dirty="0"/>
              <a:t>Корневая система стержневая.</a:t>
            </a:r>
          </a:p>
          <a:p>
            <a:pPr marL="0" indent="0">
              <a:buNone/>
            </a:pPr>
            <a:r>
              <a:rPr lang="ru-RU" sz="1800" dirty="0"/>
              <a:t>Некоторые образуют корнеплоды. </a:t>
            </a:r>
          </a:p>
          <a:p>
            <a:pPr marL="0" indent="0">
              <a:buNone/>
            </a:pPr>
            <a:r>
              <a:rPr lang="ru-RU" sz="1800" dirty="0"/>
              <a:t>Диаграмма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5" name="Рисунок 4" descr="it2_3_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2307" y="476672"/>
            <a:ext cx="1920213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t2_3_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4462" y="2807196"/>
            <a:ext cx="911745" cy="170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it2_1a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7095" y="476672"/>
            <a:ext cx="1437961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t2_3_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13300" y="2807196"/>
            <a:ext cx="1204609" cy="170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962" y="4369296"/>
            <a:ext cx="2152629" cy="1940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995" y="1070874"/>
            <a:ext cx="5233100" cy="471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 descr="ÐÐ°ÑÑÐ¸Ð½ÐºÐ¸ Ð¿Ð¾ Ð·Ð°Ð¿ÑÐ¾ÑÑ ÐºÐ½Ð¾Ð¿ÐºÐ° Ð·Ð°ÐºÑÑ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295" y="1052736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80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Растения разделяют на группы:</a:t>
            </a:r>
          </a:p>
          <a:p>
            <a:pPr marL="0" indent="0">
              <a:buNone/>
            </a:pPr>
            <a:r>
              <a:rPr lang="ru-RU" dirty="0"/>
              <a:t>- овощные (капуста, редька, редис, хрен, репа); </a:t>
            </a:r>
          </a:p>
          <a:p>
            <a:pPr marL="0" indent="0">
              <a:buNone/>
            </a:pPr>
            <a:r>
              <a:rPr lang="ru-RU" dirty="0"/>
              <a:t>- масличные (горчица, рапс); </a:t>
            </a:r>
          </a:p>
          <a:p>
            <a:pPr marL="0" indent="0">
              <a:buNone/>
            </a:pPr>
            <a:r>
              <a:rPr lang="ru-RU" dirty="0"/>
              <a:t>- лекарственные (пастушья сумка, </a:t>
            </a:r>
            <a:r>
              <a:rPr lang="ru-RU" dirty="0" err="1"/>
              <a:t>гулявник</a:t>
            </a:r>
            <a:r>
              <a:rPr lang="ru-RU" dirty="0"/>
              <a:t> лекарственный); </a:t>
            </a:r>
          </a:p>
          <a:p>
            <a:pPr marL="0" indent="0">
              <a:buNone/>
            </a:pPr>
            <a:r>
              <a:rPr lang="ru-RU" dirty="0"/>
              <a:t>- сорные (редька дикая, ярутка полевая сурепка обыкновенная).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4" descr="ÐÐ°ÑÑÐ¸Ð½ÐºÐ¸ Ð¿Ð¾ Ð·Ð°Ð¿ÑÐ¾ÑÑ ÐºÐ½Ð¾Ð¿ÐºÐ° Ð² Ð½Ð°Ð·Ð°Ð´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927935"/>
            <a:ext cx="976164" cy="54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68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РОЗОЦВЕТНЫЕ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130" y="1340768"/>
            <a:ext cx="8229600" cy="676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вишня, яблоня, шиповник, лапчатка, морошка, малина, костянка, ежевика, роза, земляника </a:t>
            </a:r>
          </a:p>
        </p:txBody>
      </p:sp>
      <p:pic>
        <p:nvPicPr>
          <p:cNvPr id="1026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14" y="2204864"/>
            <a:ext cx="237800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968" y="2204864"/>
            <a:ext cx="2403637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884" y="2204864"/>
            <a:ext cx="214673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0130" y="4509120"/>
            <a:ext cx="80123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Семейство включает около 3000 видов, распространенных почти во всех областях земного шара, от субтропиков до Арктики. Но основная их часть сконцентрирована в умеренной и субтропических зонах северного полушария. </a:t>
            </a:r>
          </a:p>
          <a:p>
            <a:r>
              <a:rPr lang="ru-RU" dirty="0"/>
              <a:t>Представители семейства листопадные или вечнозеленые деревья, кустарники и полукустарники, а так же многолетние и однолетние травы.</a:t>
            </a:r>
          </a:p>
        </p:txBody>
      </p:sp>
    </p:spTree>
    <p:extLst>
      <p:ext uri="{BB962C8B-B14F-4D97-AF65-F5344CB8AC3E}">
        <p14:creationId xmlns:p14="http://schemas.microsoft.com/office/powerpoint/2010/main" val="102358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РОЗОЦВЕТНЫЕ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130" y="1340768"/>
            <a:ext cx="8229600" cy="676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вишня, яблоня, шиповник, лапчатка, морошка, малина, костянка, ежевика, роза, земляника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14" y="2204864"/>
            <a:ext cx="237800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968" y="2204864"/>
            <a:ext cx="2403637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884" y="2204864"/>
            <a:ext cx="214673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0130" y="4509120"/>
            <a:ext cx="80123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Семейство включает около 3000 видов, распространенных почти во всех областях земного шара, от субтропиков до Арктики. Но основная их часть сконцентрирована в умеренной и субтропических зонах северного полушария. </a:t>
            </a:r>
          </a:p>
          <a:p>
            <a:r>
              <a:rPr lang="ru-RU" dirty="0"/>
              <a:t>Представители семейства листопадные или вечнозеленые деревья, кустарники и полукустарники, а так же многолетние и однолетние травы.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</a:t>
            </a:r>
            <a:endParaRPr lang="ru-RU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813" y="1046634"/>
            <a:ext cx="6179945" cy="5052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 descr="ÐÐ°ÑÑÐ¸Ð½ÐºÐ¸ Ð¿Ð¾ Ð·Ð°Ð¿ÑÐ¾ÑÑ ÐºÐ½Ð¾Ð¿ÐºÐ° Ð·Ð°ÐºÑÑÑÑ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773" y="1046634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2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РОЗОЦВЕТНЫЕ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130" y="1340768"/>
            <a:ext cx="8229600" cy="676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вишня, яблоня, шиповник, лапчатка, морошка, малина, костянка, ежевика, роза, земляника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14" y="2204864"/>
            <a:ext cx="237800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968" y="2204864"/>
            <a:ext cx="2403637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884" y="2204864"/>
            <a:ext cx="214673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0130" y="4509120"/>
            <a:ext cx="80123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Семейство включает около 3000 видов, распространенных почти во всех областях земного шара, от субтропиков до Арктики. Но основная их часть сконцентрирована в умеренной и субтропических зонах северного полушария. </a:t>
            </a:r>
          </a:p>
          <a:p>
            <a:r>
              <a:rPr lang="ru-RU" dirty="0"/>
              <a:t>Представители семейства листопадные или вечнозеленые деревья, кустарники и полукустарники, а так же многолетние и однолетние травы.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126" y="912726"/>
            <a:ext cx="6221748" cy="5032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 descr="ÐÐ°ÑÑÐ¸Ð½ÐºÐ¸ Ð¿Ð¾ Ð·Ð°Ð¿ÑÐ¾ÑÑ ÐºÐ½Ð¾Ð¿ÐºÐ° Ð·Ð°ÐºÑÑÑÑ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889" y="912726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2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РОЗОЦВЕТНЫЕ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0130" y="1340768"/>
            <a:ext cx="8229600" cy="6766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вишня, яблоня, шиповник, лапчатка, морошка, малина, костянка, ежевика, роза, земляника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14" y="2204864"/>
            <a:ext cx="2378000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968" y="2204864"/>
            <a:ext cx="2403637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3884" y="2204864"/>
            <a:ext cx="214673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0130" y="4509120"/>
            <a:ext cx="801231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Семейство включает около 3000 видов, распространенных почти во всех областях земного шара, от субтропиков до Арктики. Но основная их часть сконцентрирована в умеренной и субтропических зонах северного полушария. </a:t>
            </a:r>
          </a:p>
          <a:p>
            <a:r>
              <a:rPr lang="ru-RU" dirty="0"/>
              <a:t>Представители семейства листопадные или вечнозеленые деревья, кустарники и полукустарники, а так же многолетние и однолетние травы.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450" y="1052736"/>
            <a:ext cx="5724637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 descr="ÐÐ°ÑÑÐ¸Ð½ÐºÐ¸ Ð¿Ð¾ Ð·Ð°Ð¿ÑÐ¾ÑÑ ÐºÐ½Ð¾Ð¿ÐºÐ° Ð·Ð°ÐºÑÑÑÑ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102" y="1052736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2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1"/>
            <a:ext cx="6264696" cy="28083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400" dirty="0"/>
              <a:t>Цветки обоеполые.</a:t>
            </a:r>
          </a:p>
          <a:p>
            <a:pPr marL="0" indent="0">
              <a:buNone/>
            </a:pPr>
            <a:r>
              <a:rPr lang="ru-RU" sz="3400" dirty="0"/>
              <a:t>Формула цветка:  Ч5Л5Т∞ П∞ , Ч5Л5Т∞ П1 </a:t>
            </a:r>
          </a:p>
          <a:p>
            <a:pPr marL="0" indent="0">
              <a:buNone/>
            </a:pPr>
            <a:r>
              <a:rPr lang="ru-RU" sz="3400" dirty="0"/>
              <a:t>Цветки одиночные или в многоцветковых соцветиях – щитках, гроздьях, метелках, кистях. </a:t>
            </a:r>
          </a:p>
          <a:p>
            <a:pPr marL="0" indent="0">
              <a:buNone/>
            </a:pPr>
            <a:r>
              <a:rPr lang="ru-RU" sz="3400" dirty="0"/>
              <a:t>Опыляются насекомыми.</a:t>
            </a:r>
          </a:p>
          <a:p>
            <a:pPr marL="0" indent="0">
              <a:buNone/>
            </a:pPr>
            <a:r>
              <a:rPr lang="ru-RU" sz="3400" dirty="0"/>
              <a:t>Плод – </a:t>
            </a:r>
            <a:r>
              <a:rPr lang="ru-RU" sz="3400" dirty="0" err="1"/>
              <a:t>многокостянка</a:t>
            </a:r>
            <a:r>
              <a:rPr lang="ru-RU" sz="3400" dirty="0"/>
              <a:t>, яблоко, костянка, орешек, </a:t>
            </a:r>
            <a:r>
              <a:rPr lang="ru-RU" sz="3400" dirty="0" err="1"/>
              <a:t>многоорешек</a:t>
            </a:r>
            <a:r>
              <a:rPr lang="ru-RU" sz="34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805" y="509836"/>
            <a:ext cx="1989695" cy="2559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846" y="3729991"/>
            <a:ext cx="1948654" cy="217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908332"/>
            <a:ext cx="2073311" cy="202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72" y="4102595"/>
            <a:ext cx="1633537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922" y="4096121"/>
            <a:ext cx="1812893" cy="1835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58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1"/>
            <a:ext cx="6264696" cy="28083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400" dirty="0"/>
              <a:t>Цветки обоеполые.</a:t>
            </a:r>
          </a:p>
          <a:p>
            <a:pPr marL="0" indent="0">
              <a:buNone/>
            </a:pPr>
            <a:r>
              <a:rPr lang="ru-RU" sz="3400" dirty="0"/>
              <a:t>Формула цветка:  Ч5Л5Т∞ П∞ , Ч5Л5Т∞ П1 </a:t>
            </a:r>
          </a:p>
          <a:p>
            <a:pPr marL="0" indent="0">
              <a:buNone/>
            </a:pPr>
            <a:r>
              <a:rPr lang="ru-RU" sz="3400" dirty="0"/>
              <a:t>Цветки одиночные или в многоцветковых соцветиях – щитках, гроздьях, метелках, кистях. </a:t>
            </a:r>
          </a:p>
          <a:p>
            <a:pPr marL="0" indent="0">
              <a:buNone/>
            </a:pPr>
            <a:r>
              <a:rPr lang="ru-RU" sz="3400" dirty="0"/>
              <a:t>Опыляются насекомыми.</a:t>
            </a:r>
          </a:p>
          <a:p>
            <a:pPr marL="0" indent="0">
              <a:buNone/>
            </a:pPr>
            <a:r>
              <a:rPr lang="ru-RU" sz="3400" dirty="0"/>
              <a:t>Плод – </a:t>
            </a:r>
            <a:r>
              <a:rPr lang="ru-RU" sz="3400" dirty="0" err="1"/>
              <a:t>многокостянка</a:t>
            </a:r>
            <a:r>
              <a:rPr lang="ru-RU" sz="3400" dirty="0"/>
              <a:t>, яблоко, костянка, орешек, </a:t>
            </a:r>
            <a:r>
              <a:rPr lang="ru-RU" sz="3400" dirty="0" err="1"/>
              <a:t>многоорешек</a:t>
            </a:r>
            <a:r>
              <a:rPr lang="ru-RU" sz="34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805" y="509836"/>
            <a:ext cx="1989695" cy="2559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846" y="3729991"/>
            <a:ext cx="1948654" cy="217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908332"/>
            <a:ext cx="2073311" cy="202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72" y="4102595"/>
            <a:ext cx="1633537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922" y="4096121"/>
            <a:ext cx="1812893" cy="1835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297" y="730610"/>
            <a:ext cx="4195945" cy="5396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ÐÐ°ÑÑÐ¸Ð½ÐºÐ¸ Ð¿Ð¾ Ð·Ð°Ð¿ÑÐ¾ÑÑ ÐºÐ½Ð¾Ð¿ÐºÐ° Ð·Ð°ÐºÑÑ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257" y="730610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58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>
                <a:latin typeface="Arial Black" panose="020B0A04020102020204" pitchFamily="34" charset="0"/>
                <a:hlinkClick r:id="rId2" action="ppaction://hlinksldjump"/>
              </a:rPr>
              <a:t>СЕМЕЙСТВО КРЕСТОЦВЕТНЫЕ</a:t>
            </a:r>
            <a:endParaRPr lang="ru-RU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ru-RU" dirty="0">
                <a:latin typeface="Arial Black" panose="020B0A04020102020204" pitchFamily="34" charset="0"/>
                <a:hlinkClick r:id="rId3" action="ppaction://hlinksldjump"/>
              </a:rPr>
              <a:t>СЕМЕЙСТВО РОЗОЦВЕТНЫЕ</a:t>
            </a:r>
            <a:endParaRPr lang="ru-RU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ru-RU" dirty="0">
                <a:latin typeface="Arial Black" panose="020B0A04020102020204" pitchFamily="34" charset="0"/>
                <a:hlinkClick r:id="rId4" action="ppaction://hlinksldjump"/>
              </a:rPr>
              <a:t>СЕМЕЙСТВО ПАСЛЁНОВЫЕ</a:t>
            </a:r>
            <a:endParaRPr lang="ru-RU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ru-RU" dirty="0">
                <a:latin typeface="Arial Black" panose="020B0A04020102020204" pitchFamily="34" charset="0"/>
                <a:hlinkClick r:id="rId5" action="ppaction://hlinksldjump"/>
              </a:rPr>
              <a:t>СЕМЕЙСТВО БОБОВЫЕ (МОТЫЛЬКОВЫЕ)</a:t>
            </a:r>
            <a:endParaRPr lang="ru-RU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ru-RU" dirty="0">
                <a:latin typeface="Arial Black" panose="020B0A04020102020204" pitchFamily="34" charset="0"/>
                <a:hlinkClick r:id="rId6" action="ppaction://hlinksldjump"/>
              </a:rPr>
              <a:t>СЕМЕЙСТВО СЛОЖНОЦВЕТНЫЕ</a:t>
            </a:r>
            <a:endParaRPr lang="ru-RU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ru-RU" dirty="0">
                <a:latin typeface="Arial Black" panose="020B0A04020102020204" pitchFamily="34" charset="0"/>
                <a:hlinkClick r:id="rId7" action="ppaction://hlinksldjump"/>
              </a:rPr>
              <a:t>СЕМЕЙСТВО ЛИЛЕЙНЫЕ</a:t>
            </a:r>
            <a:endParaRPr lang="ru-RU" dirty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ru-RU" dirty="0">
                <a:latin typeface="Arial Black" panose="020B0A04020102020204" pitchFamily="34" charset="0"/>
                <a:hlinkClick r:id="rId8" action="ppaction://hlinksldjump"/>
              </a:rPr>
              <a:t>СЕМЕЙСТВО </a:t>
            </a:r>
            <a:r>
              <a:rPr lang="ru-RU" dirty="0" smtClean="0">
                <a:latin typeface="Arial Black" panose="020B0A04020102020204" pitchFamily="34" charset="0"/>
                <a:hlinkClick r:id="rId8" action="ppaction://hlinksldjump"/>
              </a:rPr>
              <a:t>ЗЛАКОВ</a:t>
            </a:r>
            <a:endParaRPr lang="ru-RU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82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1"/>
            <a:ext cx="6264696" cy="28083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400" dirty="0"/>
              <a:t>Цветки обоеполые.</a:t>
            </a:r>
          </a:p>
          <a:p>
            <a:pPr marL="0" indent="0">
              <a:buNone/>
            </a:pPr>
            <a:r>
              <a:rPr lang="ru-RU" sz="3400" dirty="0"/>
              <a:t>Формула цветка:  Ч5Л5Т∞ П∞ , Ч5Л5Т∞ П1 </a:t>
            </a:r>
          </a:p>
          <a:p>
            <a:pPr marL="0" indent="0">
              <a:buNone/>
            </a:pPr>
            <a:r>
              <a:rPr lang="ru-RU" sz="3400" dirty="0"/>
              <a:t>Цветки одиночные или в многоцветковых соцветиях – щитках, гроздьях, метелках, кистях. </a:t>
            </a:r>
          </a:p>
          <a:p>
            <a:pPr marL="0" indent="0">
              <a:buNone/>
            </a:pPr>
            <a:r>
              <a:rPr lang="ru-RU" sz="3400" dirty="0"/>
              <a:t>Опыляются насекомыми.</a:t>
            </a:r>
          </a:p>
          <a:p>
            <a:pPr marL="0" indent="0">
              <a:buNone/>
            </a:pPr>
            <a:r>
              <a:rPr lang="ru-RU" sz="3400" dirty="0"/>
              <a:t>Плод – </a:t>
            </a:r>
            <a:r>
              <a:rPr lang="ru-RU" sz="3400" dirty="0" err="1"/>
              <a:t>многокостянка</a:t>
            </a:r>
            <a:r>
              <a:rPr lang="ru-RU" sz="3400" dirty="0"/>
              <a:t>, яблоко, костянка, орешек, </a:t>
            </a:r>
            <a:r>
              <a:rPr lang="ru-RU" sz="3400" dirty="0" err="1"/>
              <a:t>многоорешек</a:t>
            </a:r>
            <a:r>
              <a:rPr lang="ru-RU" sz="34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805" y="509836"/>
            <a:ext cx="1989695" cy="2559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846" y="3729991"/>
            <a:ext cx="1948654" cy="217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908332"/>
            <a:ext cx="2073311" cy="202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72" y="4102595"/>
            <a:ext cx="1633537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922" y="4096121"/>
            <a:ext cx="1812893" cy="1835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069" y="1051389"/>
            <a:ext cx="4554057" cy="5086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ÐÐ°ÑÑÐ¸Ð½ÐºÐ¸ Ð¿Ð¾ Ð·Ð°Ð¿ÑÐ¾ÑÑ ÐºÐ½Ð¾Ð¿ÐºÐ° Ð·Ð°ÐºÑÑ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861" y="1051389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58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1"/>
            <a:ext cx="6264696" cy="28083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400" dirty="0"/>
              <a:t>Цветки обоеполые.</a:t>
            </a:r>
          </a:p>
          <a:p>
            <a:pPr marL="0" indent="0">
              <a:buNone/>
            </a:pPr>
            <a:r>
              <a:rPr lang="ru-RU" sz="3400" dirty="0"/>
              <a:t>Формула цветка:  Ч5Л5Т∞ П∞ , Ч5Л5Т∞ П1 </a:t>
            </a:r>
          </a:p>
          <a:p>
            <a:pPr marL="0" indent="0">
              <a:buNone/>
            </a:pPr>
            <a:r>
              <a:rPr lang="ru-RU" sz="3400" dirty="0"/>
              <a:t>Цветки одиночные или в многоцветковых соцветиях – щитках, гроздьях, метелках, кистях. </a:t>
            </a:r>
          </a:p>
          <a:p>
            <a:pPr marL="0" indent="0">
              <a:buNone/>
            </a:pPr>
            <a:r>
              <a:rPr lang="ru-RU" sz="3400" dirty="0"/>
              <a:t>Опыляются насекомыми.</a:t>
            </a:r>
          </a:p>
          <a:p>
            <a:pPr marL="0" indent="0">
              <a:buNone/>
            </a:pPr>
            <a:r>
              <a:rPr lang="ru-RU" sz="3400" dirty="0"/>
              <a:t>Плод – </a:t>
            </a:r>
            <a:r>
              <a:rPr lang="ru-RU" sz="3400" dirty="0" err="1"/>
              <a:t>многокостянка</a:t>
            </a:r>
            <a:r>
              <a:rPr lang="ru-RU" sz="3400" dirty="0"/>
              <a:t>, яблоко, костянка, орешек, </a:t>
            </a:r>
            <a:r>
              <a:rPr lang="ru-RU" sz="3400" dirty="0" err="1"/>
              <a:t>многоорешек</a:t>
            </a:r>
            <a:r>
              <a:rPr lang="ru-RU" sz="34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805" y="509836"/>
            <a:ext cx="1989695" cy="2559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846" y="3729991"/>
            <a:ext cx="1948654" cy="217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908332"/>
            <a:ext cx="2073311" cy="202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72" y="4102595"/>
            <a:ext cx="1633537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922" y="4096121"/>
            <a:ext cx="1812893" cy="1835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679" y="1052736"/>
            <a:ext cx="4999833" cy="4878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ÐÐ°ÑÑÐ¸Ð½ÐºÐ¸ Ð¿Ð¾ Ð·Ð°Ð¿ÑÐ¾ÑÑ ÐºÐ½Ð¾Ð¿ÐºÐ° Ð·Ð°ÐºÑÑ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527" y="1052736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58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1"/>
            <a:ext cx="6264696" cy="28083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400" dirty="0"/>
              <a:t>Цветки обоеполые.</a:t>
            </a:r>
          </a:p>
          <a:p>
            <a:pPr marL="0" indent="0">
              <a:buNone/>
            </a:pPr>
            <a:r>
              <a:rPr lang="ru-RU" sz="3400" dirty="0"/>
              <a:t>Формула цветка:  Ч5Л5Т∞ П∞ , Ч5Л5Т∞ П1 </a:t>
            </a:r>
          </a:p>
          <a:p>
            <a:pPr marL="0" indent="0">
              <a:buNone/>
            </a:pPr>
            <a:r>
              <a:rPr lang="ru-RU" sz="3400" dirty="0"/>
              <a:t>Цветки одиночные или в многоцветковых соцветиях – щитках, гроздьях, метелках, кистях. </a:t>
            </a:r>
          </a:p>
          <a:p>
            <a:pPr marL="0" indent="0">
              <a:buNone/>
            </a:pPr>
            <a:r>
              <a:rPr lang="ru-RU" sz="3400" dirty="0"/>
              <a:t>Опыляются насекомыми.</a:t>
            </a:r>
          </a:p>
          <a:p>
            <a:pPr marL="0" indent="0">
              <a:buNone/>
            </a:pPr>
            <a:r>
              <a:rPr lang="ru-RU" sz="3400" dirty="0"/>
              <a:t>Плод – </a:t>
            </a:r>
            <a:r>
              <a:rPr lang="ru-RU" sz="3400" dirty="0" err="1"/>
              <a:t>многокостянка</a:t>
            </a:r>
            <a:r>
              <a:rPr lang="ru-RU" sz="3400" dirty="0"/>
              <a:t>, яблоко, костянка, орешек, </a:t>
            </a:r>
            <a:r>
              <a:rPr lang="ru-RU" sz="3400" dirty="0" err="1"/>
              <a:t>многоорешек</a:t>
            </a:r>
            <a:r>
              <a:rPr lang="ru-RU" sz="34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805" y="509836"/>
            <a:ext cx="1989695" cy="2559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846" y="3729991"/>
            <a:ext cx="1948654" cy="217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908332"/>
            <a:ext cx="2073311" cy="202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72" y="4102595"/>
            <a:ext cx="1633537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922" y="4096121"/>
            <a:ext cx="1812893" cy="1835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200" y="1052736"/>
            <a:ext cx="4665599" cy="4723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ÐÐ°ÑÑÐ¸Ð½ÐºÐ¸ Ð¿Ð¾ Ð·Ð°Ð¿ÑÐ¾ÑÑ ÐºÐ½Ð¾Ð¿ÐºÐ° Ð·Ð°ÐºÑÑ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814" y="1052736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58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1"/>
            <a:ext cx="6264696" cy="28083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400" dirty="0"/>
              <a:t>Цветки обоеполые.</a:t>
            </a:r>
          </a:p>
          <a:p>
            <a:pPr marL="0" indent="0">
              <a:buNone/>
            </a:pPr>
            <a:r>
              <a:rPr lang="ru-RU" sz="3400" dirty="0"/>
              <a:t>Формула цветка:  Ч5Л5Т∞ П∞ , Ч5Л5Т∞ П1 </a:t>
            </a:r>
          </a:p>
          <a:p>
            <a:pPr marL="0" indent="0">
              <a:buNone/>
            </a:pPr>
            <a:r>
              <a:rPr lang="ru-RU" sz="3400" dirty="0"/>
              <a:t>Цветки одиночные или в многоцветковых соцветиях – щитках, гроздьях, метелках, кистях. </a:t>
            </a:r>
          </a:p>
          <a:p>
            <a:pPr marL="0" indent="0">
              <a:buNone/>
            </a:pPr>
            <a:r>
              <a:rPr lang="ru-RU" sz="3400" dirty="0"/>
              <a:t>Опыляются насекомыми.</a:t>
            </a:r>
          </a:p>
          <a:p>
            <a:pPr marL="0" indent="0">
              <a:buNone/>
            </a:pPr>
            <a:r>
              <a:rPr lang="ru-RU" sz="3400" dirty="0"/>
              <a:t>Плод – </a:t>
            </a:r>
            <a:r>
              <a:rPr lang="ru-RU" sz="3400" dirty="0" err="1"/>
              <a:t>многокостянка</a:t>
            </a:r>
            <a:r>
              <a:rPr lang="ru-RU" sz="3400" dirty="0"/>
              <a:t>, яблоко, костянка, орешек, </a:t>
            </a:r>
            <a:r>
              <a:rPr lang="ru-RU" sz="3400" dirty="0" err="1"/>
              <a:t>многоорешек</a:t>
            </a:r>
            <a:r>
              <a:rPr lang="ru-RU" sz="3400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805" y="509836"/>
            <a:ext cx="1989695" cy="2559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846" y="3729991"/>
            <a:ext cx="1948654" cy="217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908332"/>
            <a:ext cx="2073311" cy="202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72" y="4102595"/>
            <a:ext cx="1633537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922" y="4096121"/>
            <a:ext cx="1812893" cy="1835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843" y="793508"/>
            <a:ext cx="4472297" cy="500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ÐÐ°ÑÑÐ¸Ð½ÐºÐ¸ Ð¿Ð¾ Ð·Ð°Ð¿ÑÐ¾ÑÑ ÐºÐ½Ð¾Ð¿ÐºÐ° Ð·Ð°ÐºÑÑ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694" y="793508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589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3"/>
            <a:ext cx="8229600" cy="194421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Растения разделяют на группы:</a:t>
            </a:r>
          </a:p>
          <a:p>
            <a:pPr marL="0" indent="0">
              <a:buNone/>
            </a:pPr>
            <a:r>
              <a:rPr lang="ru-RU" dirty="0"/>
              <a:t>- плодово-ягодные</a:t>
            </a:r>
          </a:p>
          <a:p>
            <a:pPr marL="0" indent="0">
              <a:buNone/>
            </a:pPr>
            <a:r>
              <a:rPr lang="ru-RU" dirty="0"/>
              <a:t>- декоративные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2589089"/>
            <a:ext cx="3147107" cy="336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1" y="2589088"/>
            <a:ext cx="4358407" cy="336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ÐÐ°ÑÑÐ¸Ð½ÐºÐ¸ Ð¿Ð¾ Ð·Ð°Ð¿ÑÐ¾ÑÑ ÐºÐ½Ð¾Ð¿ÐºÐ° Ð² Ð½Ð°Ð·Ð°Ð´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111682"/>
            <a:ext cx="976164" cy="54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4560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3"/>
            <a:ext cx="8229600" cy="194421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Растения разделяют на группы:</a:t>
            </a:r>
          </a:p>
          <a:p>
            <a:pPr marL="0" indent="0">
              <a:buNone/>
            </a:pPr>
            <a:r>
              <a:rPr lang="ru-RU" dirty="0"/>
              <a:t>- плодово-ягодные</a:t>
            </a:r>
          </a:p>
          <a:p>
            <a:pPr marL="0" indent="0">
              <a:buNone/>
            </a:pPr>
            <a:r>
              <a:rPr lang="ru-RU" dirty="0"/>
              <a:t>- декоративные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2589089"/>
            <a:ext cx="3147107" cy="336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1" y="2589088"/>
            <a:ext cx="4358407" cy="336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728" y="836712"/>
            <a:ext cx="5183125" cy="55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ÐÐ°ÑÑÐ¸Ð½ÐºÐ¸ Ð¿Ð¾ Ð·Ð°Ð¿ÑÐ¾ÑÑ ÐºÐ½Ð¾Ð¿ÐºÐ° Ð·Ð°ÐºÑÑÑÑ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868" y="836712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91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3"/>
            <a:ext cx="8229600" cy="194421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Растения разделяют на группы:</a:t>
            </a:r>
          </a:p>
          <a:p>
            <a:pPr marL="0" indent="0">
              <a:buNone/>
            </a:pPr>
            <a:r>
              <a:rPr lang="ru-RU" dirty="0"/>
              <a:t>- плодово-ягодные</a:t>
            </a:r>
          </a:p>
          <a:p>
            <a:pPr marL="0" indent="0">
              <a:buNone/>
            </a:pPr>
            <a:r>
              <a:rPr lang="ru-RU" dirty="0"/>
              <a:t>- декоративные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2589089"/>
            <a:ext cx="3147107" cy="336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1" y="2589088"/>
            <a:ext cx="4358407" cy="3360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302" y="1021720"/>
            <a:ext cx="6391396" cy="492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ÐÐ°ÑÑÐ¸Ð½ÐºÐ¸ Ð¿Ð¾ Ð·Ð°Ð¿ÑÐ¾ÑÑ ÐºÐ½Ð¾Ð¿ÐºÐ° Ð·Ð°ÐºÑÑÑÑ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199" y="1052620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91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ПАСЛЁНОВЫЕ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паслён чёрный, томат, табак, петуния гибридная, белена чёрная</a:t>
            </a:r>
          </a:p>
        </p:txBody>
      </p:sp>
      <p:pic>
        <p:nvPicPr>
          <p:cNvPr id="4098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2088401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2060848"/>
            <a:ext cx="273500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060848"/>
            <a:ext cx="275545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7858" y="4725144"/>
            <a:ext cx="79937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Семейство включает около 3000 видов, произрастающих почти по всему миру, большинство — в тропических областях Центральной и Южной Америки. </a:t>
            </a:r>
          </a:p>
          <a:p>
            <a:r>
              <a:rPr lang="ru-RU" dirty="0"/>
              <a:t>Представители семейства — деревья, кустарники, травы, иногда </a:t>
            </a:r>
            <a:r>
              <a:rPr lang="ru-RU" dirty="0" smtClean="0"/>
              <a:t>лианы.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243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ПАСЛЁНОВЫЕ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паслён чёрный, томат, табак, петуния гибридная, белена чёрная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2088401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2060848"/>
            <a:ext cx="273500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060848"/>
            <a:ext cx="275545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7858" y="4725144"/>
            <a:ext cx="79937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Семейство включает около 3000 видов, произрастающих почти по всему миру, большинство — в тропических областях Центральной и Южной Америки. </a:t>
            </a:r>
          </a:p>
          <a:p>
            <a:r>
              <a:rPr lang="ru-RU" dirty="0"/>
              <a:t>Представители семейства — деревья, кустарники, травы, иногда </a:t>
            </a:r>
            <a:r>
              <a:rPr lang="ru-RU" dirty="0" smtClean="0"/>
              <a:t>лианы.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077" y="1124744"/>
            <a:ext cx="4249291" cy="4981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 descr="ÐÐ°ÑÑÐ¸Ð½ÐºÐ¸ Ð¿Ð¾ Ð·Ð°Ð¿ÑÐ¾ÑÑ ÐºÐ½Ð¾Ð¿ÐºÐ° Ð·Ð°ÐºÑÑÑÑ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383" y="1129006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4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ПАСЛЁНОВЫЕ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паслён чёрный, томат, табак, петуния гибридная, белена чёрная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2088401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2060848"/>
            <a:ext cx="273500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060848"/>
            <a:ext cx="275545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7858" y="4725144"/>
            <a:ext cx="79937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Семейство включает около 3000 видов, произрастающих почти по всему миру, большинство — в тропических областях Центральной и Южной Америки. </a:t>
            </a:r>
          </a:p>
          <a:p>
            <a:r>
              <a:rPr lang="ru-RU" dirty="0"/>
              <a:t>Представители семейства — деревья, кустарники, травы, иногда </a:t>
            </a:r>
            <a:r>
              <a:rPr lang="ru-RU" dirty="0" smtClean="0"/>
              <a:t>лианы.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203" y="1091888"/>
            <a:ext cx="5221657" cy="4674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 descr="ÐÐ°ÑÑÐ¸Ð½ÐºÐ¸ Ð¿Ð¾ Ð·Ð°Ð¿ÑÐ¾ÑÑ ÐºÐ½Ð¾Ð¿ÐºÐ° Ð·Ð°ÐºÑÑÑÑ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875" y="1091888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4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СЕМЕЙСТВО КРЕСТОЦВЕТНЫЕ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капуста, редька, </a:t>
            </a:r>
            <a:r>
              <a:rPr lang="ru-RU" sz="2000" dirty="0" smtClean="0"/>
              <a:t>хрен</a:t>
            </a:r>
            <a:r>
              <a:rPr lang="ru-RU" sz="2000" dirty="0"/>
              <a:t>, горчица, сурепка, пастушья сумка, </a:t>
            </a:r>
            <a:r>
              <a:rPr lang="ru-RU" sz="2000" dirty="0" smtClean="0"/>
              <a:t>левкой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В </a:t>
            </a:r>
            <a:r>
              <a:rPr lang="ru-RU" sz="2000" dirty="0"/>
              <a:t>это семейство входит около 3200 видов, преобладают травянистые растения (однолетние, двулетние и многолетние), распространены в основном в умеренной зоне северного полушария. 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Рисунок 3" descr="C:\Users\Ирина\Pictures\resBCDB9B66-0A01-022A-0163-7B3798858CE1.jpg">
            <a:hlinkClick r:id="rId2" action="ppaction://hlinksldjump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385" y="2132854"/>
            <a:ext cx="1800200" cy="216895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 descr="C:\Users\Ирина\Pictures\res4311E5B7-06CE-444B-B1E8-4C716E8A3E56.jpg">
            <a:hlinkClick r:id="rId4" action="ppaction://hlinksldjump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8673" y="2132854"/>
            <a:ext cx="1944216" cy="216895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Рисунок 5" descr="C:\Users\Ирина\Pictures\res9F7B8431-0A01-022A-0096-4823F20D7310.jpg">
            <a:hlinkClick r:id="rId6" action="ppaction://hlinksldjump"/>
          </p:cNvPr>
          <p:cNvPicPr/>
          <p:nvPr/>
        </p:nvPicPr>
        <p:blipFill>
          <a:blip r:embed="rId7" cstate="print"/>
          <a:srcRect l="5933" r="77071" b="25092"/>
          <a:stretch>
            <a:fillRect/>
          </a:stretch>
        </p:blipFill>
        <p:spPr bwMode="auto">
          <a:xfrm>
            <a:off x="6588993" y="2132854"/>
            <a:ext cx="1009650" cy="2168951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16652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ПАСЛЁНОВЫЕ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паслён чёрный, томат, табак, петуния гибридная, белена чёрная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2088401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2060848"/>
            <a:ext cx="2735007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060848"/>
            <a:ext cx="275545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7858" y="4725144"/>
            <a:ext cx="79937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Семейство включает около 3000 видов, произрастающих почти по всему миру, большинство — в тропических областях Центральной и Южной Америки. </a:t>
            </a:r>
          </a:p>
          <a:p>
            <a:r>
              <a:rPr lang="ru-RU" dirty="0"/>
              <a:t>Представители семейства — деревья, кустарники, травы, иногда </a:t>
            </a:r>
            <a:r>
              <a:rPr lang="ru-RU" dirty="0" smtClean="0"/>
              <a:t>лианы.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270" y="989112"/>
            <a:ext cx="5420425" cy="4816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 descr="ÐÐ°ÑÑÐ¸Ð½ÐºÐ¸ Ð¿Ð¾ Ð·Ð°Ð¿ÑÐ¾ÑÑ ÐºÐ½Ð¾Ð¿ÐºÐ° Ð·Ð°ÐºÑÑÑÑ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710" y="989112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48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Цветки обоеполые</a:t>
            </a:r>
          </a:p>
          <a:p>
            <a:pPr marL="0" indent="0">
              <a:buNone/>
            </a:pPr>
            <a:r>
              <a:rPr lang="ru-RU" sz="2400" dirty="0"/>
              <a:t>Формула цветка: Ч(5)Л(5)Т5П1  </a:t>
            </a:r>
          </a:p>
          <a:p>
            <a:pPr marL="0" indent="0">
              <a:buNone/>
            </a:pPr>
            <a:r>
              <a:rPr lang="ru-RU" sz="2400" dirty="0"/>
              <a:t>Соцветие – кисть. </a:t>
            </a:r>
          </a:p>
          <a:p>
            <a:pPr marL="0" indent="0">
              <a:buNone/>
            </a:pPr>
            <a:r>
              <a:rPr lang="ru-RU" sz="2400" dirty="0"/>
              <a:t>Опыляются насекомыми.</a:t>
            </a:r>
          </a:p>
          <a:p>
            <a:pPr marL="0" indent="0">
              <a:buNone/>
            </a:pPr>
            <a:r>
              <a:rPr lang="ru-RU" sz="2400" dirty="0"/>
              <a:t>Плод –  ягода, коробочка </a:t>
            </a:r>
          </a:p>
        </p:txBody>
      </p:sp>
      <p:pic>
        <p:nvPicPr>
          <p:cNvPr id="512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277" y="548680"/>
            <a:ext cx="177700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139406"/>
            <a:ext cx="2867286" cy="2169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429000"/>
            <a:ext cx="274880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344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Цветки обоеполые</a:t>
            </a:r>
          </a:p>
          <a:p>
            <a:pPr marL="0" indent="0">
              <a:buNone/>
            </a:pPr>
            <a:r>
              <a:rPr lang="ru-RU" sz="2400" dirty="0"/>
              <a:t>Формула цветка: Ч(5)Л(5)Т5П1  </a:t>
            </a:r>
          </a:p>
          <a:p>
            <a:pPr marL="0" indent="0">
              <a:buNone/>
            </a:pPr>
            <a:r>
              <a:rPr lang="ru-RU" sz="2400" dirty="0"/>
              <a:t>Соцветие – кисть. </a:t>
            </a:r>
          </a:p>
          <a:p>
            <a:pPr marL="0" indent="0">
              <a:buNone/>
            </a:pPr>
            <a:r>
              <a:rPr lang="ru-RU" sz="2400" dirty="0"/>
              <a:t>Опыляются насекомыми.</a:t>
            </a:r>
          </a:p>
          <a:p>
            <a:pPr marL="0" indent="0">
              <a:buNone/>
            </a:pPr>
            <a:r>
              <a:rPr lang="ru-RU" sz="2400" dirty="0"/>
              <a:t>Плод –  ягода, коробочка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277" y="548680"/>
            <a:ext cx="177700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139406"/>
            <a:ext cx="2867286" cy="2169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429000"/>
            <a:ext cx="274880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174" y="548680"/>
            <a:ext cx="3465651" cy="5617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ÐÐ°ÑÑÐ¸Ð½ÐºÐ¸ Ð¿Ð¾ Ð·Ð°Ð¿ÑÐ¾ÑÑ ÐºÐ½Ð¾Ð¿ÐºÐ° Ð·Ð°ÐºÑÑÑÑ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5292" y="548680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57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Цветки обоеполые</a:t>
            </a:r>
          </a:p>
          <a:p>
            <a:pPr marL="0" indent="0">
              <a:buNone/>
            </a:pPr>
            <a:r>
              <a:rPr lang="ru-RU" sz="2400" dirty="0"/>
              <a:t>Формула цветка: Ч(5)Л(5)Т5П1  </a:t>
            </a:r>
          </a:p>
          <a:p>
            <a:pPr marL="0" indent="0">
              <a:buNone/>
            </a:pPr>
            <a:r>
              <a:rPr lang="ru-RU" sz="2400" dirty="0"/>
              <a:t>Соцветие – кисть. </a:t>
            </a:r>
          </a:p>
          <a:p>
            <a:pPr marL="0" indent="0">
              <a:buNone/>
            </a:pPr>
            <a:r>
              <a:rPr lang="ru-RU" sz="2400" dirty="0"/>
              <a:t>Опыляются насекомыми.</a:t>
            </a:r>
          </a:p>
          <a:p>
            <a:pPr marL="0" indent="0">
              <a:buNone/>
            </a:pPr>
            <a:r>
              <a:rPr lang="ru-RU" sz="2400" dirty="0"/>
              <a:t>Плод –  ягода, коробочка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277" y="548680"/>
            <a:ext cx="177700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139406"/>
            <a:ext cx="2867286" cy="2169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429000"/>
            <a:ext cx="274880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650" y="1316806"/>
            <a:ext cx="5848700" cy="442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ÐÐ°ÑÑÐ¸Ð½ÐºÐ¸ Ð¿Ð¾ Ð·Ð°Ð¿ÑÐ¾ÑÑ ÐºÐ½Ð¾Ð¿ÐºÐ° Ð·Ð°ÐºÑÑÑÑ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365" y="1316806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57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4664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Цветки обоеполые</a:t>
            </a:r>
          </a:p>
          <a:p>
            <a:pPr marL="0" indent="0">
              <a:buNone/>
            </a:pPr>
            <a:r>
              <a:rPr lang="ru-RU" sz="2400" dirty="0"/>
              <a:t>Формула цветка: Ч(5)Л(5)Т5П1  </a:t>
            </a:r>
          </a:p>
          <a:p>
            <a:pPr marL="0" indent="0">
              <a:buNone/>
            </a:pPr>
            <a:r>
              <a:rPr lang="ru-RU" sz="2400" dirty="0"/>
              <a:t>Соцветие – кисть. </a:t>
            </a:r>
          </a:p>
          <a:p>
            <a:pPr marL="0" indent="0">
              <a:buNone/>
            </a:pPr>
            <a:r>
              <a:rPr lang="ru-RU" sz="2400" dirty="0"/>
              <a:t>Опыляются насекомыми.</a:t>
            </a:r>
          </a:p>
          <a:p>
            <a:pPr marL="0" indent="0">
              <a:buNone/>
            </a:pPr>
            <a:r>
              <a:rPr lang="ru-RU" sz="2400" dirty="0"/>
              <a:t>Плод –  ягода, коробочка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1277" y="548680"/>
            <a:ext cx="177700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139406"/>
            <a:ext cx="2867286" cy="2169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429000"/>
            <a:ext cx="2748809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908720"/>
            <a:ext cx="4680520" cy="490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ÐÐ°ÑÑÐ¸Ð½ÐºÐ¸ Ð¿Ð¾ Ð·Ð°Ð¿ÑÐ¾ÑÑ ÐºÐ½Ð¾Ð¿ÐºÐ° Ð·Ð°ÐºÑÑÑÑ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271" y="908720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57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/>
              <a:t>Растения разделяют на группы:</a:t>
            </a:r>
          </a:p>
          <a:p>
            <a:pPr marL="0" indent="0">
              <a:buNone/>
            </a:pPr>
            <a:r>
              <a:rPr lang="ru-RU" sz="4000" dirty="0"/>
              <a:t>- пищевые,</a:t>
            </a:r>
          </a:p>
          <a:p>
            <a:pPr marL="0" indent="0">
              <a:buNone/>
            </a:pPr>
            <a:r>
              <a:rPr lang="ru-RU" sz="4000" dirty="0"/>
              <a:t>- декоративные</a:t>
            </a:r>
          </a:p>
          <a:p>
            <a:pPr marL="0" indent="0">
              <a:buNone/>
            </a:pPr>
            <a:r>
              <a:rPr lang="ru-RU" sz="4000" dirty="0"/>
              <a:t>- ядовитые, т.к. содержат алкалоиды</a:t>
            </a:r>
          </a:p>
          <a:p>
            <a:pPr marL="0" indent="0">
              <a:buNone/>
            </a:pPr>
            <a:r>
              <a:rPr lang="ru-RU" sz="4000" dirty="0"/>
              <a:t>- лекарственные и наркотические растения.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4" descr="ÐÐ°ÑÑÐ¸Ð½ÐºÐ¸ Ð¿Ð¾ Ð·Ð°Ð¿ÑÐ¾ÑÑ ÐºÐ½Ð¾Ð¿ÐºÐ° Ð² Ð½Ð°Ð·Ð°Ð´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927935"/>
            <a:ext cx="976164" cy="54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69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СЕМЕЙСТВО БОБОВЫЕ (МОТЫЛЬКОВЫЕ)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/>
              <a:t>Бобы, фасоль, горох, акация, клевер, люпин, донник, люцерна, верблюжья </a:t>
            </a:r>
            <a:r>
              <a:rPr lang="ru-RU" sz="2400" dirty="0" smtClean="0"/>
              <a:t>колючка.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Семейство </a:t>
            </a:r>
            <a:r>
              <a:rPr lang="ru-RU" sz="2400" dirty="0"/>
              <a:t>включает около 12 тысяч видов </a:t>
            </a:r>
          </a:p>
          <a:p>
            <a:pPr marL="0" indent="0">
              <a:buNone/>
            </a:pPr>
            <a:r>
              <a:rPr lang="ru-RU" sz="2400" dirty="0"/>
              <a:t>Распространены на всех континентах Земного шара, от тропических стран с сухим климатом до стран с умеренным и даже холодным климатом.</a:t>
            </a:r>
          </a:p>
          <a:p>
            <a:pPr marL="0" indent="0">
              <a:buNone/>
            </a:pPr>
            <a:r>
              <a:rPr lang="ru-RU" sz="2400" dirty="0"/>
              <a:t>Представители семейства — одно- и многолетние травы, кустарники, полукустарники, лианы и деревья. 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923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Цветки обоеполые.</a:t>
            </a:r>
          </a:p>
          <a:p>
            <a:pPr marL="0" indent="0">
              <a:buNone/>
            </a:pPr>
            <a:r>
              <a:rPr lang="ru-RU" sz="2000" dirty="0"/>
              <a:t>Формула цветка: Ч(5)Л5Т(9)+1П1  </a:t>
            </a:r>
          </a:p>
          <a:p>
            <a:pPr marL="0" indent="0">
              <a:buNone/>
            </a:pPr>
            <a:r>
              <a:rPr lang="ru-RU" sz="2000" dirty="0"/>
              <a:t>верхний крупный лепесток – парус (флаг), боковые лепестки – вёсла (крылья),  два сросшихся или слипшихся нижних –лодочка.   </a:t>
            </a:r>
          </a:p>
          <a:p>
            <a:pPr marL="0" indent="0">
              <a:buNone/>
            </a:pPr>
            <a:r>
              <a:rPr lang="ru-RU" sz="2000" dirty="0"/>
              <a:t>Опыляются насекомыми или </a:t>
            </a:r>
            <a:r>
              <a:rPr lang="ru-RU" sz="2000" dirty="0" err="1"/>
              <a:t>самоопыляемые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Плод: боб.</a:t>
            </a:r>
          </a:p>
          <a:p>
            <a:pPr marL="0" indent="0">
              <a:buNone/>
            </a:pPr>
            <a:r>
              <a:rPr lang="ru-RU" sz="2000" dirty="0"/>
              <a:t>Цветки могут быть как одиночными, так и собранными в соцветия: кисть, головка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45024"/>
            <a:ext cx="3270281" cy="268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608" y="3645024"/>
            <a:ext cx="2254065" cy="268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129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Цветки обоеполые.</a:t>
            </a:r>
          </a:p>
          <a:p>
            <a:pPr marL="0" indent="0">
              <a:buNone/>
            </a:pPr>
            <a:r>
              <a:rPr lang="ru-RU" sz="2000" dirty="0"/>
              <a:t>Формула цветка: Ч(5)Л5Т(9)+1П1  </a:t>
            </a:r>
          </a:p>
          <a:p>
            <a:pPr marL="0" indent="0">
              <a:buNone/>
            </a:pPr>
            <a:r>
              <a:rPr lang="ru-RU" sz="2000" dirty="0"/>
              <a:t>верхний крупный лепесток – парус (флаг), боковые лепестки – вёсла (крылья),  два сросшихся или слипшихся нижних –лодочка.   </a:t>
            </a:r>
          </a:p>
          <a:p>
            <a:pPr marL="0" indent="0">
              <a:buNone/>
            </a:pPr>
            <a:r>
              <a:rPr lang="ru-RU" sz="2000" dirty="0"/>
              <a:t>Опыляются насекомыми или </a:t>
            </a:r>
            <a:r>
              <a:rPr lang="ru-RU" sz="2000" dirty="0" err="1"/>
              <a:t>самоопыляемые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Плод: боб.</a:t>
            </a:r>
          </a:p>
          <a:p>
            <a:pPr marL="0" indent="0">
              <a:buNone/>
            </a:pPr>
            <a:r>
              <a:rPr lang="ru-RU" sz="2000" dirty="0"/>
              <a:t>Цветки могут быть как одиночными, так и собранными в соцветия: кисть, головка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45024"/>
            <a:ext cx="3270281" cy="268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608" y="3645024"/>
            <a:ext cx="2254065" cy="268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807987"/>
            <a:ext cx="4396540" cy="5242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5116" y="807987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81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Цветки обоеполые.</a:t>
            </a:r>
          </a:p>
          <a:p>
            <a:pPr marL="0" indent="0">
              <a:buNone/>
            </a:pPr>
            <a:r>
              <a:rPr lang="ru-RU" sz="2000" dirty="0"/>
              <a:t>Формула цветка: Ч(5)Л5Т(9)+1П1  </a:t>
            </a:r>
          </a:p>
          <a:p>
            <a:pPr marL="0" indent="0">
              <a:buNone/>
            </a:pPr>
            <a:r>
              <a:rPr lang="ru-RU" sz="2000" dirty="0"/>
              <a:t>верхний крупный лепесток – парус (флаг), боковые лепестки – вёсла (крылья),  два сросшихся или слипшихся нижних –лодочка.   </a:t>
            </a:r>
          </a:p>
          <a:p>
            <a:pPr marL="0" indent="0">
              <a:buNone/>
            </a:pPr>
            <a:r>
              <a:rPr lang="ru-RU" sz="2000" dirty="0"/>
              <a:t>Опыляются насекомыми или </a:t>
            </a:r>
            <a:r>
              <a:rPr lang="ru-RU" sz="2000" dirty="0" err="1"/>
              <a:t>самоопыляемые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Плод: боб.</a:t>
            </a:r>
          </a:p>
          <a:p>
            <a:pPr marL="0" indent="0">
              <a:buNone/>
            </a:pPr>
            <a:r>
              <a:rPr lang="ru-RU" sz="2000" dirty="0"/>
              <a:t>Цветки могут быть как одиночными, так и собранными в соцветия: кисть, головка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45024"/>
            <a:ext cx="3270281" cy="268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2608" y="3645024"/>
            <a:ext cx="2254065" cy="268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441" y="892138"/>
            <a:ext cx="6221134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0" name="Picture 2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375" y="892138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81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СЕМЕЙСТВО КРЕСТОЦВЕТНЫЕ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капуста, редька, </a:t>
            </a:r>
            <a:r>
              <a:rPr lang="ru-RU" sz="2000" dirty="0" smtClean="0"/>
              <a:t>хрен</a:t>
            </a:r>
            <a:r>
              <a:rPr lang="ru-RU" sz="2000" dirty="0"/>
              <a:t>, горчица, сурепка, пастушья сумка, </a:t>
            </a:r>
            <a:r>
              <a:rPr lang="ru-RU" sz="2000" dirty="0" smtClean="0"/>
              <a:t>левкой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В </a:t>
            </a:r>
            <a:r>
              <a:rPr lang="ru-RU" sz="2000" dirty="0"/>
              <a:t>это семейство входит около 3200 видов, преобладают травянистые растения (однолетние, двулетние и многолетние), распространены в основном в умеренной зоне северного полушария. 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Рисунок 3" descr="C:\Users\Ирина\Pictures\resBCDB9B66-0A01-022A-0163-7B3798858CE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385" y="2132854"/>
            <a:ext cx="1800200" cy="216895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 descr="C:\Users\Ирина\Pictures\res4311E5B7-06CE-444B-B1E8-4C716E8A3E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673" y="2132854"/>
            <a:ext cx="1944216" cy="216895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Рисунок 5" descr="C:\Users\Ирина\Pictures\res9F7B8431-0A01-022A-0096-4823F20D7310.jpg"/>
          <p:cNvPicPr/>
          <p:nvPr/>
        </p:nvPicPr>
        <p:blipFill>
          <a:blip r:embed="rId4" cstate="print"/>
          <a:srcRect l="5933" r="77071" b="25092"/>
          <a:stretch>
            <a:fillRect/>
          </a:stretch>
        </p:blipFill>
        <p:spPr bwMode="auto">
          <a:xfrm>
            <a:off x="6588993" y="2132854"/>
            <a:ext cx="1009650" cy="2168951"/>
          </a:xfrm>
          <a:prstGeom prst="rect">
            <a:avLst/>
          </a:prstGeom>
          <a:ln>
            <a:noFill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C:\Users\Ирина\Pictures\resBCDB9B66-0A01-022A-0163-7B3798858CE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0246" y="1282638"/>
            <a:ext cx="4208747" cy="5070862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4100" name="Picture 4" descr="ÐÐ°ÑÑÐ¸Ð½ÐºÐ¸ Ð¿Ð¾ Ð·Ð°Ð¿ÑÐ¾ÑÑ ÐºÐ½Ð¾Ð¿ÐºÐ° Ð·Ð°ÐºÑÑÑÑ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008" y="1282638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906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На корнях живут азотфиксирующие (почвенные) бактерии</a:t>
            </a:r>
          </a:p>
        </p:txBody>
      </p:sp>
      <p:pic>
        <p:nvPicPr>
          <p:cNvPr id="7170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7200800" cy="4750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85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На корнях живут азотфиксирующие (почвенные) бактерии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7200800" cy="4750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17" y="728700"/>
            <a:ext cx="8185366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483" y="7287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316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Растения разделяют на группы:</a:t>
            </a:r>
          </a:p>
          <a:p>
            <a:pPr marL="0" indent="0">
              <a:buNone/>
            </a:pPr>
            <a:r>
              <a:rPr lang="ru-RU" dirty="0"/>
              <a:t>- пищевые</a:t>
            </a:r>
          </a:p>
          <a:p>
            <a:pPr marL="0" indent="0">
              <a:buNone/>
            </a:pPr>
            <a:r>
              <a:rPr lang="ru-RU" dirty="0"/>
              <a:t>- кормовые</a:t>
            </a:r>
          </a:p>
          <a:p>
            <a:pPr marL="0" indent="0">
              <a:buNone/>
            </a:pPr>
            <a:r>
              <a:rPr lang="ru-RU" dirty="0"/>
              <a:t>- декоративные</a:t>
            </a:r>
          </a:p>
          <a:p>
            <a:pPr marL="0" indent="0">
              <a:buNone/>
            </a:pPr>
            <a:r>
              <a:rPr lang="ru-RU" dirty="0"/>
              <a:t>- лекарственные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875048"/>
            <a:ext cx="2106144" cy="236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ЛЮПИН">
            <a:hlinkClick r:id="rId4" action="ppaction://hlinksldjump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98024" y="1248197"/>
            <a:ext cx="1800052" cy="2202110"/>
          </a:xfrm>
          <a:prstGeom prst="rect">
            <a:avLst/>
          </a:prstGeom>
          <a:noFill/>
          <a:ln w="38100">
            <a:solidFill>
              <a:srgbClr val="EEECE1"/>
            </a:solidFill>
            <a:miter lim="800000"/>
            <a:headEnd/>
            <a:tailEnd/>
          </a:ln>
        </p:spPr>
      </p:pic>
      <p:pic>
        <p:nvPicPr>
          <p:cNvPr id="8195" name="Picture 3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875047"/>
            <a:ext cx="2094310" cy="236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75049"/>
            <a:ext cx="1873942" cy="2361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ÐÐ°ÑÑÐ¸Ð½ÐºÐ¸ Ð¿Ð¾ Ð·Ð°Ð¿ÑÐ¾ÑÑ ÐºÐ½Ð¾Ð¿ÐºÐ° Ð² Ð½Ð°Ð·Ð°Ð´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346" y="6315687"/>
            <a:ext cx="976164" cy="54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40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Растения разделяют на группы:</a:t>
            </a:r>
          </a:p>
          <a:p>
            <a:pPr marL="0" indent="0">
              <a:buNone/>
            </a:pPr>
            <a:r>
              <a:rPr lang="ru-RU" dirty="0"/>
              <a:t>- пищевые</a:t>
            </a:r>
          </a:p>
          <a:p>
            <a:pPr marL="0" indent="0">
              <a:buNone/>
            </a:pPr>
            <a:r>
              <a:rPr lang="ru-RU" dirty="0"/>
              <a:t>- кормовые</a:t>
            </a:r>
          </a:p>
          <a:p>
            <a:pPr marL="0" indent="0">
              <a:buNone/>
            </a:pPr>
            <a:r>
              <a:rPr lang="ru-RU" dirty="0"/>
              <a:t>- декоративные</a:t>
            </a:r>
          </a:p>
          <a:p>
            <a:pPr marL="0" indent="0">
              <a:buNone/>
            </a:pPr>
            <a:r>
              <a:rPr lang="ru-RU" dirty="0"/>
              <a:t>- лекарственные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875048"/>
            <a:ext cx="2106144" cy="236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ЛЮПИН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8024" y="1248197"/>
            <a:ext cx="1800052" cy="2202110"/>
          </a:xfrm>
          <a:prstGeom prst="rect">
            <a:avLst/>
          </a:prstGeom>
          <a:noFill/>
          <a:ln w="38100">
            <a:solidFill>
              <a:srgbClr val="EEECE1"/>
            </a:solidFill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875047"/>
            <a:ext cx="2094310" cy="236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75049"/>
            <a:ext cx="1873942" cy="2361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ЛЮПИН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00423" y="548679"/>
            <a:ext cx="4543154" cy="5557909"/>
          </a:xfrm>
          <a:prstGeom prst="rect">
            <a:avLst/>
          </a:prstGeom>
          <a:noFill/>
          <a:ln w="38100">
            <a:solidFill>
              <a:srgbClr val="EEECE1"/>
            </a:solidFill>
            <a:miter lim="800000"/>
            <a:headEnd/>
            <a:tailEnd/>
          </a:ln>
        </p:spPr>
      </p:pic>
      <p:pic>
        <p:nvPicPr>
          <p:cNvPr id="9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48679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822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Растения разделяют на группы:</a:t>
            </a:r>
          </a:p>
          <a:p>
            <a:pPr marL="0" indent="0">
              <a:buNone/>
            </a:pPr>
            <a:r>
              <a:rPr lang="ru-RU" dirty="0"/>
              <a:t>- пищевые</a:t>
            </a:r>
          </a:p>
          <a:p>
            <a:pPr marL="0" indent="0">
              <a:buNone/>
            </a:pPr>
            <a:r>
              <a:rPr lang="ru-RU" dirty="0"/>
              <a:t>- кормовые</a:t>
            </a:r>
          </a:p>
          <a:p>
            <a:pPr marL="0" indent="0">
              <a:buNone/>
            </a:pPr>
            <a:r>
              <a:rPr lang="ru-RU" dirty="0"/>
              <a:t>- декоративные</a:t>
            </a:r>
          </a:p>
          <a:p>
            <a:pPr marL="0" indent="0">
              <a:buNone/>
            </a:pPr>
            <a:r>
              <a:rPr lang="ru-RU" dirty="0"/>
              <a:t>- лекарственные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875048"/>
            <a:ext cx="2106144" cy="236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ЛЮПИН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8024" y="1248197"/>
            <a:ext cx="1800052" cy="2202110"/>
          </a:xfrm>
          <a:prstGeom prst="rect">
            <a:avLst/>
          </a:prstGeom>
          <a:noFill/>
          <a:ln w="38100">
            <a:solidFill>
              <a:srgbClr val="EEECE1"/>
            </a:solidFill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875047"/>
            <a:ext cx="2094310" cy="236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75049"/>
            <a:ext cx="1873942" cy="2361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264" y="858019"/>
            <a:ext cx="4597471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858094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822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Растения разделяют на группы:</a:t>
            </a:r>
          </a:p>
          <a:p>
            <a:pPr marL="0" indent="0">
              <a:buNone/>
            </a:pPr>
            <a:r>
              <a:rPr lang="ru-RU" dirty="0"/>
              <a:t>- пищевые</a:t>
            </a:r>
          </a:p>
          <a:p>
            <a:pPr marL="0" indent="0">
              <a:buNone/>
            </a:pPr>
            <a:r>
              <a:rPr lang="ru-RU" dirty="0"/>
              <a:t>- кормовые</a:t>
            </a:r>
          </a:p>
          <a:p>
            <a:pPr marL="0" indent="0">
              <a:buNone/>
            </a:pPr>
            <a:r>
              <a:rPr lang="ru-RU" dirty="0"/>
              <a:t>- декоративные</a:t>
            </a:r>
          </a:p>
          <a:p>
            <a:pPr marL="0" indent="0">
              <a:buNone/>
            </a:pPr>
            <a:r>
              <a:rPr lang="ru-RU" dirty="0"/>
              <a:t>- лекарственные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875048"/>
            <a:ext cx="2106144" cy="236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ЛЮПИН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8024" y="1248197"/>
            <a:ext cx="1800052" cy="2202110"/>
          </a:xfrm>
          <a:prstGeom prst="rect">
            <a:avLst/>
          </a:prstGeom>
          <a:noFill/>
          <a:ln w="38100">
            <a:solidFill>
              <a:srgbClr val="EEECE1"/>
            </a:solidFill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875047"/>
            <a:ext cx="2094310" cy="236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75049"/>
            <a:ext cx="1873942" cy="2361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708" y="682349"/>
            <a:ext cx="4392488" cy="5535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996" y="682349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822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Растения разделяют на группы:</a:t>
            </a:r>
          </a:p>
          <a:p>
            <a:pPr marL="0" indent="0">
              <a:buNone/>
            </a:pPr>
            <a:r>
              <a:rPr lang="ru-RU" dirty="0"/>
              <a:t>- пищевые</a:t>
            </a:r>
          </a:p>
          <a:p>
            <a:pPr marL="0" indent="0">
              <a:buNone/>
            </a:pPr>
            <a:r>
              <a:rPr lang="ru-RU" dirty="0"/>
              <a:t>- кормовые</a:t>
            </a:r>
          </a:p>
          <a:p>
            <a:pPr marL="0" indent="0">
              <a:buNone/>
            </a:pPr>
            <a:r>
              <a:rPr lang="ru-RU" dirty="0"/>
              <a:t>- декоративные</a:t>
            </a:r>
          </a:p>
          <a:p>
            <a:pPr marL="0" indent="0">
              <a:buNone/>
            </a:pPr>
            <a:r>
              <a:rPr lang="ru-RU" dirty="0"/>
              <a:t>- лекарственные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875048"/>
            <a:ext cx="2106144" cy="236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ЛЮПИН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8024" y="1248197"/>
            <a:ext cx="1800052" cy="2202110"/>
          </a:xfrm>
          <a:prstGeom prst="rect">
            <a:avLst/>
          </a:prstGeom>
          <a:noFill/>
          <a:ln w="38100">
            <a:solidFill>
              <a:srgbClr val="EEECE1"/>
            </a:solidFill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875047"/>
            <a:ext cx="2094310" cy="2361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75049"/>
            <a:ext cx="1873942" cy="2361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526" y="845508"/>
            <a:ext cx="4798948" cy="5381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4274" y="845508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822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СЛОЖНОЦВЕТНЫЕ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6084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400" dirty="0"/>
              <a:t>салат,  подсолнечник, астры, георгины, осот , бодяк, василек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Самое крупное среди двудольных семейство, включающее более 20 тысяч видов, распространенных по всему земному шару, в России — около 3500 дикорастущих видов. </a:t>
            </a:r>
          </a:p>
          <a:p>
            <a:pPr marL="0" indent="0">
              <a:buNone/>
            </a:pPr>
            <a:r>
              <a:rPr lang="ru-RU" sz="2400" dirty="0"/>
              <a:t>В основном, — это многолетние и однолетние травянистые растения, реже — полукустарники, кустарники и небольшие деревца. 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Типы цветков – трубчатые (1), воронковидные (2), язычковые (3)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9218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02795"/>
            <a:ext cx="2159296" cy="2062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102795"/>
            <a:ext cx="1793165" cy="2062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102795"/>
            <a:ext cx="2078911" cy="2062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317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СЛОЖНОЦВЕТНЫЕ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6084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400" dirty="0"/>
              <a:t>салат,  подсолнечник, астры, георгины, осот , бодяк, василек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Самое крупное среди двудольных семейство, включающее более 20 тысяч видов, распространенных по всему земному шару, в России — около 3500 дикорастущих видов. </a:t>
            </a:r>
          </a:p>
          <a:p>
            <a:pPr marL="0" indent="0">
              <a:buNone/>
            </a:pPr>
            <a:r>
              <a:rPr lang="ru-RU" sz="2400" dirty="0"/>
              <a:t>В основном, — это многолетние и однолетние травянистые растения, реже — полукустарники, кустарники и небольшие деревца. 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Типы цветков – трубчатые (1), воронковидные (2), язычковые (3)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02795"/>
            <a:ext cx="2159296" cy="2062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102795"/>
            <a:ext cx="1793165" cy="2062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102795"/>
            <a:ext cx="2078911" cy="2062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502" y="1404316"/>
            <a:ext cx="5011904" cy="478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206" y="1404316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379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СЛОЖНОЦВЕТНЫЕ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6084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400" dirty="0"/>
              <a:t>салат,  подсолнечник, астры, георгины, осот , бодяк, василек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Самое крупное среди двудольных семейство, включающее более 20 тысяч видов, распространенных по всему земному шару, в России — около 3500 дикорастущих видов. </a:t>
            </a:r>
          </a:p>
          <a:p>
            <a:pPr marL="0" indent="0">
              <a:buNone/>
            </a:pPr>
            <a:r>
              <a:rPr lang="ru-RU" sz="2400" dirty="0"/>
              <a:t>В основном, — это многолетние и однолетние травянистые растения, реже — полукустарники, кустарники и небольшие деревца. 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Типы цветков – трубчатые (1), воронковидные (2), язычковые (3)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02795"/>
            <a:ext cx="2159296" cy="2062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102795"/>
            <a:ext cx="1793165" cy="2062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102795"/>
            <a:ext cx="2078911" cy="2062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449" y="1072529"/>
            <a:ext cx="4665101" cy="536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350" y="1072529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379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СЕМЕЙСТВО КРЕСТОЦВЕТНЫЕ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капуста, редька, </a:t>
            </a:r>
            <a:r>
              <a:rPr lang="ru-RU" sz="2000" dirty="0" smtClean="0"/>
              <a:t>хрен</a:t>
            </a:r>
            <a:r>
              <a:rPr lang="ru-RU" sz="2000" dirty="0"/>
              <a:t>, горчица, сурепка, пастушья сумка, </a:t>
            </a:r>
            <a:r>
              <a:rPr lang="ru-RU" sz="2000" dirty="0" smtClean="0"/>
              <a:t>левкой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В </a:t>
            </a:r>
            <a:r>
              <a:rPr lang="ru-RU" sz="2000" dirty="0"/>
              <a:t>это семейство входит около 3200 видов, преобладают травянистые растения (однолетние, двулетние и многолетние), распространены в основном в умеренной зоне северного полушария. 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Рисунок 3" descr="C:\Users\Ирина\Pictures\resBCDB9B66-0A01-022A-0163-7B3798858CE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385" y="2132854"/>
            <a:ext cx="1800200" cy="216895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 descr="C:\Users\Ирина\Pictures\res4311E5B7-06CE-444B-B1E8-4C716E8A3E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673" y="2132854"/>
            <a:ext cx="1944216" cy="216895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Рисунок 5" descr="C:\Users\Ирина\Pictures\res9F7B8431-0A01-022A-0096-4823F20D7310.jpg"/>
          <p:cNvPicPr/>
          <p:nvPr/>
        </p:nvPicPr>
        <p:blipFill>
          <a:blip r:embed="rId4" cstate="print"/>
          <a:srcRect l="5933" r="77071" b="25092"/>
          <a:stretch>
            <a:fillRect/>
          </a:stretch>
        </p:blipFill>
        <p:spPr bwMode="auto">
          <a:xfrm>
            <a:off x="6588993" y="2132854"/>
            <a:ext cx="1009650" cy="2168951"/>
          </a:xfrm>
          <a:prstGeom prst="rect">
            <a:avLst/>
          </a:prstGeom>
          <a:ln>
            <a:noFill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C:\Users\Ирина\Pictures\res4311E5B7-06CE-444B-B1E8-4C716E8A3E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5" y="1260049"/>
            <a:ext cx="4393257" cy="490108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Picture 4" descr="ÐÐ°ÑÑÐ¸Ð½ÐºÐ¸ Ð¿Ð¾ Ð·Ð°Ð¿ÑÐ¾ÑÑ ÐºÐ½Ð¾Ð¿ÐºÐ° Ð·Ð°ÐºÑÑÑÑ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3008" y="1282638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906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СЛОЖНОЦВЕТНЫЕ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6084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400" dirty="0"/>
              <a:t>салат,  подсолнечник, астры, георгины, осот , бодяк, василек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Самое крупное среди двудольных семейство, включающее более 20 тысяч видов, распространенных по всему земному шару, в России — около 3500 дикорастущих видов. </a:t>
            </a:r>
          </a:p>
          <a:p>
            <a:pPr marL="0" indent="0">
              <a:buNone/>
            </a:pPr>
            <a:r>
              <a:rPr lang="ru-RU" sz="2400" dirty="0"/>
              <a:t>В основном, — это многолетние и однолетние травянистые растения, реже — полукустарники, кустарники и небольшие деревца. 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Типы цветков – трубчатые (1), воронковидные (2), язычковые (3)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102795"/>
            <a:ext cx="2159296" cy="2062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102795"/>
            <a:ext cx="1793165" cy="2062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102795"/>
            <a:ext cx="2078911" cy="2062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056285"/>
            <a:ext cx="5184576" cy="5143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096" y="1056285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379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Соцветие - корзинка </a:t>
            </a:r>
          </a:p>
          <a:p>
            <a:pPr marL="0" indent="0">
              <a:buNone/>
            </a:pPr>
            <a:r>
              <a:rPr lang="ru-RU" dirty="0"/>
              <a:t>Плод –  семянка</a:t>
            </a:r>
          </a:p>
          <a:p>
            <a:pPr marL="0" indent="0">
              <a:buNone/>
            </a:pPr>
            <a:r>
              <a:rPr lang="ru-RU" dirty="0"/>
              <a:t>В основном, — это многолетние и однолетние травянистые растения, реже — полукустарники, кустарники и небольшие деревца. </a:t>
            </a:r>
          </a:p>
          <a:p>
            <a:pPr marL="0" indent="0">
              <a:buNone/>
            </a:pPr>
            <a:r>
              <a:rPr lang="ru-RU" dirty="0"/>
              <a:t> Растения разделяют на группы</a:t>
            </a:r>
          </a:p>
          <a:p>
            <a:pPr marL="0" indent="0">
              <a:buNone/>
            </a:pPr>
            <a:r>
              <a:rPr lang="ru-RU" dirty="0"/>
              <a:t>- пищевые, </a:t>
            </a:r>
          </a:p>
          <a:p>
            <a:pPr marL="0" indent="0">
              <a:buNone/>
            </a:pPr>
            <a:r>
              <a:rPr lang="ru-RU" dirty="0"/>
              <a:t>- масличные, </a:t>
            </a:r>
          </a:p>
          <a:p>
            <a:pPr marL="0" indent="0">
              <a:buNone/>
            </a:pPr>
            <a:r>
              <a:rPr lang="ru-RU" dirty="0"/>
              <a:t>- пряные, </a:t>
            </a:r>
          </a:p>
          <a:p>
            <a:pPr marL="0" indent="0">
              <a:buNone/>
            </a:pPr>
            <a:r>
              <a:rPr lang="ru-RU" dirty="0"/>
              <a:t>- лекарственные, </a:t>
            </a:r>
          </a:p>
          <a:p>
            <a:pPr marL="0" indent="0">
              <a:buNone/>
            </a:pPr>
            <a:r>
              <a:rPr lang="ru-RU" dirty="0"/>
              <a:t>- инсектицидные, </a:t>
            </a:r>
          </a:p>
          <a:p>
            <a:pPr marL="0" indent="0">
              <a:buNone/>
            </a:pPr>
            <a:r>
              <a:rPr lang="ru-RU" dirty="0"/>
              <a:t>- декоративные, 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каучконосные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/>
              <a:t>- сорняки,</a:t>
            </a:r>
          </a:p>
          <a:p>
            <a:pPr marL="0" indent="0">
              <a:buNone/>
            </a:pPr>
            <a:r>
              <a:rPr lang="ru-RU" dirty="0"/>
              <a:t>- медоносы.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4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707737"/>
            <a:ext cx="1656184" cy="2215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218" y="4294211"/>
            <a:ext cx="1900720" cy="1396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023" y="2232933"/>
            <a:ext cx="2644577" cy="1690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004" y="4306886"/>
            <a:ext cx="1801019" cy="1384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294211"/>
            <a:ext cx="1679188" cy="1916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 descr="ÐÐ°ÑÑÐ¸Ð½ÐºÐ¸ Ð¿Ð¾ Ð·Ð°Ð¿ÑÐ¾ÑÑ ÐºÐ½Ð¾Ð¿ÐºÐ° Ð² Ð½Ð°Ð·Ð°Ð´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5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836" y="6293072"/>
            <a:ext cx="976164" cy="54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565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Соцветие - корзинка </a:t>
            </a:r>
          </a:p>
          <a:p>
            <a:pPr marL="0" indent="0">
              <a:buNone/>
            </a:pPr>
            <a:r>
              <a:rPr lang="ru-RU" dirty="0"/>
              <a:t>Плод –  семянка</a:t>
            </a:r>
          </a:p>
          <a:p>
            <a:pPr marL="0" indent="0">
              <a:buNone/>
            </a:pPr>
            <a:r>
              <a:rPr lang="ru-RU" dirty="0"/>
              <a:t>В основном, — это многолетние и однолетние травянистые растения, реже — полукустарники, кустарники и небольшие деревца. </a:t>
            </a:r>
          </a:p>
          <a:p>
            <a:pPr marL="0" indent="0">
              <a:buNone/>
            </a:pPr>
            <a:r>
              <a:rPr lang="ru-RU" dirty="0"/>
              <a:t> Растения разделяют на группы</a:t>
            </a:r>
          </a:p>
          <a:p>
            <a:pPr marL="0" indent="0">
              <a:buNone/>
            </a:pPr>
            <a:r>
              <a:rPr lang="ru-RU" dirty="0"/>
              <a:t>- пищевые, </a:t>
            </a:r>
          </a:p>
          <a:p>
            <a:pPr marL="0" indent="0">
              <a:buNone/>
            </a:pPr>
            <a:r>
              <a:rPr lang="ru-RU" dirty="0"/>
              <a:t>- масличные, </a:t>
            </a:r>
          </a:p>
          <a:p>
            <a:pPr marL="0" indent="0">
              <a:buNone/>
            </a:pPr>
            <a:r>
              <a:rPr lang="ru-RU" dirty="0"/>
              <a:t>- пряные, </a:t>
            </a:r>
          </a:p>
          <a:p>
            <a:pPr marL="0" indent="0">
              <a:buNone/>
            </a:pPr>
            <a:r>
              <a:rPr lang="ru-RU" dirty="0"/>
              <a:t>- лекарственные, </a:t>
            </a:r>
          </a:p>
          <a:p>
            <a:pPr marL="0" indent="0">
              <a:buNone/>
            </a:pPr>
            <a:r>
              <a:rPr lang="ru-RU" dirty="0"/>
              <a:t>- инсектицидные, </a:t>
            </a:r>
          </a:p>
          <a:p>
            <a:pPr marL="0" indent="0">
              <a:buNone/>
            </a:pPr>
            <a:r>
              <a:rPr lang="ru-RU" dirty="0"/>
              <a:t>- декоративные, 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каучконосные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/>
              <a:t>- сорняки,</a:t>
            </a:r>
          </a:p>
          <a:p>
            <a:pPr marL="0" indent="0">
              <a:buNone/>
            </a:pPr>
            <a:r>
              <a:rPr lang="ru-RU" dirty="0"/>
              <a:t>- медоносы.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707737"/>
            <a:ext cx="1656184" cy="2215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218" y="4294211"/>
            <a:ext cx="1900720" cy="1396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023" y="2232933"/>
            <a:ext cx="2644577" cy="1690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004" y="4306886"/>
            <a:ext cx="1801019" cy="1384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294211"/>
            <a:ext cx="1679188" cy="1916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594" y="1410861"/>
            <a:ext cx="6050812" cy="3867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206" y="1410861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584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Соцветие - корзинка </a:t>
            </a:r>
          </a:p>
          <a:p>
            <a:pPr marL="0" indent="0">
              <a:buNone/>
            </a:pPr>
            <a:r>
              <a:rPr lang="ru-RU" dirty="0"/>
              <a:t>Плод –  семянка</a:t>
            </a:r>
          </a:p>
          <a:p>
            <a:pPr marL="0" indent="0">
              <a:buNone/>
            </a:pPr>
            <a:r>
              <a:rPr lang="ru-RU" dirty="0"/>
              <a:t>В основном, — это многолетние и однолетние травянистые растения, реже — полукустарники, кустарники и небольшие деревца. </a:t>
            </a:r>
          </a:p>
          <a:p>
            <a:pPr marL="0" indent="0">
              <a:buNone/>
            </a:pPr>
            <a:r>
              <a:rPr lang="ru-RU" dirty="0"/>
              <a:t> Растения разделяют на группы</a:t>
            </a:r>
          </a:p>
          <a:p>
            <a:pPr marL="0" indent="0">
              <a:buNone/>
            </a:pPr>
            <a:r>
              <a:rPr lang="ru-RU" dirty="0"/>
              <a:t>- пищевые, </a:t>
            </a:r>
          </a:p>
          <a:p>
            <a:pPr marL="0" indent="0">
              <a:buNone/>
            </a:pPr>
            <a:r>
              <a:rPr lang="ru-RU" dirty="0"/>
              <a:t>- масличные, </a:t>
            </a:r>
          </a:p>
          <a:p>
            <a:pPr marL="0" indent="0">
              <a:buNone/>
            </a:pPr>
            <a:r>
              <a:rPr lang="ru-RU" dirty="0"/>
              <a:t>- пряные, </a:t>
            </a:r>
          </a:p>
          <a:p>
            <a:pPr marL="0" indent="0">
              <a:buNone/>
            </a:pPr>
            <a:r>
              <a:rPr lang="ru-RU" dirty="0"/>
              <a:t>- лекарственные, </a:t>
            </a:r>
          </a:p>
          <a:p>
            <a:pPr marL="0" indent="0">
              <a:buNone/>
            </a:pPr>
            <a:r>
              <a:rPr lang="ru-RU" dirty="0"/>
              <a:t>- инсектицидные, </a:t>
            </a:r>
          </a:p>
          <a:p>
            <a:pPr marL="0" indent="0">
              <a:buNone/>
            </a:pPr>
            <a:r>
              <a:rPr lang="ru-RU" dirty="0"/>
              <a:t>- декоративные, 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каучконосные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/>
              <a:t>- сорняки,</a:t>
            </a:r>
          </a:p>
          <a:p>
            <a:pPr marL="0" indent="0">
              <a:buNone/>
            </a:pPr>
            <a:r>
              <a:rPr lang="ru-RU" dirty="0"/>
              <a:t>- медоносы.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707737"/>
            <a:ext cx="1656184" cy="2215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218" y="4294211"/>
            <a:ext cx="1900720" cy="1396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023" y="2232933"/>
            <a:ext cx="2644577" cy="1690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004" y="4306886"/>
            <a:ext cx="1801019" cy="1384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294211"/>
            <a:ext cx="1679188" cy="1916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172" y="780066"/>
            <a:ext cx="3960440" cy="5297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400" y="780066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584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Соцветие - корзинка </a:t>
            </a:r>
          </a:p>
          <a:p>
            <a:pPr marL="0" indent="0">
              <a:buNone/>
            </a:pPr>
            <a:r>
              <a:rPr lang="ru-RU" dirty="0"/>
              <a:t>Плод –  семянка</a:t>
            </a:r>
          </a:p>
          <a:p>
            <a:pPr marL="0" indent="0">
              <a:buNone/>
            </a:pPr>
            <a:r>
              <a:rPr lang="ru-RU" dirty="0"/>
              <a:t>В основном, — это многолетние и однолетние травянистые растения, реже — полукустарники, кустарники и небольшие деревца. </a:t>
            </a:r>
          </a:p>
          <a:p>
            <a:pPr marL="0" indent="0">
              <a:buNone/>
            </a:pPr>
            <a:r>
              <a:rPr lang="ru-RU" dirty="0"/>
              <a:t> Растения разделяют на группы</a:t>
            </a:r>
          </a:p>
          <a:p>
            <a:pPr marL="0" indent="0">
              <a:buNone/>
            </a:pPr>
            <a:r>
              <a:rPr lang="ru-RU" dirty="0"/>
              <a:t>- пищевые, </a:t>
            </a:r>
          </a:p>
          <a:p>
            <a:pPr marL="0" indent="0">
              <a:buNone/>
            </a:pPr>
            <a:r>
              <a:rPr lang="ru-RU" dirty="0"/>
              <a:t>- масличные, </a:t>
            </a:r>
          </a:p>
          <a:p>
            <a:pPr marL="0" indent="0">
              <a:buNone/>
            </a:pPr>
            <a:r>
              <a:rPr lang="ru-RU" dirty="0"/>
              <a:t>- пряные, </a:t>
            </a:r>
          </a:p>
          <a:p>
            <a:pPr marL="0" indent="0">
              <a:buNone/>
            </a:pPr>
            <a:r>
              <a:rPr lang="ru-RU" dirty="0"/>
              <a:t>- лекарственные, </a:t>
            </a:r>
          </a:p>
          <a:p>
            <a:pPr marL="0" indent="0">
              <a:buNone/>
            </a:pPr>
            <a:r>
              <a:rPr lang="ru-RU" dirty="0"/>
              <a:t>- инсектицидные, </a:t>
            </a:r>
          </a:p>
          <a:p>
            <a:pPr marL="0" indent="0">
              <a:buNone/>
            </a:pPr>
            <a:r>
              <a:rPr lang="ru-RU" dirty="0"/>
              <a:t>- декоративные, 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каучконосные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/>
              <a:t>- сорняки,</a:t>
            </a:r>
          </a:p>
          <a:p>
            <a:pPr marL="0" indent="0">
              <a:buNone/>
            </a:pPr>
            <a:r>
              <a:rPr lang="ru-RU" dirty="0"/>
              <a:t>- медоносы.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707737"/>
            <a:ext cx="1656184" cy="2215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218" y="4294211"/>
            <a:ext cx="1900720" cy="1396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023" y="2232933"/>
            <a:ext cx="2644577" cy="1690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004" y="4306886"/>
            <a:ext cx="1801019" cy="1384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294211"/>
            <a:ext cx="1679188" cy="1916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932" y="1211081"/>
            <a:ext cx="6036572" cy="443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304" y="1211081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584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Соцветие - корзинка </a:t>
            </a:r>
          </a:p>
          <a:p>
            <a:pPr marL="0" indent="0">
              <a:buNone/>
            </a:pPr>
            <a:r>
              <a:rPr lang="ru-RU" dirty="0"/>
              <a:t>Плод –  семянка</a:t>
            </a:r>
          </a:p>
          <a:p>
            <a:pPr marL="0" indent="0">
              <a:buNone/>
            </a:pPr>
            <a:r>
              <a:rPr lang="ru-RU" dirty="0"/>
              <a:t>В основном, — это многолетние и однолетние травянистые растения, реже — полукустарники, кустарники и небольшие деревца. </a:t>
            </a:r>
          </a:p>
          <a:p>
            <a:pPr marL="0" indent="0">
              <a:buNone/>
            </a:pPr>
            <a:r>
              <a:rPr lang="ru-RU" dirty="0"/>
              <a:t> Растения разделяют на группы</a:t>
            </a:r>
          </a:p>
          <a:p>
            <a:pPr marL="0" indent="0">
              <a:buNone/>
            </a:pPr>
            <a:r>
              <a:rPr lang="ru-RU" dirty="0"/>
              <a:t>- пищевые, </a:t>
            </a:r>
          </a:p>
          <a:p>
            <a:pPr marL="0" indent="0">
              <a:buNone/>
            </a:pPr>
            <a:r>
              <a:rPr lang="ru-RU" dirty="0"/>
              <a:t>- масличные, </a:t>
            </a:r>
          </a:p>
          <a:p>
            <a:pPr marL="0" indent="0">
              <a:buNone/>
            </a:pPr>
            <a:r>
              <a:rPr lang="ru-RU" dirty="0"/>
              <a:t>- пряные, </a:t>
            </a:r>
          </a:p>
          <a:p>
            <a:pPr marL="0" indent="0">
              <a:buNone/>
            </a:pPr>
            <a:r>
              <a:rPr lang="ru-RU" dirty="0"/>
              <a:t>- лекарственные, </a:t>
            </a:r>
          </a:p>
          <a:p>
            <a:pPr marL="0" indent="0">
              <a:buNone/>
            </a:pPr>
            <a:r>
              <a:rPr lang="ru-RU" dirty="0"/>
              <a:t>- инсектицидные, </a:t>
            </a:r>
          </a:p>
          <a:p>
            <a:pPr marL="0" indent="0">
              <a:buNone/>
            </a:pPr>
            <a:r>
              <a:rPr lang="ru-RU" dirty="0"/>
              <a:t>- декоративные, 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каучконосные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/>
              <a:t>- сорняки,</a:t>
            </a:r>
          </a:p>
          <a:p>
            <a:pPr marL="0" indent="0">
              <a:buNone/>
            </a:pPr>
            <a:r>
              <a:rPr lang="ru-RU" dirty="0"/>
              <a:t>- медоносы.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707737"/>
            <a:ext cx="1656184" cy="2215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218" y="4294211"/>
            <a:ext cx="1900720" cy="1396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023" y="2232933"/>
            <a:ext cx="2644577" cy="1690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004" y="4306886"/>
            <a:ext cx="1801019" cy="1384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294211"/>
            <a:ext cx="1679188" cy="1916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350" y="800018"/>
            <a:ext cx="4605736" cy="5257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886" y="800018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584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Соцветие - корзинка </a:t>
            </a:r>
          </a:p>
          <a:p>
            <a:pPr marL="0" indent="0">
              <a:buNone/>
            </a:pPr>
            <a:r>
              <a:rPr lang="ru-RU" dirty="0"/>
              <a:t>Плод –  семянка</a:t>
            </a:r>
          </a:p>
          <a:p>
            <a:pPr marL="0" indent="0">
              <a:buNone/>
            </a:pPr>
            <a:r>
              <a:rPr lang="ru-RU" dirty="0"/>
              <a:t>В основном, — это многолетние и однолетние травянистые растения, реже — полукустарники, кустарники и небольшие деревца. </a:t>
            </a:r>
          </a:p>
          <a:p>
            <a:pPr marL="0" indent="0">
              <a:buNone/>
            </a:pPr>
            <a:r>
              <a:rPr lang="ru-RU" dirty="0"/>
              <a:t> Растения разделяют на группы</a:t>
            </a:r>
          </a:p>
          <a:p>
            <a:pPr marL="0" indent="0">
              <a:buNone/>
            </a:pPr>
            <a:r>
              <a:rPr lang="ru-RU" dirty="0"/>
              <a:t>- пищевые, </a:t>
            </a:r>
          </a:p>
          <a:p>
            <a:pPr marL="0" indent="0">
              <a:buNone/>
            </a:pPr>
            <a:r>
              <a:rPr lang="ru-RU" dirty="0"/>
              <a:t>- масличные, </a:t>
            </a:r>
          </a:p>
          <a:p>
            <a:pPr marL="0" indent="0">
              <a:buNone/>
            </a:pPr>
            <a:r>
              <a:rPr lang="ru-RU" dirty="0"/>
              <a:t>- пряные, </a:t>
            </a:r>
          </a:p>
          <a:p>
            <a:pPr marL="0" indent="0">
              <a:buNone/>
            </a:pPr>
            <a:r>
              <a:rPr lang="ru-RU" dirty="0"/>
              <a:t>- лекарственные, </a:t>
            </a:r>
          </a:p>
          <a:p>
            <a:pPr marL="0" indent="0">
              <a:buNone/>
            </a:pPr>
            <a:r>
              <a:rPr lang="ru-RU" dirty="0"/>
              <a:t>- инсектицидные, </a:t>
            </a:r>
          </a:p>
          <a:p>
            <a:pPr marL="0" indent="0">
              <a:buNone/>
            </a:pPr>
            <a:r>
              <a:rPr lang="ru-RU" dirty="0"/>
              <a:t>- декоративные, </a:t>
            </a:r>
          </a:p>
          <a:p>
            <a:pPr marL="0" indent="0">
              <a:buNone/>
            </a:pPr>
            <a:r>
              <a:rPr lang="ru-RU" dirty="0"/>
              <a:t>- </a:t>
            </a:r>
            <a:r>
              <a:rPr lang="ru-RU" dirty="0" err="1"/>
              <a:t>каучконосные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/>
              <a:t>- сорняки,</a:t>
            </a:r>
          </a:p>
          <a:p>
            <a:pPr marL="0" indent="0">
              <a:buNone/>
            </a:pPr>
            <a:r>
              <a:rPr lang="ru-RU" dirty="0"/>
              <a:t>- медоносы.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707737"/>
            <a:ext cx="1656184" cy="2215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4218" y="4294211"/>
            <a:ext cx="1900720" cy="1396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023" y="2232933"/>
            <a:ext cx="2644577" cy="1690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004" y="4306886"/>
            <a:ext cx="1801019" cy="1384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294211"/>
            <a:ext cx="1679188" cy="1916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330" y="1091406"/>
            <a:ext cx="6083775" cy="4675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905" y="1091406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584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ЛИЛЕЙНЫЕ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/>
              <a:t>Тюльпан, лилия, лук, ландыш, купена лекарственная, алоэ, вороний глаз, чемерица </a:t>
            </a:r>
          </a:p>
          <a:p>
            <a:pPr marL="0" indent="0">
              <a:buNone/>
            </a:pPr>
            <a:r>
              <a:rPr lang="ru-RU" sz="2400" dirty="0"/>
              <a:t>В семействе 4000 видов. Представители семейства распространены повсюду, но больше всего в тёплых странах, меньше - между тропиками, ещё меньше в странах холодных и высоко нагорных.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1266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21163"/>
            <a:ext cx="2585125" cy="2016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221163"/>
            <a:ext cx="1939382" cy="2016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221162"/>
            <a:ext cx="2410511" cy="2016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358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ЛИЛЕЙНЫЕ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/>
              <a:t>Тюльпан, лилия, лук, ландыш, купена лекарственная, алоэ, вороний глаз, чемерица </a:t>
            </a:r>
          </a:p>
          <a:p>
            <a:pPr marL="0" indent="0">
              <a:buNone/>
            </a:pPr>
            <a:r>
              <a:rPr lang="ru-RU" sz="2400" dirty="0"/>
              <a:t>В семействе 4000 видов. Представители семейства распространены повсюду, но больше всего в тёплых странах, меньше - между тропиками, ещё меньше в странах холодных и высоко нагорных.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21163"/>
            <a:ext cx="2585125" cy="2016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221163"/>
            <a:ext cx="1939382" cy="2016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221162"/>
            <a:ext cx="2410511" cy="2016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474" y="1196753"/>
            <a:ext cx="6463052" cy="504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6326" y="1196753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23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ЛИЛЕЙНЫЕ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/>
              <a:t>Тюльпан, лилия, лук, ландыш, купена лекарственная, алоэ, вороний глаз, чемерица </a:t>
            </a:r>
          </a:p>
          <a:p>
            <a:pPr marL="0" indent="0">
              <a:buNone/>
            </a:pPr>
            <a:r>
              <a:rPr lang="ru-RU" sz="2400" dirty="0"/>
              <a:t>В семействе 4000 видов. Представители семейства распространены повсюду, но больше всего в тёплых странах, меньше - между тропиками, ещё меньше в странах холодных и высоко нагорных.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21163"/>
            <a:ext cx="2585125" cy="2016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221163"/>
            <a:ext cx="1939382" cy="2016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221162"/>
            <a:ext cx="2410511" cy="2016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052" y="1202292"/>
            <a:ext cx="4862347" cy="5054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199" y="120229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23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СЕМЕЙСТВО КРЕСТОЦВЕТНЫЕ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капуста, редька, </a:t>
            </a:r>
            <a:r>
              <a:rPr lang="ru-RU" sz="2000" dirty="0" smtClean="0"/>
              <a:t>хрен</a:t>
            </a:r>
            <a:r>
              <a:rPr lang="ru-RU" sz="2000" dirty="0"/>
              <a:t>, горчица, сурепка, пастушья сумка, </a:t>
            </a:r>
            <a:r>
              <a:rPr lang="ru-RU" sz="2000" dirty="0" smtClean="0"/>
              <a:t>левкой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В </a:t>
            </a:r>
            <a:r>
              <a:rPr lang="ru-RU" sz="2000" dirty="0"/>
              <a:t>это семейство входит около 3200 видов, преобладают травянистые растения (однолетние, двулетние и многолетние), распространены в основном в умеренной зоне северного полушария. </a:t>
            </a:r>
          </a:p>
          <a:p>
            <a:pPr marL="0" indent="0">
              <a:buNone/>
            </a:pPr>
            <a:endParaRPr lang="ru-RU" sz="2000" dirty="0"/>
          </a:p>
        </p:txBody>
      </p:sp>
      <p:pic>
        <p:nvPicPr>
          <p:cNvPr id="4" name="Рисунок 3" descr="C:\Users\Ирина\Pictures\resBCDB9B66-0A01-022A-0163-7B3798858CE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385" y="2132854"/>
            <a:ext cx="1800200" cy="216895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Рисунок 4" descr="C:\Users\Ирина\Pictures\res4311E5B7-06CE-444B-B1E8-4C716E8A3E5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673" y="2132854"/>
            <a:ext cx="1944216" cy="2168951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Рисунок 5" descr="C:\Users\Ирина\Pictures\res9F7B8431-0A01-022A-0096-4823F20D7310.jpg"/>
          <p:cNvPicPr/>
          <p:nvPr/>
        </p:nvPicPr>
        <p:blipFill>
          <a:blip r:embed="rId4" cstate="print"/>
          <a:srcRect l="5933" r="77071" b="25092"/>
          <a:stretch>
            <a:fillRect/>
          </a:stretch>
        </p:blipFill>
        <p:spPr bwMode="auto">
          <a:xfrm>
            <a:off x="6588993" y="2132854"/>
            <a:ext cx="1009650" cy="2168951"/>
          </a:xfrm>
          <a:prstGeom prst="rect">
            <a:avLst/>
          </a:prstGeom>
          <a:ln>
            <a:noFill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C:\Users\Ирина\Pictures\res9F7B8431-0A01-022A-0096-4823F20D7310.jpg"/>
          <p:cNvPicPr/>
          <p:nvPr/>
        </p:nvPicPr>
        <p:blipFill>
          <a:blip r:embed="rId4" cstate="print"/>
          <a:srcRect l="5933" r="77071" b="25092"/>
          <a:stretch>
            <a:fillRect/>
          </a:stretch>
        </p:blipFill>
        <p:spPr bwMode="auto">
          <a:xfrm>
            <a:off x="3203848" y="1260049"/>
            <a:ext cx="2304256" cy="4950050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Picture 4" descr="ÐÐ°ÑÑÐ¸Ð½ÐºÐ¸ Ð¿Ð¾ Ð·Ð°Ð¿ÑÐ¾ÑÑ ÐºÐ½Ð¾Ð¿ÐºÐ° Ð·Ð°ÐºÑÑÑÑ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2119" y="1268760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906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ЛИЛЕЙНЫЕ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/>
              <a:t>Тюльпан, лилия, лук, ландыш, купена лекарственная, алоэ, вороний глаз, чемерица </a:t>
            </a:r>
          </a:p>
          <a:p>
            <a:pPr marL="0" indent="0">
              <a:buNone/>
            </a:pPr>
            <a:r>
              <a:rPr lang="ru-RU" sz="2400" dirty="0"/>
              <a:t>В семействе 4000 видов. Представители семейства распространены повсюду, но больше всего в тёплых странах, меньше - между тропиками, ещё меньше в странах холодных и высоко нагорных.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21163"/>
            <a:ext cx="2585125" cy="2016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221163"/>
            <a:ext cx="1939382" cy="2016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221162"/>
            <a:ext cx="2410511" cy="2016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122" y="1196752"/>
            <a:ext cx="5768223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350" y="119675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23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Цветок лилейных актиноморфный (радиально симметричный),  цветок имеет простой шестичленный околоцветник, 6 тычинок с вращающимися пыльниками, пестик 1 с трёхчленным рыльцем (*О3+3Т3+3П1)</a:t>
            </a:r>
          </a:p>
          <a:p>
            <a:pPr marL="0" indent="0">
              <a:buNone/>
            </a:pPr>
            <a:r>
              <a:rPr lang="ru-RU" sz="2000" dirty="0"/>
              <a:t>Цветки собраны в соцветие кисть или </a:t>
            </a:r>
            <a:r>
              <a:rPr lang="ru-RU" sz="2000" dirty="0" err="1"/>
              <a:t>одтночные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Плод — </a:t>
            </a:r>
            <a:r>
              <a:rPr lang="ru-RU" sz="2000" dirty="0" err="1"/>
              <a:t>трёхгнёздая</a:t>
            </a:r>
            <a:r>
              <a:rPr lang="ru-RU" sz="2000" dirty="0"/>
              <a:t> коробочка, лопающаяся при созревании на три створки, или ягода.  </a:t>
            </a:r>
          </a:p>
          <a:p>
            <a:pPr marL="0" indent="0">
              <a:buNone/>
            </a:pPr>
            <a:r>
              <a:rPr lang="ru-RU" sz="2000" dirty="0"/>
              <a:t>Образование луковиц, клубнелуковиц, корневищ  дало возможность лилейным процветать.</a:t>
            </a:r>
          </a:p>
          <a:p>
            <a:pPr marL="0" indent="0">
              <a:buNone/>
            </a:pPr>
            <a:r>
              <a:rPr lang="ru-RU" sz="2000" dirty="0"/>
              <a:t>Травы, в основном — многолетние, реже — кустарники  или деревья.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2290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68638"/>
            <a:ext cx="205243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872036"/>
            <a:ext cx="2983999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872036"/>
            <a:ext cx="2775875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965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Цветок лилейных актиноморфный (радиально симметричный),  цветок имеет простой шестичленный околоцветник, 6 тычинок с вращающимися пыльниками, пестик 1 с трёхчленным рыльцем (*О3+3Т3+3П1)</a:t>
            </a:r>
          </a:p>
          <a:p>
            <a:pPr marL="0" indent="0">
              <a:buNone/>
            </a:pPr>
            <a:r>
              <a:rPr lang="ru-RU" sz="2000" dirty="0"/>
              <a:t>Цветки собраны в соцветие кисть или </a:t>
            </a:r>
            <a:r>
              <a:rPr lang="ru-RU" sz="2000" dirty="0" err="1"/>
              <a:t>одтночные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Плод — </a:t>
            </a:r>
            <a:r>
              <a:rPr lang="ru-RU" sz="2000" dirty="0" err="1"/>
              <a:t>трёхгнёздая</a:t>
            </a:r>
            <a:r>
              <a:rPr lang="ru-RU" sz="2000" dirty="0"/>
              <a:t> коробочка, лопающаяся при созревании на три створки, или ягода.  </a:t>
            </a:r>
          </a:p>
          <a:p>
            <a:pPr marL="0" indent="0">
              <a:buNone/>
            </a:pPr>
            <a:r>
              <a:rPr lang="ru-RU" sz="2000" dirty="0"/>
              <a:t>Образование луковиц, клубнелуковиц, корневищ  дало возможность лилейным процветать.</a:t>
            </a:r>
          </a:p>
          <a:p>
            <a:pPr marL="0" indent="0">
              <a:buNone/>
            </a:pPr>
            <a:r>
              <a:rPr lang="ru-RU" sz="2000" dirty="0"/>
              <a:t>Травы, в основном — многолетние, реже — кустарники  или деревья.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68638"/>
            <a:ext cx="205243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872036"/>
            <a:ext cx="2983999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872036"/>
            <a:ext cx="2775875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968" y="903940"/>
            <a:ext cx="4536504" cy="5411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272" y="90394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0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Цветок лилейных актиноморфный (радиально симметричный),  цветок имеет простой шестичленный околоцветник, 6 тычинок с вращающимися пыльниками, пестик 1 с трёхчленным рыльцем (*О3+3Т3+3П1)</a:t>
            </a:r>
          </a:p>
          <a:p>
            <a:pPr marL="0" indent="0">
              <a:buNone/>
            </a:pPr>
            <a:r>
              <a:rPr lang="ru-RU" sz="2000" dirty="0"/>
              <a:t>Цветки собраны в соцветие кисть или </a:t>
            </a:r>
            <a:r>
              <a:rPr lang="ru-RU" sz="2000" dirty="0" err="1"/>
              <a:t>одтночные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Плод — </a:t>
            </a:r>
            <a:r>
              <a:rPr lang="ru-RU" sz="2000" dirty="0" err="1"/>
              <a:t>трёхгнёздая</a:t>
            </a:r>
            <a:r>
              <a:rPr lang="ru-RU" sz="2000" dirty="0"/>
              <a:t> коробочка, лопающаяся при созревании на три створки, или ягода.  </a:t>
            </a:r>
          </a:p>
          <a:p>
            <a:pPr marL="0" indent="0">
              <a:buNone/>
            </a:pPr>
            <a:r>
              <a:rPr lang="ru-RU" sz="2000" dirty="0"/>
              <a:t>Образование луковиц, клубнелуковиц, корневищ  дало возможность лилейным процветать.</a:t>
            </a:r>
          </a:p>
          <a:p>
            <a:pPr marL="0" indent="0">
              <a:buNone/>
            </a:pPr>
            <a:r>
              <a:rPr lang="ru-RU" sz="2000" dirty="0"/>
              <a:t>Травы, в основном — многолетние, реже — кустарники  или деревья.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68638"/>
            <a:ext cx="205243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872036"/>
            <a:ext cx="2983999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872036"/>
            <a:ext cx="2775875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001" y="1124744"/>
            <a:ext cx="5967998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24744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0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Цветок лилейных актиноморфный (радиально симметричный),  цветок имеет простой шестичленный околоцветник, 6 тычинок с вращающимися пыльниками, пестик 1 с трёхчленным рыльцем (*О3+3Т3+3П1)</a:t>
            </a:r>
          </a:p>
          <a:p>
            <a:pPr marL="0" indent="0">
              <a:buNone/>
            </a:pPr>
            <a:r>
              <a:rPr lang="ru-RU" sz="2000" dirty="0"/>
              <a:t>Цветки собраны в соцветие кисть или </a:t>
            </a:r>
            <a:r>
              <a:rPr lang="ru-RU" sz="2000" dirty="0" err="1"/>
              <a:t>одтночные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Плод — </a:t>
            </a:r>
            <a:r>
              <a:rPr lang="ru-RU" sz="2000" dirty="0" err="1"/>
              <a:t>трёхгнёздая</a:t>
            </a:r>
            <a:r>
              <a:rPr lang="ru-RU" sz="2000" dirty="0"/>
              <a:t> коробочка, лопающаяся при созревании на три створки, или ягода.  </a:t>
            </a:r>
          </a:p>
          <a:p>
            <a:pPr marL="0" indent="0">
              <a:buNone/>
            </a:pPr>
            <a:r>
              <a:rPr lang="ru-RU" sz="2000" dirty="0"/>
              <a:t>Образование луковиц, клубнелуковиц, корневищ  дало возможность лилейным процветать.</a:t>
            </a:r>
          </a:p>
          <a:p>
            <a:pPr marL="0" indent="0">
              <a:buNone/>
            </a:pPr>
            <a:r>
              <a:rPr lang="ru-RU" sz="2000" dirty="0"/>
              <a:t>Травы, в основном — многолетние, реже — кустарники  или деревья.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68638"/>
            <a:ext cx="2052432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872036"/>
            <a:ext cx="2983999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872036"/>
            <a:ext cx="2775875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80727"/>
            <a:ext cx="5760640" cy="508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96815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60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4400" dirty="0"/>
              <a:t>Растения разделяют на группы</a:t>
            </a:r>
          </a:p>
          <a:p>
            <a:pPr marL="0" indent="0">
              <a:buNone/>
            </a:pPr>
            <a:r>
              <a:rPr lang="ru-RU" sz="4400" dirty="0"/>
              <a:t>- пищевое </a:t>
            </a:r>
          </a:p>
          <a:p>
            <a:pPr marL="0" indent="0">
              <a:buNone/>
            </a:pPr>
            <a:r>
              <a:rPr lang="ru-RU" sz="4400" dirty="0"/>
              <a:t>- декоративное </a:t>
            </a:r>
          </a:p>
          <a:p>
            <a:pPr marL="0" indent="0">
              <a:buNone/>
            </a:pPr>
            <a:r>
              <a:rPr lang="ru-RU" sz="4400" dirty="0"/>
              <a:t>- комнатное </a:t>
            </a:r>
          </a:p>
          <a:p>
            <a:pPr marL="0" indent="0">
              <a:buNone/>
            </a:pPr>
            <a:r>
              <a:rPr lang="ru-RU" sz="4400" dirty="0"/>
              <a:t>- лекарственные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4" descr="ÐÐ°ÑÑÐ¸Ð½ÐºÐ¸ Ð¿Ð¾ Ð·Ð°Ð¿ÑÐ¾ÑÑ ÐºÐ½Ð¾Ð¿ÐºÐ° Ð² Ð½Ð°Ð·Ð°Ð´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836" y="6292180"/>
            <a:ext cx="976164" cy="54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654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ЗЛАКОВ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тимофеевка, мятлик, пырей, костер рожь, овес, пшеница, рис, кукуруза, тростник, бамбук</a:t>
            </a:r>
          </a:p>
        </p:txBody>
      </p:sp>
      <p:pic>
        <p:nvPicPr>
          <p:cNvPr id="13314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237" y="4653808"/>
            <a:ext cx="3069282" cy="1745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237" y="2590836"/>
            <a:ext cx="3069282" cy="1866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590836"/>
            <a:ext cx="312917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847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ЗЛАКОВ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тимофеевка, мятлик, пырей, костер рожь, овес, пшеница, рис, кукуруза, тростник, бамбук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237" y="4653808"/>
            <a:ext cx="3069282" cy="1745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237" y="2590836"/>
            <a:ext cx="3069282" cy="1866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590836"/>
            <a:ext cx="312917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46" y="1297392"/>
            <a:ext cx="8166977" cy="4965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423" y="129739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956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ЗЛАКОВ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тимофеевка, мятлик, пырей, костер рожь, овес, пшеница, рис, кукуруза, тростник, бамбук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237" y="4653808"/>
            <a:ext cx="3069282" cy="1745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237" y="2590836"/>
            <a:ext cx="3069282" cy="1866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590836"/>
            <a:ext cx="312917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1484784"/>
            <a:ext cx="7596897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216" y="1484784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956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СЕМЕЙСТВО ЗЛАКОВ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тимофеевка, мятлик, пырей, костер рожь, овес, пшеница, рис, кукуруза, тростник, бамбук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237" y="4653808"/>
            <a:ext cx="3069282" cy="1745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237" y="2590836"/>
            <a:ext cx="3069282" cy="1866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590836"/>
            <a:ext cx="312917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059" y="1365426"/>
            <a:ext cx="4409882" cy="5175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9741" y="1365426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956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Цветки обоеполые.</a:t>
            </a:r>
          </a:p>
          <a:p>
            <a:pPr marL="0" indent="0">
              <a:buNone/>
            </a:pPr>
            <a:r>
              <a:rPr lang="ru-RU" sz="1800" dirty="0"/>
              <a:t>Формула цветка:  Ч4Л4Т2+4 П1.</a:t>
            </a:r>
          </a:p>
          <a:p>
            <a:pPr marL="0" indent="0">
              <a:buNone/>
            </a:pPr>
            <a:r>
              <a:rPr lang="ru-RU" sz="1800" dirty="0"/>
              <a:t>Лепестки располагаются крестообразно. </a:t>
            </a:r>
          </a:p>
          <a:p>
            <a:pPr marL="0" indent="0">
              <a:buNone/>
            </a:pPr>
            <a:r>
              <a:rPr lang="ru-RU" sz="1800" dirty="0"/>
              <a:t>Соцветие – кисть.</a:t>
            </a:r>
          </a:p>
          <a:p>
            <a:pPr marL="0" indent="0">
              <a:buNone/>
            </a:pPr>
            <a:r>
              <a:rPr lang="ru-RU" sz="1800" dirty="0"/>
              <a:t>Опыляются насекомыми.</a:t>
            </a:r>
          </a:p>
          <a:p>
            <a:pPr marL="0" indent="0">
              <a:buNone/>
            </a:pPr>
            <a:r>
              <a:rPr lang="ru-RU" sz="1800" dirty="0"/>
              <a:t>Плод – стручок или </a:t>
            </a:r>
            <a:r>
              <a:rPr lang="ru-RU" sz="1800" dirty="0" err="1"/>
              <a:t>стручочек</a:t>
            </a:r>
            <a:r>
              <a:rPr lang="ru-RU" sz="1800" dirty="0"/>
              <a:t>.</a:t>
            </a:r>
          </a:p>
          <a:p>
            <a:pPr marL="0" indent="0">
              <a:buNone/>
            </a:pPr>
            <a:r>
              <a:rPr lang="ru-RU" sz="1800" dirty="0"/>
              <a:t>Листорасположение – </a:t>
            </a:r>
            <a:r>
              <a:rPr lang="ru-RU" sz="1800" dirty="0" err="1"/>
              <a:t>очерёдное</a:t>
            </a:r>
            <a:r>
              <a:rPr lang="ru-RU" sz="1800" dirty="0"/>
              <a:t> </a:t>
            </a:r>
          </a:p>
          <a:p>
            <a:pPr marL="0" indent="0">
              <a:buNone/>
            </a:pPr>
            <a:r>
              <a:rPr lang="ru-RU" sz="1800" dirty="0"/>
              <a:t>или собраны в прикорневую розетку.</a:t>
            </a:r>
          </a:p>
          <a:p>
            <a:pPr marL="0" indent="0">
              <a:buNone/>
            </a:pPr>
            <a:r>
              <a:rPr lang="ru-RU" sz="1800" dirty="0"/>
              <a:t>Корневая система стержневая.</a:t>
            </a:r>
          </a:p>
          <a:p>
            <a:pPr marL="0" indent="0">
              <a:buNone/>
            </a:pPr>
            <a:r>
              <a:rPr lang="ru-RU" sz="1800" dirty="0"/>
              <a:t>Некоторые образуют корнеплоды. </a:t>
            </a:r>
          </a:p>
          <a:p>
            <a:pPr marL="0" indent="0">
              <a:buNone/>
            </a:pPr>
            <a:r>
              <a:rPr lang="ru-RU" sz="1800" dirty="0"/>
              <a:t>Диаграмма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5" name="Рисунок 4" descr="it2_3_2">
            <a:hlinkClick r:id="rId2" action="ppaction://hlinksldjump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2307" y="476672"/>
            <a:ext cx="1920213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t2_3_3">
            <a:hlinkClick r:id="rId4" action="ppaction://hlinksldjump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44462" y="2807196"/>
            <a:ext cx="911745" cy="170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it2_1a">
            <a:hlinkClick r:id="rId6" action="ppaction://hlinksldjump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87095" y="476672"/>
            <a:ext cx="1437961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t2_3_1">
            <a:hlinkClick r:id="rId8" action="ppaction://hlinksldjump"/>
          </p:cNvPr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13300" y="2807196"/>
            <a:ext cx="1204609" cy="170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962" y="4369296"/>
            <a:ext cx="2152629" cy="1940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7668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Семейство охватывают собой практически всю сушу, за исключением Антарктиды и покрытых льдами территорий. </a:t>
            </a:r>
          </a:p>
          <a:p>
            <a:pPr marL="0" indent="0">
              <a:buNone/>
            </a:pPr>
            <a:r>
              <a:rPr lang="ru-RU" sz="2000" dirty="0"/>
              <a:t>Стебель соломина (кроме кукурузы и тростника), полый внутри. Хорошо выражены междоузлия на стебле. У некоторых представителей стебель в течение жизни одревесневает (бамбук). </a:t>
            </a:r>
          </a:p>
          <a:p>
            <a:pPr marL="0" indent="0">
              <a:buNone/>
            </a:pPr>
            <a:r>
              <a:rPr lang="ru-RU" sz="2000" dirty="0"/>
              <a:t>Формула цветка: ЦЧ2+ Пл2+Т3+П1( где ЦЧ - цветочные чешуи, </a:t>
            </a:r>
            <a:r>
              <a:rPr lang="ru-RU" sz="2000" dirty="0" err="1"/>
              <a:t>Пл</a:t>
            </a:r>
            <a:r>
              <a:rPr lang="ru-RU" sz="2000" dirty="0"/>
              <a:t> - пленки, Т - тычинки, П – пестик). </a:t>
            </a:r>
          </a:p>
          <a:p>
            <a:pPr marL="0" indent="0">
              <a:buNone/>
            </a:pPr>
            <a:r>
              <a:rPr lang="ru-RU" sz="2000" dirty="0"/>
              <a:t>Соцветия: сложный колос (пшеница); початок (кукуруза); метелка (ковыль).</a:t>
            </a:r>
          </a:p>
          <a:p>
            <a:pPr marL="0" indent="0">
              <a:buNone/>
            </a:pPr>
            <a:r>
              <a:rPr lang="ru-RU" sz="2000" dirty="0"/>
              <a:t>Плод: зерновка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4338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05064"/>
            <a:ext cx="264081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005064"/>
            <a:ext cx="259096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956" y="3900847"/>
            <a:ext cx="1317625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912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Семейство охватывают собой практически всю сушу, за исключением Антарктиды и покрытых льдами территорий. </a:t>
            </a:r>
          </a:p>
          <a:p>
            <a:pPr marL="0" indent="0">
              <a:buNone/>
            </a:pPr>
            <a:r>
              <a:rPr lang="ru-RU" sz="2000" dirty="0"/>
              <a:t>Стебель соломина (кроме кукурузы и тростника), полый внутри. Хорошо выражены междоузлия на стебле. У некоторых представителей стебель в течение жизни одревесневает (бамбук). </a:t>
            </a:r>
          </a:p>
          <a:p>
            <a:pPr marL="0" indent="0">
              <a:buNone/>
            </a:pPr>
            <a:r>
              <a:rPr lang="ru-RU" sz="2000" dirty="0"/>
              <a:t>Формула цветка: ЦЧ2+ Пл2+Т3+П1( где ЦЧ - цветочные чешуи, </a:t>
            </a:r>
            <a:r>
              <a:rPr lang="ru-RU" sz="2000" dirty="0" err="1"/>
              <a:t>Пл</a:t>
            </a:r>
            <a:r>
              <a:rPr lang="ru-RU" sz="2000" dirty="0"/>
              <a:t> - пленки, Т - тычинки, П – пестик). </a:t>
            </a:r>
          </a:p>
          <a:p>
            <a:pPr marL="0" indent="0">
              <a:buNone/>
            </a:pPr>
            <a:r>
              <a:rPr lang="ru-RU" sz="2000" dirty="0"/>
              <a:t>Соцветия: сложный колос (пшеница); початок (кукуруза); метелка (ковыль).</a:t>
            </a:r>
          </a:p>
          <a:p>
            <a:pPr marL="0" indent="0">
              <a:buNone/>
            </a:pPr>
            <a:r>
              <a:rPr lang="ru-RU" sz="2000" dirty="0"/>
              <a:t>Плод: зерновка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05064"/>
            <a:ext cx="264081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005064"/>
            <a:ext cx="259096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956" y="3900847"/>
            <a:ext cx="1317625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052735"/>
            <a:ext cx="6696744" cy="4930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1184" y="1052735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854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Семейство охватывают собой практически всю сушу, за исключением Антарктиды и покрытых льдами территорий. </a:t>
            </a:r>
          </a:p>
          <a:p>
            <a:pPr marL="0" indent="0">
              <a:buNone/>
            </a:pPr>
            <a:r>
              <a:rPr lang="ru-RU" sz="2000" dirty="0"/>
              <a:t>Стебель соломина (кроме кукурузы и тростника), полый внутри. Хорошо выражены междоузлия на стебле. У некоторых представителей стебель в течение жизни одревесневает (бамбук). </a:t>
            </a:r>
          </a:p>
          <a:p>
            <a:pPr marL="0" indent="0">
              <a:buNone/>
            </a:pPr>
            <a:r>
              <a:rPr lang="ru-RU" sz="2000" dirty="0"/>
              <a:t>Формула цветка: ЦЧ2+ Пл2+Т3+П1( где ЦЧ - цветочные чешуи, </a:t>
            </a:r>
            <a:r>
              <a:rPr lang="ru-RU" sz="2000" dirty="0" err="1"/>
              <a:t>Пл</a:t>
            </a:r>
            <a:r>
              <a:rPr lang="ru-RU" sz="2000" dirty="0"/>
              <a:t> - пленки, Т - тычинки, П – пестик). </a:t>
            </a:r>
          </a:p>
          <a:p>
            <a:pPr marL="0" indent="0">
              <a:buNone/>
            </a:pPr>
            <a:r>
              <a:rPr lang="ru-RU" sz="2000" dirty="0"/>
              <a:t>Соцветия: сложный колос (пшеница); початок (кукуруза); метелка (ковыль).</a:t>
            </a:r>
          </a:p>
          <a:p>
            <a:pPr marL="0" indent="0">
              <a:buNone/>
            </a:pPr>
            <a:r>
              <a:rPr lang="ru-RU" sz="2000" dirty="0"/>
              <a:t>Плод: зерновка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05064"/>
            <a:ext cx="264081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005064"/>
            <a:ext cx="259096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956" y="3900847"/>
            <a:ext cx="1317625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221" y="980728"/>
            <a:ext cx="6845171" cy="5136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192" y="980728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854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Семейство охватывают собой практически всю сушу, за исключением Антарктиды и покрытых льдами территорий. </a:t>
            </a:r>
          </a:p>
          <a:p>
            <a:pPr marL="0" indent="0">
              <a:buNone/>
            </a:pPr>
            <a:r>
              <a:rPr lang="ru-RU" sz="2000" dirty="0"/>
              <a:t>Стебель соломина (кроме кукурузы и тростника), полый внутри. Хорошо выражены междоузлия на стебле. У некоторых представителей стебель в течение жизни одревесневает (бамбук). </a:t>
            </a:r>
          </a:p>
          <a:p>
            <a:pPr marL="0" indent="0">
              <a:buNone/>
            </a:pPr>
            <a:r>
              <a:rPr lang="ru-RU" sz="2000" dirty="0"/>
              <a:t>Формула цветка: ЦЧ2+ Пл2+Т3+П1( где ЦЧ - цветочные чешуи, </a:t>
            </a:r>
            <a:r>
              <a:rPr lang="ru-RU" sz="2000" dirty="0" err="1"/>
              <a:t>Пл</a:t>
            </a:r>
            <a:r>
              <a:rPr lang="ru-RU" sz="2000" dirty="0"/>
              <a:t> - пленки, Т - тычинки, П – пестик). </a:t>
            </a:r>
          </a:p>
          <a:p>
            <a:pPr marL="0" indent="0">
              <a:buNone/>
            </a:pPr>
            <a:r>
              <a:rPr lang="ru-RU" sz="2000" dirty="0"/>
              <a:t>Соцветия: сложный колос (пшеница); початок (кукуруза); метелка (ковыль).</a:t>
            </a:r>
          </a:p>
          <a:p>
            <a:pPr marL="0" indent="0">
              <a:buNone/>
            </a:pPr>
            <a:r>
              <a:rPr lang="ru-RU" sz="2000" dirty="0"/>
              <a:t>Плод: зерновка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05064"/>
            <a:ext cx="264081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005064"/>
            <a:ext cx="2590969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956" y="3900847"/>
            <a:ext cx="1317625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392" y="836711"/>
            <a:ext cx="3312368" cy="5411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560" y="836711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854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/>
              <a:t>Растения разделяют на группы:</a:t>
            </a:r>
          </a:p>
          <a:p>
            <a:pPr marL="0" indent="0">
              <a:buNone/>
            </a:pPr>
            <a:r>
              <a:rPr lang="ru-RU" sz="4000" dirty="0"/>
              <a:t>- пищевые</a:t>
            </a:r>
          </a:p>
          <a:p>
            <a:pPr marL="0" indent="0">
              <a:buNone/>
            </a:pPr>
            <a:r>
              <a:rPr lang="ru-RU" sz="4000" dirty="0"/>
              <a:t>- кормовые</a:t>
            </a:r>
          </a:p>
          <a:p>
            <a:pPr marL="0" indent="0">
              <a:buNone/>
            </a:pPr>
            <a:r>
              <a:rPr lang="ru-RU" sz="4000" dirty="0"/>
              <a:t>- дикорастущие</a:t>
            </a:r>
          </a:p>
          <a:p>
            <a:pPr marL="0" indent="0">
              <a:buNone/>
            </a:pPr>
            <a:r>
              <a:rPr lang="ru-RU" sz="4000" dirty="0"/>
              <a:t>- декоративные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5362" name="Picture 2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945" y="1484784"/>
            <a:ext cx="1489523" cy="34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761" y="1484784"/>
            <a:ext cx="1164931" cy="34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830" y="4345332"/>
            <a:ext cx="171926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1" y="4345332"/>
            <a:ext cx="1622425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ÐÐ°ÑÑÐ¸Ð½ÐºÐ¸ Ð¿Ð¾ Ð·Ð°Ð¿ÑÐ¾ÑÑ ÐºÐ½Ð¾Ð¿ÐºÐ° Ð² Ð½Ð°Ð·Ð°Ð´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836" y="6315687"/>
            <a:ext cx="976164" cy="542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787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/>
              <a:t>Растения разделяют на группы:</a:t>
            </a:r>
          </a:p>
          <a:p>
            <a:pPr marL="0" indent="0">
              <a:buNone/>
            </a:pPr>
            <a:r>
              <a:rPr lang="ru-RU" sz="4000" dirty="0"/>
              <a:t>- пищевые</a:t>
            </a:r>
          </a:p>
          <a:p>
            <a:pPr marL="0" indent="0">
              <a:buNone/>
            </a:pPr>
            <a:r>
              <a:rPr lang="ru-RU" sz="4000" dirty="0"/>
              <a:t>- кормовые</a:t>
            </a:r>
          </a:p>
          <a:p>
            <a:pPr marL="0" indent="0">
              <a:buNone/>
            </a:pPr>
            <a:r>
              <a:rPr lang="ru-RU" sz="4000" dirty="0"/>
              <a:t>- дикорастущие</a:t>
            </a:r>
          </a:p>
          <a:p>
            <a:pPr marL="0" indent="0">
              <a:buNone/>
            </a:pPr>
            <a:r>
              <a:rPr lang="ru-RU" sz="4000" dirty="0"/>
              <a:t>- декоративные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945" y="1484784"/>
            <a:ext cx="1489523" cy="34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761" y="1484784"/>
            <a:ext cx="1164931" cy="34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830" y="4345332"/>
            <a:ext cx="171926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1" y="4345332"/>
            <a:ext cx="1622425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562" y="307876"/>
            <a:ext cx="2676796" cy="6154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158" y="307876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314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/>
              <a:t>Растения разделяют на группы:</a:t>
            </a:r>
          </a:p>
          <a:p>
            <a:pPr marL="0" indent="0">
              <a:buNone/>
            </a:pPr>
            <a:r>
              <a:rPr lang="ru-RU" sz="4000" dirty="0"/>
              <a:t>- пищевые</a:t>
            </a:r>
          </a:p>
          <a:p>
            <a:pPr marL="0" indent="0">
              <a:buNone/>
            </a:pPr>
            <a:r>
              <a:rPr lang="ru-RU" sz="4000" dirty="0"/>
              <a:t>- кормовые</a:t>
            </a:r>
          </a:p>
          <a:p>
            <a:pPr marL="0" indent="0">
              <a:buNone/>
            </a:pPr>
            <a:r>
              <a:rPr lang="ru-RU" sz="4000" dirty="0"/>
              <a:t>- дикорастущие</a:t>
            </a:r>
          </a:p>
          <a:p>
            <a:pPr marL="0" indent="0">
              <a:buNone/>
            </a:pPr>
            <a:r>
              <a:rPr lang="ru-RU" sz="4000" dirty="0"/>
              <a:t>- декоративные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945" y="1484784"/>
            <a:ext cx="1489523" cy="34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761" y="1484784"/>
            <a:ext cx="1164931" cy="34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830" y="4345332"/>
            <a:ext cx="171926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1" y="4345332"/>
            <a:ext cx="1622425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3273" y="373689"/>
            <a:ext cx="2128539" cy="6257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4612" y="373689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314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/>
              <a:t>Растения разделяют на группы:</a:t>
            </a:r>
          </a:p>
          <a:p>
            <a:pPr marL="0" indent="0">
              <a:buNone/>
            </a:pPr>
            <a:r>
              <a:rPr lang="ru-RU" sz="4000" dirty="0"/>
              <a:t>- пищевые</a:t>
            </a:r>
          </a:p>
          <a:p>
            <a:pPr marL="0" indent="0">
              <a:buNone/>
            </a:pPr>
            <a:r>
              <a:rPr lang="ru-RU" sz="4000" dirty="0"/>
              <a:t>- кормовые</a:t>
            </a:r>
          </a:p>
          <a:p>
            <a:pPr marL="0" indent="0">
              <a:buNone/>
            </a:pPr>
            <a:r>
              <a:rPr lang="ru-RU" sz="4000" dirty="0"/>
              <a:t>- дикорастущие</a:t>
            </a:r>
          </a:p>
          <a:p>
            <a:pPr marL="0" indent="0">
              <a:buNone/>
            </a:pPr>
            <a:r>
              <a:rPr lang="ru-RU" sz="4000" dirty="0"/>
              <a:t>- декоративные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945" y="1484784"/>
            <a:ext cx="1489523" cy="34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761" y="1484784"/>
            <a:ext cx="1164931" cy="34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830" y="4345332"/>
            <a:ext cx="171926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1" y="4345332"/>
            <a:ext cx="1622425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832" y="1142999"/>
            <a:ext cx="3771874" cy="5015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648" y="1142999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314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/>
              <a:t>Растения разделяют на группы:</a:t>
            </a:r>
          </a:p>
          <a:p>
            <a:pPr marL="0" indent="0">
              <a:buNone/>
            </a:pPr>
            <a:r>
              <a:rPr lang="ru-RU" sz="4000" dirty="0"/>
              <a:t>- пищевые</a:t>
            </a:r>
          </a:p>
          <a:p>
            <a:pPr marL="0" indent="0">
              <a:buNone/>
            </a:pPr>
            <a:r>
              <a:rPr lang="ru-RU" sz="4000" dirty="0"/>
              <a:t>- кормовые</a:t>
            </a:r>
          </a:p>
          <a:p>
            <a:pPr marL="0" indent="0">
              <a:buNone/>
            </a:pPr>
            <a:r>
              <a:rPr lang="ru-RU" sz="4000" dirty="0"/>
              <a:t>- дикорастущие</a:t>
            </a:r>
          </a:p>
          <a:p>
            <a:pPr marL="0" indent="0">
              <a:buNone/>
            </a:pPr>
            <a:r>
              <a:rPr lang="ru-RU" sz="4000" dirty="0"/>
              <a:t>- декоративные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945" y="1484784"/>
            <a:ext cx="1489523" cy="34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761" y="1484784"/>
            <a:ext cx="1164931" cy="3424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830" y="4345332"/>
            <a:ext cx="171926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1" y="4345332"/>
            <a:ext cx="1622425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872" y="836712"/>
            <a:ext cx="4097834" cy="5465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506" y="83671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3142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Цветки обоеполые.</a:t>
            </a:r>
          </a:p>
          <a:p>
            <a:pPr marL="0" indent="0">
              <a:buNone/>
            </a:pPr>
            <a:r>
              <a:rPr lang="ru-RU" sz="1800" dirty="0"/>
              <a:t>Формула цветка:  Ч4Л4Т2+4 П1.</a:t>
            </a:r>
          </a:p>
          <a:p>
            <a:pPr marL="0" indent="0">
              <a:buNone/>
            </a:pPr>
            <a:r>
              <a:rPr lang="ru-RU" sz="1800" dirty="0"/>
              <a:t>Лепестки располагаются крестообразно. </a:t>
            </a:r>
          </a:p>
          <a:p>
            <a:pPr marL="0" indent="0">
              <a:buNone/>
            </a:pPr>
            <a:r>
              <a:rPr lang="ru-RU" sz="1800" dirty="0"/>
              <a:t>Соцветие – кисть.</a:t>
            </a:r>
          </a:p>
          <a:p>
            <a:pPr marL="0" indent="0">
              <a:buNone/>
            </a:pPr>
            <a:r>
              <a:rPr lang="ru-RU" sz="1800" dirty="0"/>
              <a:t>Опыляются насекомыми.</a:t>
            </a:r>
          </a:p>
          <a:p>
            <a:pPr marL="0" indent="0">
              <a:buNone/>
            </a:pPr>
            <a:r>
              <a:rPr lang="ru-RU" sz="1800" dirty="0"/>
              <a:t>Плод – стручок или </a:t>
            </a:r>
            <a:r>
              <a:rPr lang="ru-RU" sz="1800" dirty="0" err="1"/>
              <a:t>стручочек</a:t>
            </a:r>
            <a:r>
              <a:rPr lang="ru-RU" sz="1800" dirty="0"/>
              <a:t>.</a:t>
            </a:r>
          </a:p>
          <a:p>
            <a:pPr marL="0" indent="0">
              <a:buNone/>
            </a:pPr>
            <a:r>
              <a:rPr lang="ru-RU" sz="1800" dirty="0"/>
              <a:t>Листорасположение – </a:t>
            </a:r>
            <a:r>
              <a:rPr lang="ru-RU" sz="1800" dirty="0" err="1"/>
              <a:t>очерёдное</a:t>
            </a:r>
            <a:r>
              <a:rPr lang="ru-RU" sz="1800" dirty="0"/>
              <a:t> </a:t>
            </a:r>
          </a:p>
          <a:p>
            <a:pPr marL="0" indent="0">
              <a:buNone/>
            </a:pPr>
            <a:r>
              <a:rPr lang="ru-RU" sz="1800" dirty="0"/>
              <a:t>или собраны в прикорневую розетку.</a:t>
            </a:r>
          </a:p>
          <a:p>
            <a:pPr marL="0" indent="0">
              <a:buNone/>
            </a:pPr>
            <a:r>
              <a:rPr lang="ru-RU" sz="1800" dirty="0"/>
              <a:t>Корневая система стержневая.</a:t>
            </a:r>
          </a:p>
          <a:p>
            <a:pPr marL="0" indent="0">
              <a:buNone/>
            </a:pPr>
            <a:r>
              <a:rPr lang="ru-RU" sz="1800" dirty="0"/>
              <a:t>Некоторые образуют корнеплоды. </a:t>
            </a:r>
          </a:p>
          <a:p>
            <a:pPr marL="0" indent="0">
              <a:buNone/>
            </a:pPr>
            <a:r>
              <a:rPr lang="ru-RU" sz="1800" dirty="0"/>
              <a:t>Диаграмма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5" name="Рисунок 4" descr="it2_3_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2307" y="476672"/>
            <a:ext cx="1920213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t2_3_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4462" y="2807196"/>
            <a:ext cx="911745" cy="170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it2_1a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7095" y="476672"/>
            <a:ext cx="1437961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t2_3_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13300" y="2807196"/>
            <a:ext cx="1204609" cy="170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962" y="4369296"/>
            <a:ext cx="2152629" cy="1940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it2_3_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6316" y="640482"/>
            <a:ext cx="6151368" cy="5536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ÐÐ°ÑÑÐ¸Ð½ÐºÐ¸ Ð¿Ð¾ Ð·Ð°Ð¿ÑÐ¾ÑÑ ÐºÐ½Ð¾Ð¿ÐºÐ° Ð·Ð°ÐºÑÑ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699" y="640482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80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Цветки обоеполые.</a:t>
            </a:r>
          </a:p>
          <a:p>
            <a:pPr marL="0" indent="0">
              <a:buNone/>
            </a:pPr>
            <a:r>
              <a:rPr lang="ru-RU" sz="1800" dirty="0"/>
              <a:t>Формула цветка:  Ч4Л4Т2+4 П1.</a:t>
            </a:r>
          </a:p>
          <a:p>
            <a:pPr marL="0" indent="0">
              <a:buNone/>
            </a:pPr>
            <a:r>
              <a:rPr lang="ru-RU" sz="1800" dirty="0"/>
              <a:t>Лепестки располагаются крестообразно. </a:t>
            </a:r>
          </a:p>
          <a:p>
            <a:pPr marL="0" indent="0">
              <a:buNone/>
            </a:pPr>
            <a:r>
              <a:rPr lang="ru-RU" sz="1800" dirty="0"/>
              <a:t>Соцветие – кисть.</a:t>
            </a:r>
          </a:p>
          <a:p>
            <a:pPr marL="0" indent="0">
              <a:buNone/>
            </a:pPr>
            <a:r>
              <a:rPr lang="ru-RU" sz="1800" dirty="0"/>
              <a:t>Опыляются насекомыми.</a:t>
            </a:r>
          </a:p>
          <a:p>
            <a:pPr marL="0" indent="0">
              <a:buNone/>
            </a:pPr>
            <a:r>
              <a:rPr lang="ru-RU" sz="1800" dirty="0"/>
              <a:t>Плод – стручок или </a:t>
            </a:r>
            <a:r>
              <a:rPr lang="ru-RU" sz="1800" dirty="0" err="1"/>
              <a:t>стручочек</a:t>
            </a:r>
            <a:r>
              <a:rPr lang="ru-RU" sz="1800" dirty="0"/>
              <a:t>.</a:t>
            </a:r>
          </a:p>
          <a:p>
            <a:pPr marL="0" indent="0">
              <a:buNone/>
            </a:pPr>
            <a:r>
              <a:rPr lang="ru-RU" sz="1800" dirty="0"/>
              <a:t>Листорасположение – </a:t>
            </a:r>
            <a:r>
              <a:rPr lang="ru-RU" sz="1800" dirty="0" err="1"/>
              <a:t>очерёдное</a:t>
            </a:r>
            <a:r>
              <a:rPr lang="ru-RU" sz="1800" dirty="0"/>
              <a:t> </a:t>
            </a:r>
          </a:p>
          <a:p>
            <a:pPr marL="0" indent="0">
              <a:buNone/>
            </a:pPr>
            <a:r>
              <a:rPr lang="ru-RU" sz="1800" dirty="0"/>
              <a:t>или собраны в прикорневую розетку.</a:t>
            </a:r>
          </a:p>
          <a:p>
            <a:pPr marL="0" indent="0">
              <a:buNone/>
            </a:pPr>
            <a:r>
              <a:rPr lang="ru-RU" sz="1800" dirty="0"/>
              <a:t>Корневая система стержневая.</a:t>
            </a:r>
          </a:p>
          <a:p>
            <a:pPr marL="0" indent="0">
              <a:buNone/>
            </a:pPr>
            <a:r>
              <a:rPr lang="ru-RU" sz="1800" dirty="0"/>
              <a:t>Некоторые образуют корнеплоды. </a:t>
            </a:r>
          </a:p>
          <a:p>
            <a:pPr marL="0" indent="0">
              <a:buNone/>
            </a:pPr>
            <a:r>
              <a:rPr lang="ru-RU" sz="1800" dirty="0"/>
              <a:t>Диаграмма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5" name="Рисунок 4" descr="it2_3_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2307" y="476672"/>
            <a:ext cx="1920213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t2_3_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4462" y="2807196"/>
            <a:ext cx="911745" cy="170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it2_1a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87095" y="476672"/>
            <a:ext cx="1437961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it2_3_1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13300" y="2807196"/>
            <a:ext cx="1204609" cy="1701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962" y="4369296"/>
            <a:ext cx="2152629" cy="1940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it2_1a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7163" y="528886"/>
            <a:ext cx="4809673" cy="5780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ÐÐ°ÑÑÐ¸Ð½ÐºÐ¸ Ð¿Ð¾ Ð·Ð°Ð¿ÑÐ¾ÑÑ ÐºÐ½Ð¾Ð¿ÐºÐ° Ð·Ð°ÐºÑÑÑÑ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89" b="96000" l="4889" r="957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851" y="528886"/>
            <a:ext cx="455985" cy="455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80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3377</Words>
  <Application>Microsoft Office PowerPoint</Application>
  <PresentationFormat>Экран (4:3)</PresentationFormat>
  <Paragraphs>464</Paragraphs>
  <Slides>78</Slides>
  <Notes>0</Notes>
  <HiddenSlides>55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78</vt:i4>
      </vt:variant>
    </vt:vector>
  </HeadingPairs>
  <TitlesOfParts>
    <vt:vector size="82" baseType="lpstr">
      <vt:lpstr>Arial</vt:lpstr>
      <vt:lpstr>Arial Black</vt:lpstr>
      <vt:lpstr>Calibri</vt:lpstr>
      <vt:lpstr>Тема Office</vt:lpstr>
      <vt:lpstr>Презентация к уроку по учебному предмету «Биология» в 6-ом классе на тему: «СИСТЕМАТИКА ПОКРЫТОСЕМЕННЫХ (ЦВЕТКОВЫХ) РАСТЕНИЙ»</vt:lpstr>
      <vt:lpstr>Презентация PowerPoint</vt:lpstr>
      <vt:lpstr>СЕМЕЙСТВО КРЕСТОЦВЕТНЫЕ</vt:lpstr>
      <vt:lpstr>СЕМЕЙСТВО КРЕСТОЦВЕТНЫЕ</vt:lpstr>
      <vt:lpstr>СЕМЕЙСТВО КРЕСТОЦВЕТНЫЕ</vt:lpstr>
      <vt:lpstr>СЕМЕЙСТВО КРЕСТОЦВЕТНЫЕ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СЕМЕЙСТВО РОЗОЦВЕТНЫЕ</vt:lpstr>
      <vt:lpstr>СЕМЕЙСТВО РОЗОЦВЕТНЫЕ</vt:lpstr>
      <vt:lpstr>СЕМЕЙСТВО РОЗОЦВЕТНЫЕ</vt:lpstr>
      <vt:lpstr>СЕМЕЙСТВО РОЗОЦВЕТНЫЕ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СЕМЕЙСТВО ПАСЛЁНОВЫЕ</vt:lpstr>
      <vt:lpstr>СЕМЕЙСТВО ПАСЛЁНОВЫЕ</vt:lpstr>
      <vt:lpstr>СЕМЕЙСТВО ПАСЛЁНОВЫЕ</vt:lpstr>
      <vt:lpstr>СЕМЕЙСТВО ПАСЛЁНОВЫЕ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СЕМЕЙСТВО БОБОВЫЕ (МОТЫЛЬКОВЫЕ)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СЕМЕЙСТВО СЛОЖНОЦВЕТНЫЕ</vt:lpstr>
      <vt:lpstr>СЕМЕЙСТВО СЛОЖНОЦВЕТНЫЕ</vt:lpstr>
      <vt:lpstr>СЕМЕЙСТВО СЛОЖНОЦВЕТНЫЕ</vt:lpstr>
      <vt:lpstr>СЕМЕЙСТВО СЛОЖНОЦВЕТНЫЕ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СЕМЕЙСТВО ЛИЛЕЙНЫЕ</vt:lpstr>
      <vt:lpstr>СЕМЕЙСТВО ЛИЛЕЙНЫЕ</vt:lpstr>
      <vt:lpstr>СЕМЕЙСТВО ЛИЛЕЙНЫЕ</vt:lpstr>
      <vt:lpstr>СЕМЕЙСТВО ЛИЛЕЙНЫЕ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СЕМЕЙСТВО ЗЛАКОВ</vt:lpstr>
      <vt:lpstr>СЕМЕЙСТВО ЗЛАКОВ</vt:lpstr>
      <vt:lpstr>СЕМЕЙСТВО ЗЛАКОВ</vt:lpstr>
      <vt:lpstr>СЕМЕЙСТВО ЗЛАКОВ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СИСТЕМАТИКА ПОКРЫТОСЕМЕННЫХ (ЦВЕТКОВЫХ) РАСТЕНИЙ</dc:title>
  <dc:creator>Константин Воболис</dc:creator>
  <cp:lastModifiedBy>1</cp:lastModifiedBy>
  <cp:revision>17</cp:revision>
  <dcterms:created xsi:type="dcterms:W3CDTF">2018-11-25T14:11:50Z</dcterms:created>
  <dcterms:modified xsi:type="dcterms:W3CDTF">2021-03-26T05:05:35Z</dcterms:modified>
</cp:coreProperties>
</file>