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sldIdLst>
    <p:sldId id="256" r:id="rId2"/>
    <p:sldId id="278" r:id="rId3"/>
    <p:sldId id="257" r:id="rId4"/>
    <p:sldId id="279" r:id="rId5"/>
    <p:sldId id="258" r:id="rId6"/>
    <p:sldId id="280" r:id="rId7"/>
    <p:sldId id="281" r:id="rId8"/>
    <p:sldId id="282" r:id="rId9"/>
    <p:sldId id="283" r:id="rId10"/>
    <p:sldId id="284" r:id="rId11"/>
    <p:sldId id="264" r:id="rId12"/>
    <p:sldId id="262" r:id="rId13"/>
    <p:sldId id="265" r:id="rId14"/>
    <p:sldId id="272" r:id="rId15"/>
    <p:sldId id="267" r:id="rId16"/>
    <p:sldId id="285" r:id="rId17"/>
    <p:sldId id="268" r:id="rId18"/>
    <p:sldId id="263" r:id="rId19"/>
    <p:sldId id="266" r:id="rId20"/>
    <p:sldId id="269" r:id="rId21"/>
    <p:sldId id="270" r:id="rId22"/>
    <p:sldId id="286" r:id="rId23"/>
    <p:sldId id="287" r:id="rId24"/>
    <p:sldId id="276" r:id="rId25"/>
    <p:sldId id="261" r:id="rId26"/>
    <p:sldId id="288" r:id="rId27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EAF7"/>
    <a:srgbClr val="99FFCC"/>
    <a:srgbClr val="6CF4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6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734F7-C959-4493-82CC-E3F08A8ED93A}" type="datetimeFigureOut">
              <a:rPr lang="ru-RU"/>
              <a:pPr>
                <a:defRPr/>
              </a:pPr>
              <a:t>27.03.2021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8F1FE-9BCE-47D7-B272-E3096728CD4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7999766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97D27-EEB5-49DF-A437-2EAF967B80E7}" type="datetimeFigureOut">
              <a:rPr lang="ru-RU"/>
              <a:pPr>
                <a:defRPr/>
              </a:pPr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3F40-A030-4C7C-A9DB-786FE9F428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1652678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9CCC5-04D5-4913-A22C-E784852CA15B}" type="datetimeFigureOut">
              <a:rPr lang="ru-RU"/>
              <a:pPr>
                <a:defRPr/>
              </a:pPr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BA383-A878-475A-9B50-8B1210EF6D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9201772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E929-B2B0-4F65-AB42-D6D1911DAC7B}" type="datetimeFigureOut">
              <a:rPr lang="ru-RU"/>
              <a:pPr>
                <a:defRPr/>
              </a:pPr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D05E001-B684-490D-A9CC-61053D9E38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6950451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4105F-C3AB-4466-88B1-7A6770625F45}" type="datetimeFigureOut">
              <a:rPr lang="ru-RU"/>
              <a:pPr>
                <a:defRPr/>
              </a:pPr>
              <a:t>27.03.2021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B494D8-72F3-43D0-9019-8410F250C0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1411386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53C88-EB25-4AD8-AE67-44E506678A33}" type="datetimeFigureOut">
              <a:rPr lang="ru-RU"/>
              <a:pPr>
                <a:defRPr/>
              </a:pPr>
              <a:t>27.03.2021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7D69ACAD-1E33-48CB-9481-50BC4A06B8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9481193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6ED1D-EBF6-4452-9C71-6AD7587D5CEE}" type="datetimeFigureOut">
              <a:rPr lang="ru-RU"/>
              <a:pPr>
                <a:defRPr/>
              </a:pPr>
              <a:t>27.03.2021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70451-A863-48AF-AA7F-D306D36DF0E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4595340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F681A-9330-462B-8A54-C145D277A91C}" type="datetimeFigureOut">
              <a:rPr lang="ru-RU"/>
              <a:pPr>
                <a:defRPr/>
              </a:pPr>
              <a:t>27.03.2021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B3D37-2EB4-4ED9-A7EF-FC3AA2BC94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85094362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3C5F3-617B-4C54-8AD9-D71E15F000D7}" type="datetimeFigureOut">
              <a:rPr lang="ru-RU"/>
              <a:pPr>
                <a:defRPr/>
              </a:pPr>
              <a:t>27.03.2021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657901-ABBE-4437-AEED-3599123ED9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0629915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52EA-3AE3-45A5-A405-D062C0C29444}" type="datetimeFigureOut">
              <a:rPr lang="ru-RU"/>
              <a:pPr>
                <a:defRPr/>
              </a:pPr>
              <a:t>27.03.2021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8D1A57-D92C-4A86-914E-1E86FF3D662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9496966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F95B3-6C47-4C78-9F8B-7B486E8BAB04}" type="datetimeFigureOut">
              <a:rPr lang="ru-RU"/>
              <a:pPr>
                <a:defRPr/>
              </a:pPr>
              <a:t>27.03.2021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B30C8D-D5F0-426C-91E9-E08EB76C98F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9988104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0775" y="4371975"/>
            <a:ext cx="86836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8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70E3425B-B0CF-494A-8B2A-6AC2FDCA192C}" type="datetimeFigureOut">
              <a:rPr lang="ru-RU"/>
              <a:pPr>
                <a:defRPr/>
              </a:pPr>
              <a:t>27.03.2021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0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0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</a:defRPr>
            </a:lvl1pPr>
          </a:lstStyle>
          <a:p>
            <a:fld id="{957ACF60-568D-4455-A270-66EDCE6F131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1" name="Прямоугольник 10">
            <a:extLst>
              <a:ext uri="{FF2B5EF4-FFF2-40B4-BE49-F238E27FC236}"/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BEAF7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Рамка 11">
            <a:extLst>
              <a:ext uri="{FF2B5EF4-FFF2-40B4-BE49-F238E27FC236}"/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1912"/>
            </a:avLst>
          </a:prstGeom>
          <a:pattFill prst="pct80">
            <a:fgClr>
              <a:srgbClr val="7030A0"/>
            </a:fgClr>
            <a:bgClr>
              <a:schemeClr val="bg1"/>
            </a:bgClr>
          </a:patt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D77C01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D77C01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D77C01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D77C01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D77C01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D77C01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D77C01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D77C01"/>
        </a:buClr>
        <a:buSzPct val="130000"/>
        <a:buFont typeface="Georgia" panose="02040502050405020303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D77C01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D77C01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avatars.mds.yandex.net/get-images-cbir/3522746/Icocspx9bmJjVgHr3xGUuw6661/ocr" TargetMode="External"/><Relationship Id="rId13" Type="http://schemas.openxmlformats.org/officeDocument/2006/relationships/hyperlink" Target="https://avatars.mds.yandex.net/get-images-cbir/4479377/CT5lURcPMi2f8GU9h9yrZw5735/ocr" TargetMode="External"/><Relationship Id="rId3" Type="http://schemas.openxmlformats.org/officeDocument/2006/relationships/hyperlink" Target="https://i.pinimg.com/originals/5b/86/45/5b86452053c0fef63dc808b4d6a32d26.jpg" TargetMode="External"/><Relationship Id="rId7" Type="http://schemas.openxmlformats.org/officeDocument/2006/relationships/hyperlink" Target="https://avatars.mds.yandex.net/get-images-cbir/4591496/9CDNSi0I8Qg8fmrogAn98w5573/ocr" TargetMode="External"/><Relationship Id="rId12" Type="http://schemas.openxmlformats.org/officeDocument/2006/relationships/hyperlink" Target="https://avatars.mds.yandex.net/get-images-cbir/4623439/KbEqIVpqSrmrljpcgO8FyA6936/ocr" TargetMode="External"/><Relationship Id="rId2" Type="http://schemas.openxmlformats.org/officeDocument/2006/relationships/hyperlink" Target="https://infourok.ru/prezentaciya-proschanie-s-azbukoy-3213159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m0-tub-ru.yandex.net/i?id=944151bc906be4c06f6a0bb9c3f28dbf&amp;n=24" TargetMode="External"/><Relationship Id="rId11" Type="http://schemas.openxmlformats.org/officeDocument/2006/relationships/hyperlink" Target="https://avatars.mds.yandex.net/get-images-cbir/4561797/JaF1poJsaOaYhzIya6WDaw5149/ocr" TargetMode="External"/><Relationship Id="rId5" Type="http://schemas.openxmlformats.org/officeDocument/2006/relationships/hyperlink" Target="https://i.pinimg.com/564x/1a/af/2e/1aaf2e48817447a284220bb7256cf839.jpg" TargetMode="External"/><Relationship Id="rId15" Type="http://schemas.openxmlformats.org/officeDocument/2006/relationships/hyperlink" Target="https://im0-tub-ru.yandex.net/i?id=8563ea59605f934f5151e8a7d7774dd8&amp;n=16" TargetMode="External"/><Relationship Id="rId10" Type="http://schemas.openxmlformats.org/officeDocument/2006/relationships/hyperlink" Target="https://sun9-67.userapi.com/impf/c638325/v638325850/2ae7e/XJC9QS0AlAw.jpg" TargetMode="External"/><Relationship Id="rId4" Type="http://schemas.openxmlformats.org/officeDocument/2006/relationships/hyperlink" Target="https://i.pinimg.com/originals/bd/4a/54/bd4a545a51c073c9820bb98bb106f939.png" TargetMode="External"/><Relationship Id="rId9" Type="http://schemas.openxmlformats.org/officeDocument/2006/relationships/hyperlink" Target="https://ds05.infourok.ru/uploads/ex/03e1/0008b670-f2e6f9a4/img11.jpg" TargetMode="External"/><Relationship Id="rId14" Type="http://schemas.openxmlformats.org/officeDocument/2006/relationships/hyperlink" Target="https://avatars.mds.yandex.net/get-images-cbir/4332435/kfIn46nGb8_Sri7fAqWnJQ4939/ocr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/>
            </a:extLst>
          </p:cNvPr>
          <p:cNvSpPr/>
          <p:nvPr/>
        </p:nvSpPr>
        <p:spPr>
          <a:xfrm>
            <a:off x="1511929" y="659012"/>
            <a:ext cx="9515192" cy="375002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/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Презентация к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уроку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по </a:t>
            </a:r>
            <a:r>
              <a:rPr lang="ru-RU" sz="3600" b="1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учебному </a:t>
            </a:r>
            <a:r>
              <a:rPr lang="ru-RU" sz="3600" b="1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предмету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«Обучение грамоте»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в1 классе на тему: </a:t>
            </a:r>
            <a:endParaRPr lang="ru-RU" sz="3600" b="1" dirty="0" smtClean="0">
              <a:ln>
                <a:solidFill>
                  <a:sysClr val="windowText" lastClr="000000"/>
                </a:solidFill>
              </a:ln>
              <a:solidFill>
                <a:srgbClr val="00206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«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Знакомство с буквой </a:t>
            </a:r>
            <a:r>
              <a:rPr lang="ru-RU" sz="4800" b="1" dirty="0" err="1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Чч</a:t>
            </a: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05531" y="4989552"/>
            <a:ext cx="4889928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u="sng" dirty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odoniNova" panose="02070703080705090303" pitchFamily="18" charset="-52"/>
                <a:cs typeface="Arial" charset="0"/>
              </a:rPr>
              <a:t>Авторы: </a:t>
            </a:r>
          </a:p>
          <a:p>
            <a:pPr algn="ctr">
              <a:defRPr/>
            </a:pPr>
            <a:r>
              <a:rPr lang="ru-RU" sz="1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_BodoniNova" panose="02070703080705090303" pitchFamily="18" charset="-52"/>
                <a:cs typeface="Arial" charset="0"/>
              </a:rPr>
              <a:t>Гурина О. И. учитель начальных классов;</a:t>
            </a:r>
          </a:p>
          <a:p>
            <a:pPr algn="ctr">
              <a:defRPr/>
            </a:pPr>
            <a:r>
              <a:rPr lang="ru-RU" sz="1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_BodoniNova" panose="02070703080705090303" pitchFamily="18" charset="-52"/>
                <a:cs typeface="Arial" charset="0"/>
              </a:rPr>
              <a:t>Зайцева Н. Н. учитель начальных классов;</a:t>
            </a:r>
          </a:p>
          <a:p>
            <a:pPr>
              <a:defRPr/>
            </a:pPr>
            <a:r>
              <a:rPr lang="ru-RU" sz="1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_BodoniNova" panose="02070703080705090303" pitchFamily="18" charset="-52"/>
                <a:cs typeface="Arial" charset="0"/>
              </a:rPr>
              <a:t>Курылева О. С. учитель начальных классов</a:t>
            </a:r>
          </a:p>
          <a:p>
            <a:pPr algn="ctr">
              <a:defRPr/>
            </a:pPr>
            <a:r>
              <a:rPr lang="ru-RU" sz="1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_BodoniNova" panose="02070703080705090303" pitchFamily="18" charset="-52"/>
                <a:cs typeface="Arial" charset="0"/>
              </a:rPr>
              <a:t>МБОУ «СОШ № 35»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st.stranamam.ru/data/cache/2011sep/16/57/2586237_472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" t="3101" r="1930" b="678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4557002" y="226794"/>
            <a:ext cx="2429163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Загадка</a:t>
            </a:r>
          </a:p>
        </p:txBody>
      </p:sp>
      <p:sp>
        <p:nvSpPr>
          <p:cNvPr id="2" name="Выноска: двойная изогнутая линия 1">
            <a:extLst>
              <a:ext uri="{FF2B5EF4-FFF2-40B4-BE49-F238E27FC236}"/>
            </a:extLst>
          </p:cNvPr>
          <p:cNvSpPr/>
          <p:nvPr/>
        </p:nvSpPr>
        <p:spPr>
          <a:xfrm flipH="1">
            <a:off x="3585172" y="1919334"/>
            <a:ext cx="4372824" cy="2409259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39295"/>
              <a:gd name="adj8" fmla="val -64207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Мы, когда идем, стоим. А стоять умеем лежа. Даже если убежим,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Мы не двигаемся тоже.</a:t>
            </a:r>
            <a:br>
              <a:rPr lang="ru-RU" sz="2800" b="1" dirty="0">
                <a:solidFill>
                  <a:schemeClr val="tx1"/>
                </a:solidFill>
              </a:rPr>
            </a:b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315" y="1071418"/>
            <a:ext cx="5368996" cy="53689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/>
            </a:extLst>
          </p:cNvPr>
          <p:cNvSpPr/>
          <p:nvPr/>
        </p:nvSpPr>
        <p:spPr>
          <a:xfrm>
            <a:off x="369888" y="5797550"/>
            <a:ext cx="1728787" cy="776288"/>
          </a:xfrm>
          <a:prstGeom prst="rect">
            <a:avLst/>
          </a:prstGeom>
          <a:solidFill>
            <a:schemeClr val="bg2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ый треугольник 6">
            <a:extLst>
              <a:ext uri="{FF2B5EF4-FFF2-40B4-BE49-F238E27FC236}"/>
            </a:extLst>
          </p:cNvPr>
          <p:cNvSpPr/>
          <p:nvPr/>
        </p:nvSpPr>
        <p:spPr>
          <a:xfrm rot="10800000">
            <a:off x="369888" y="5797550"/>
            <a:ext cx="1728787" cy="776288"/>
          </a:xfrm>
          <a:prstGeom prst="rtTriangl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>
            <a:extLst>
              <a:ext uri="{FF2B5EF4-FFF2-40B4-BE49-F238E27FC236}"/>
            </a:extLst>
          </p:cNvPr>
          <p:cNvSpPr/>
          <p:nvPr/>
        </p:nvSpPr>
        <p:spPr>
          <a:xfrm>
            <a:off x="2132013" y="5797550"/>
            <a:ext cx="1728787" cy="776288"/>
          </a:xfrm>
          <a:prstGeom prst="rect">
            <a:avLst/>
          </a:prstGeom>
          <a:solidFill>
            <a:srgbClr val="0070C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ый треугольник 9">
            <a:extLst>
              <a:ext uri="{FF2B5EF4-FFF2-40B4-BE49-F238E27FC236}"/>
            </a:extLst>
          </p:cNvPr>
          <p:cNvSpPr/>
          <p:nvPr/>
        </p:nvSpPr>
        <p:spPr>
          <a:xfrm rot="10800000">
            <a:off x="2114550" y="5797550"/>
            <a:ext cx="1730375" cy="776288"/>
          </a:xfrm>
          <a:prstGeom prst="rtTriangl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61" name="Picture 11" descr="https://fs00.infourok.ru/images/doc/195/223117/img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71" t="27380" r="7091" b="10416"/>
          <a:stretch>
            <a:fillRect/>
          </a:stretch>
        </p:blipFill>
        <p:spPr bwMode="auto">
          <a:xfrm>
            <a:off x="9212263" y="4410075"/>
            <a:ext cx="2773362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764537" y="173208"/>
            <a:ext cx="10771388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Делу время, а потехе час</a:t>
            </a:r>
          </a:p>
        </p:txBody>
      </p:sp>
      <p:pic>
        <p:nvPicPr>
          <p:cNvPr id="3" name="Рисунок 2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13" t="17373" r="39393" b="25926"/>
          <a:stretch/>
        </p:blipFill>
        <p:spPr>
          <a:xfrm>
            <a:off x="2900363" y="1327150"/>
            <a:ext cx="5864225" cy="5070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4" name="Прямая со стрелкой 3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 flipH="1" flipV="1">
            <a:off x="2142668" y="1758677"/>
            <a:ext cx="1191082" cy="94324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: скругленные углы 5">
            <a:extLst>
              <a:ext uri="{FF2B5EF4-FFF2-40B4-BE49-F238E27FC236}"/>
            </a:extLst>
          </p:cNvPr>
          <p:cNvSpPr/>
          <p:nvPr/>
        </p:nvSpPr>
        <p:spPr>
          <a:xfrm>
            <a:off x="152744" y="1126922"/>
            <a:ext cx="3181006" cy="623454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настенные</a:t>
            </a:r>
          </a:p>
        </p:txBody>
      </p:sp>
      <p:cxnSp>
        <p:nvCxnSpPr>
          <p:cNvPr id="7" name="Прямая со стрелкой 6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7930804" y="4524146"/>
            <a:ext cx="1479550" cy="122237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: скругленные углы 9">
            <a:extLst>
              <a:ext uri="{FF2B5EF4-FFF2-40B4-BE49-F238E27FC236}"/>
            </a:extLst>
          </p:cNvPr>
          <p:cNvSpPr/>
          <p:nvPr/>
        </p:nvSpPr>
        <p:spPr>
          <a:xfrm>
            <a:off x="9197975" y="5846635"/>
            <a:ext cx="2889135" cy="623454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напольные</a:t>
            </a:r>
          </a:p>
        </p:txBody>
      </p:sp>
      <p:cxnSp>
        <p:nvCxnSpPr>
          <p:cNvPr id="11" name="Прямая со стрелкой 10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 flipV="1">
            <a:off x="6330950" y="2535641"/>
            <a:ext cx="3347204" cy="65047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: скругленные углы 12">
            <a:extLst>
              <a:ext uri="{FF2B5EF4-FFF2-40B4-BE49-F238E27FC236}"/>
            </a:extLst>
          </p:cNvPr>
          <p:cNvSpPr/>
          <p:nvPr/>
        </p:nvSpPr>
        <p:spPr>
          <a:xfrm>
            <a:off x="9180945" y="1824875"/>
            <a:ext cx="2664689" cy="623454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песо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ч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ные</a:t>
            </a:r>
          </a:p>
        </p:txBody>
      </p:sp>
      <p:cxnSp>
        <p:nvCxnSpPr>
          <p:cNvPr id="14" name="Прямая со стрелкой 13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 flipH="1">
            <a:off x="3313674" y="5862638"/>
            <a:ext cx="2104464" cy="7352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7" name="Picture 13" descr="https://ds04.infourok.ru/uploads/ex/01ba/0005f529-a464c8fd/im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46" t="23064" r="30875" b="11327"/>
          <a:stretch>
            <a:fillRect/>
          </a:stretch>
        </p:blipFill>
        <p:spPr bwMode="auto">
          <a:xfrm rot="-772786">
            <a:off x="365125" y="2395538"/>
            <a:ext cx="2155825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: скругленные углы 15">
            <a:extLst>
              <a:ext uri="{FF2B5EF4-FFF2-40B4-BE49-F238E27FC236}"/>
            </a:extLst>
          </p:cNvPr>
          <p:cNvSpPr/>
          <p:nvPr/>
        </p:nvSpPr>
        <p:spPr>
          <a:xfrm>
            <a:off x="195807" y="6085898"/>
            <a:ext cx="3070516" cy="623454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солне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ч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ные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54020" y="5095575"/>
            <a:ext cx="1301959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с. 6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 descr="https://fs00.infourok.ru/images/doc/237/151634/1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8134191" y="5944472"/>
            <a:ext cx="3615198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Часовщик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4137890" y="295565"/>
            <a:ext cx="3329710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Виды часов</a:t>
            </a:r>
          </a:p>
        </p:txBody>
      </p:sp>
      <p:pic>
        <p:nvPicPr>
          <p:cNvPr id="5122" name="Picture 2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31" y="420942"/>
            <a:ext cx="2618577" cy="19989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/>
            </a:extLst>
          </p:cNvPr>
          <p:cNvSpPr/>
          <p:nvPr/>
        </p:nvSpPr>
        <p:spPr>
          <a:xfrm>
            <a:off x="275975" y="2578423"/>
            <a:ext cx="3504045" cy="7112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башенные</a:t>
            </a:r>
          </a:p>
        </p:txBody>
      </p:sp>
      <p:pic>
        <p:nvPicPr>
          <p:cNvPr id="6146" name="Picture 2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296" y="1211785"/>
            <a:ext cx="1964261" cy="19642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/>
            </a:extLst>
          </p:cNvPr>
          <p:cNvSpPr/>
          <p:nvPr/>
        </p:nvSpPr>
        <p:spPr>
          <a:xfrm>
            <a:off x="4310111" y="3289623"/>
            <a:ext cx="3314240" cy="7112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настенные</a:t>
            </a:r>
          </a:p>
        </p:txBody>
      </p:sp>
      <p:pic>
        <p:nvPicPr>
          <p:cNvPr id="6148" name="Picture 4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7775" y="334153"/>
            <a:ext cx="2781032" cy="20857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: скругленные углы 7">
            <a:extLst>
              <a:ext uri="{FF2B5EF4-FFF2-40B4-BE49-F238E27FC236}"/>
            </a:extLst>
          </p:cNvPr>
          <p:cNvSpPr/>
          <p:nvPr/>
        </p:nvSpPr>
        <p:spPr>
          <a:xfrm>
            <a:off x="8515054" y="2579123"/>
            <a:ext cx="2636205" cy="7112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уличные</a:t>
            </a:r>
          </a:p>
        </p:txBody>
      </p:sp>
      <p:pic>
        <p:nvPicPr>
          <p:cNvPr id="6150" name="Picture 6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84" y="3645223"/>
            <a:ext cx="2660924" cy="199569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: скругленные углы 8">
            <a:extLst>
              <a:ext uri="{FF2B5EF4-FFF2-40B4-BE49-F238E27FC236}"/>
            </a:extLst>
          </p:cNvPr>
          <p:cNvSpPr/>
          <p:nvPr/>
        </p:nvSpPr>
        <p:spPr>
          <a:xfrm>
            <a:off x="457700" y="5844656"/>
            <a:ext cx="3322320" cy="7112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вокзальные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/>
            </a:extLst>
          </p:cNvPr>
          <p:cNvSpPr/>
          <p:nvPr/>
        </p:nvSpPr>
        <p:spPr>
          <a:xfrm>
            <a:off x="8368144" y="5803019"/>
            <a:ext cx="3273138" cy="7112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наручные</a:t>
            </a:r>
          </a:p>
        </p:txBody>
      </p:sp>
      <p:pic>
        <p:nvPicPr>
          <p:cNvPr id="6152" name="Picture 8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950" y="4114400"/>
            <a:ext cx="2254952" cy="16435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: скругленные углы 13">
            <a:extLst>
              <a:ext uri="{FF2B5EF4-FFF2-40B4-BE49-F238E27FC236}"/>
            </a:extLst>
          </p:cNvPr>
          <p:cNvSpPr/>
          <p:nvPr/>
        </p:nvSpPr>
        <p:spPr>
          <a:xfrm>
            <a:off x="4310111" y="5844656"/>
            <a:ext cx="3437080" cy="7112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карманные</a:t>
            </a:r>
          </a:p>
        </p:txBody>
      </p:sp>
      <p:pic>
        <p:nvPicPr>
          <p:cNvPr id="6154" name="Picture 10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144" y="3632586"/>
            <a:ext cx="2676014" cy="19650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: двойная изогнутая линия 6">
            <a:extLst>
              <a:ext uri="{FF2B5EF4-FFF2-40B4-BE49-F238E27FC236}"/>
            </a:extLst>
          </p:cNvPr>
          <p:cNvSpPr/>
          <p:nvPr/>
        </p:nvSpPr>
        <p:spPr>
          <a:xfrm flipH="1">
            <a:off x="1004888" y="712788"/>
            <a:ext cx="4329112" cy="1893887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33662"/>
              <a:gd name="adj8" fmla="val -38524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Что ты знаешь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о часах?</a:t>
            </a:r>
          </a:p>
        </p:txBody>
      </p:sp>
      <p:pic>
        <p:nvPicPr>
          <p:cNvPr id="27651" name="Picture 5" descr="https://artnow.ru/img/1222000/12227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03" b="1447"/>
          <a:stretch>
            <a:fillRect/>
          </a:stretch>
        </p:blipFill>
        <p:spPr bwMode="auto">
          <a:xfrm>
            <a:off x="7191375" y="1088459"/>
            <a:ext cx="3491714" cy="505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11163" y="1684338"/>
            <a:ext cx="11415712" cy="882650"/>
          </a:xfrm>
        </p:spPr>
        <p:txBody>
          <a:bodyPr>
            <a:normAutofit fontScale="92500"/>
          </a:bodyPr>
          <a:lstStyle/>
          <a:p>
            <a:pPr algn="ctr" eaLnBrk="1" hangingPunct="1">
              <a:defRPr/>
            </a:pPr>
            <a:r>
              <a:rPr lang="ru-RU" altLang="ru-RU" sz="4400" smtClean="0">
                <a:latin typeface="a_BodoniNova" pitchFamily="18" charset="-52"/>
              </a:rPr>
              <a:t>Черепаха не скучая, час сидит за чашкой чая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488603" y="290348"/>
            <a:ext cx="9567135" cy="1393990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60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Фонетическая зарядка</a:t>
            </a:r>
          </a:p>
        </p:txBody>
      </p:sp>
      <p:pic>
        <p:nvPicPr>
          <p:cNvPr id="28676" name="Picture 4" descr="https://thumbs.dreamstime.com/z/%D1%83-%D1%8B%D0%B1%D0%BA%D0%B0-%D0%B3%D1%83%D0%B1%D1%8B-%D1%80%D0%BE%D1%82-%D0%B7%D1%83%D0%B1%D1%8B-5129554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02"/>
          <a:stretch>
            <a:fillRect/>
          </a:stretch>
        </p:blipFill>
        <p:spPr bwMode="auto">
          <a:xfrm rot="-253433">
            <a:off x="217488" y="93663"/>
            <a:ext cx="2609850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6" descr="https://ds05.infourok.ru/uploads/ex/03e1/0008b670-f2e6f9a4/img1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7" t="22639" r="3586" b="12917"/>
          <a:stretch>
            <a:fillRect/>
          </a:stretch>
        </p:blipFill>
        <p:spPr bwMode="auto">
          <a:xfrm>
            <a:off x="7567613" y="2346325"/>
            <a:ext cx="3816350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7527902" y="221673"/>
            <a:ext cx="3029528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Прочитай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/>
            </a:extLst>
          </p:cNvPr>
          <p:cNvSpPr/>
          <p:nvPr/>
        </p:nvSpPr>
        <p:spPr>
          <a:xfrm>
            <a:off x="457198" y="1380837"/>
            <a:ext cx="2757057" cy="711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РЕКА</a:t>
            </a: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00" y="4225638"/>
            <a:ext cx="23495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/>
            </a:extLst>
          </p:cNvPr>
          <p:cNvSpPr/>
          <p:nvPr/>
        </p:nvSpPr>
        <p:spPr>
          <a:xfrm>
            <a:off x="457198" y="2355274"/>
            <a:ext cx="2757057" cy="711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РЕЧКА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/>
            </a:extLst>
          </p:cNvPr>
          <p:cNvSpPr/>
          <p:nvPr/>
        </p:nvSpPr>
        <p:spPr>
          <a:xfrm>
            <a:off x="388222" y="4096164"/>
            <a:ext cx="2757057" cy="711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РУКА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/>
            </a:extLst>
          </p:cNvPr>
          <p:cNvSpPr/>
          <p:nvPr/>
        </p:nvSpPr>
        <p:spPr>
          <a:xfrm>
            <a:off x="388222" y="5222511"/>
            <a:ext cx="2757057" cy="711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РУЧКА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/>
            </a:extLst>
          </p:cNvPr>
          <p:cNvSpPr/>
          <p:nvPr/>
        </p:nvSpPr>
        <p:spPr>
          <a:xfrm>
            <a:off x="3813468" y="1372330"/>
            <a:ext cx="2757057" cy="711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ЛОДКА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/>
            </a:extLst>
          </p:cNvPr>
          <p:cNvSpPr/>
          <p:nvPr/>
        </p:nvSpPr>
        <p:spPr>
          <a:xfrm>
            <a:off x="3813469" y="2355274"/>
            <a:ext cx="3941621" cy="711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ЛОДОЧКА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/>
            </a:extLst>
          </p:cNvPr>
          <p:cNvSpPr/>
          <p:nvPr/>
        </p:nvSpPr>
        <p:spPr>
          <a:xfrm>
            <a:off x="3813469" y="4096164"/>
            <a:ext cx="2757057" cy="711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ЛИСА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/>
            </a:extLst>
          </p:cNvPr>
          <p:cNvSpPr/>
          <p:nvPr/>
        </p:nvSpPr>
        <p:spPr>
          <a:xfrm>
            <a:off x="3813469" y="5222511"/>
            <a:ext cx="3325094" cy="711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ЛИСИЧКА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/>
            </a:extLst>
          </p:cNvPr>
          <p:cNvSpPr/>
          <p:nvPr/>
        </p:nvSpPr>
        <p:spPr>
          <a:xfrm>
            <a:off x="8616108" y="2158425"/>
            <a:ext cx="2757057" cy="711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ТУЧА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/>
            </a:extLst>
          </p:cNvPr>
          <p:cNvSpPr/>
          <p:nvPr/>
        </p:nvSpPr>
        <p:spPr>
          <a:xfrm>
            <a:off x="8616107" y="3317065"/>
            <a:ext cx="2757057" cy="711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ТУЧКА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/>
            </a:extLst>
          </p:cNvPr>
          <p:cNvSpPr/>
          <p:nvPr/>
        </p:nvSpPr>
        <p:spPr>
          <a:xfrm>
            <a:off x="7526597" y="184561"/>
            <a:ext cx="4493953" cy="78542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Сравни пары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7147719" y="317732"/>
            <a:ext cx="2921462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Лисички</a:t>
            </a:r>
          </a:p>
        </p:txBody>
      </p:sp>
      <p:pic>
        <p:nvPicPr>
          <p:cNvPr id="3" name="Рисунок 2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 rotWithShape="1">
          <a:blip r:embed="rId2"/>
          <a:srcRect l="39276" t="13872" r="42755" b="60539"/>
          <a:stretch/>
        </p:blipFill>
        <p:spPr>
          <a:xfrm>
            <a:off x="6391275" y="1466850"/>
            <a:ext cx="4865688" cy="40751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: скругленные углы 6">
            <a:extLst>
              <a:ext uri="{FF2B5EF4-FFF2-40B4-BE49-F238E27FC236}"/>
            </a:extLst>
          </p:cNvPr>
          <p:cNvSpPr/>
          <p:nvPr/>
        </p:nvSpPr>
        <p:spPr>
          <a:xfrm>
            <a:off x="599138" y="717464"/>
            <a:ext cx="5219050" cy="368689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У </a:t>
            </a:r>
            <a:r>
              <a:rPr lang="ru-RU" sz="4400" b="1" dirty="0" err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мосточка</a:t>
            </a:r>
            <a:endParaRPr lang="ru-RU" sz="44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Под кусточком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Две лисички,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Две сестрички</a:t>
            </a:r>
          </a:p>
        </p:txBody>
      </p:sp>
      <p:sp>
        <p:nvSpPr>
          <p:cNvPr id="8" name="Прямоугольник 7">
            <a:extLst>
              <a:ext uri="{FF2B5EF4-FFF2-40B4-BE49-F238E27FC236}"/>
            </a:extLst>
          </p:cNvPr>
          <p:cNvSpPr/>
          <p:nvPr/>
        </p:nvSpPr>
        <p:spPr>
          <a:xfrm>
            <a:off x="6391275" y="1903413"/>
            <a:ext cx="1090613" cy="968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175" y="4864100"/>
            <a:ext cx="1203325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097463"/>
            <a:ext cx="1028700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5567363"/>
            <a:ext cx="2100262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988" y="5567363"/>
            <a:ext cx="2100262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3" y="5567363"/>
            <a:ext cx="2098675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5" y="5567363"/>
            <a:ext cx="2100263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138" y="5567363"/>
            <a:ext cx="2098675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3788" y="5600700"/>
            <a:ext cx="2098675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3800" y="5541963"/>
            <a:ext cx="2098675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701964" y="332510"/>
            <a:ext cx="10331796" cy="157249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Верочка мала.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У Верочки чистые ручки</a:t>
            </a: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053" y="2177210"/>
            <a:ext cx="2827337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17525" y="2422525"/>
            <a:ext cx="11110913" cy="3765550"/>
          </a:xfrm>
        </p:spPr>
        <p:txBody>
          <a:bodyPr rtlCol="0">
            <a:noAutofit/>
          </a:bodyPr>
          <a:lstStyle/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_BodoniNova" panose="02070703080705090303" pitchFamily="18" charset="-52"/>
              </a:rPr>
              <a:t>Задачи: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a_BodoniNova" panose="02070703080705090303" pitchFamily="18" charset="-52"/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>
                <a:latin typeface="a_BodoniNova" panose="02070703080705090303" pitchFamily="18" charset="-52"/>
              </a:rPr>
              <a:t>- учить </a:t>
            </a:r>
            <a:r>
              <a:rPr lang="ru-RU" sz="2400" dirty="0" smtClean="0">
                <a:latin typeface="a_BodoniNova" panose="02070703080705090303" pitchFamily="18" charset="-52"/>
              </a:rPr>
              <a:t>звуковому   </a:t>
            </a:r>
            <a:r>
              <a:rPr lang="ru-RU" sz="2400" dirty="0">
                <a:latin typeface="a_BodoniNova" panose="02070703080705090303" pitchFamily="18" charset="-52"/>
              </a:rPr>
              <a:t>и сравнительному анализу слов;</a:t>
            </a: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>
                <a:latin typeface="a_BodoniNova" panose="02070703080705090303" pitchFamily="18" charset="-52"/>
              </a:rPr>
              <a:t>- способствовать продуктивному формированию навыка чтения;</a:t>
            </a: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 smtClean="0">
                <a:latin typeface="a_BodoniNova" panose="02070703080705090303" pitchFamily="18" charset="-52"/>
              </a:rPr>
              <a:t>- </a:t>
            </a:r>
            <a:r>
              <a:rPr lang="ru-RU" sz="2400" dirty="0">
                <a:latin typeface="a_BodoniNova" panose="02070703080705090303" pitchFamily="18" charset="-52"/>
              </a:rPr>
              <a:t>продолжить работу по развитию познавательной деятельности; развивать речь, воображение, логическое мышления;</a:t>
            </a: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>
                <a:latin typeface="a_BodoniNova" panose="02070703080705090303" pitchFamily="18" charset="-52"/>
              </a:rPr>
              <a:t>- развивать фонематическую и устную речь;</a:t>
            </a: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>
                <a:latin typeface="a_BodoniNova" panose="02070703080705090303" pitchFamily="18" charset="-52"/>
              </a:rPr>
              <a:t>- воспитывать культуру поведения на уроке; бережное отношение ко времени;</a:t>
            </a: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>
                <a:latin typeface="a_BodoniNova" panose="02070703080705090303" pitchFamily="18" charset="-52"/>
              </a:rPr>
              <a:t>- воспитывать положительную мотивацию к учению.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43840" y="251930"/>
            <a:ext cx="11521439" cy="1793167"/>
          </a:xfrm>
        </p:spPr>
        <p:txBody>
          <a:bodyPr/>
          <a:lstStyle/>
          <a:p>
            <a:pPr marL="182880" indent="0" algn="just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anose="02040502050405020303" pitchFamily="18" charset="0"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Цель:</a:t>
            </a:r>
            <a:r>
              <a:rPr lang="ru-RU" dirty="0" smtClean="0"/>
              <a:t> </a:t>
            </a:r>
            <a:r>
              <a:rPr lang="ru-RU" sz="4000" b="0" dirty="0">
                <a:effectLst/>
                <a:latin typeface="a_BodoniNova" panose="02070703080705090303" pitchFamily="18" charset="-52"/>
              </a:rPr>
              <a:t>создавать условия для знакомства учащихся с мягким согласным звуком [ч’], буквой Ч, ч;</a:t>
            </a:r>
            <a:endParaRPr lang="ru-RU" sz="4000" dirty="0">
              <a:latin typeface="a_BodoniNova" panose="02070703080705090303" pitchFamily="18" charset="-5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730885" y="295104"/>
            <a:ext cx="5935605" cy="194933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Мы на уроке.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У учеников ручки.</a:t>
            </a:r>
          </a:p>
        </p:txBody>
      </p:sp>
      <p:pic>
        <p:nvPicPr>
          <p:cNvPr id="32771" name="Picture 2" descr="https://www.yozoshop.ru/upload/iblock/09a/09a3fa7b7bb68fb16ede39e7590ca80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025" y="1597025"/>
            <a:ext cx="4310063" cy="431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 descr="https://www.foroffice.ru/upload/resize_cache/iblock/0e6/400_250_1/4480.40_6_tif_1000x100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38" y="1349375"/>
            <a:ext cx="4805362" cy="480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501535" y="5841078"/>
            <a:ext cx="5594465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У двери две ручки.</a:t>
            </a:r>
          </a:p>
        </p:txBody>
      </p:sp>
      <p:pic>
        <p:nvPicPr>
          <p:cNvPr id="33795" name="Picture 4" descr="https://cdn5.vectorstock.com/i/1000x1000/24/44/an-open-door-vector-373244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5"/>
          <a:stretch>
            <a:fillRect/>
          </a:stretch>
        </p:blipFill>
        <p:spPr bwMode="auto">
          <a:xfrm>
            <a:off x="2762250" y="125413"/>
            <a:ext cx="5684838" cy="554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90109" y="175730"/>
            <a:ext cx="9567135" cy="1793167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anose="02040502050405020303" pitchFamily="18" charset="0"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a_BodoniNova" panose="02070703080705090303" pitchFamily="18" charset="-52"/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a_BodoniNova" panose="02070703080705090303" pitchFamily="18" charset="-52"/>
              </a:rPr>
            </a:br>
            <a:endParaRPr lang="ru-RU" sz="2800" dirty="0">
              <a:solidFill>
                <a:schemeClr val="accent6">
                  <a:lumMod val="75000"/>
                </a:schemeClr>
              </a:solidFill>
              <a:latin typeface="a_BodoniNova" panose="02070703080705090303" pitchFamily="18" charset="-52"/>
            </a:endParaRPr>
          </a:p>
        </p:txBody>
      </p:sp>
      <p:pic>
        <p:nvPicPr>
          <p:cNvPr id="34819" name="Picture 2" descr="C:\Users\User\Desktop\1 уровен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1"/>
          <a:stretch>
            <a:fillRect/>
          </a:stretch>
        </p:blipFill>
        <p:spPr bwMode="auto">
          <a:xfrm>
            <a:off x="611676" y="3985846"/>
            <a:ext cx="5902325" cy="2386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 descr="C:\Users\User\Desktop\ур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0" t="7388" b="39012"/>
          <a:stretch>
            <a:fillRect/>
          </a:stretch>
        </p:blipFill>
        <p:spPr bwMode="auto">
          <a:xfrm>
            <a:off x="457200" y="737792"/>
            <a:ext cx="5986463" cy="2195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вал 5"/>
          <p:cNvSpPr/>
          <p:nvPr/>
        </p:nvSpPr>
        <p:spPr>
          <a:xfrm>
            <a:off x="84138" y="36264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373606" y="2213952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37949" y="3528646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4824" name="Picture 9" descr="C:\Users\User\Desktop\з уровень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408" y="3230490"/>
            <a:ext cx="4487479" cy="285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4285673" y="277092"/>
            <a:ext cx="2900218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Кроссворд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/>
            </a:extLst>
          </p:cNvPr>
          <p:cNvSpPr/>
          <p:nvPr/>
        </p:nvSpPr>
        <p:spPr>
          <a:xfrm>
            <a:off x="540327" y="1297710"/>
            <a:ext cx="1117024" cy="74560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Ч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/>
            </a:extLst>
          </p:cNvPr>
          <p:cNvSpPr/>
          <p:nvPr/>
        </p:nvSpPr>
        <p:spPr>
          <a:xfrm>
            <a:off x="540327" y="2043315"/>
            <a:ext cx="1117024" cy="74560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Ч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/>
            </a:extLst>
          </p:cNvPr>
          <p:cNvSpPr/>
          <p:nvPr/>
        </p:nvSpPr>
        <p:spPr>
          <a:xfrm>
            <a:off x="540327" y="2788920"/>
            <a:ext cx="1117024" cy="74560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Ч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/>
            </a:extLst>
          </p:cNvPr>
          <p:cNvSpPr/>
          <p:nvPr/>
        </p:nvSpPr>
        <p:spPr>
          <a:xfrm>
            <a:off x="540327" y="3534525"/>
            <a:ext cx="1117024" cy="74560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Ч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/>
            </a:extLst>
          </p:cNvPr>
          <p:cNvSpPr/>
          <p:nvPr/>
        </p:nvSpPr>
        <p:spPr>
          <a:xfrm>
            <a:off x="540327" y="4280130"/>
            <a:ext cx="1117024" cy="74560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Ч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/>
            </a:extLst>
          </p:cNvPr>
          <p:cNvSpPr/>
          <p:nvPr/>
        </p:nvSpPr>
        <p:spPr>
          <a:xfrm>
            <a:off x="540327" y="5025735"/>
            <a:ext cx="1117024" cy="74560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Ч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/>
            </a:extLst>
          </p:cNvPr>
          <p:cNvSpPr/>
          <p:nvPr/>
        </p:nvSpPr>
        <p:spPr>
          <a:xfrm>
            <a:off x="540327" y="5771340"/>
            <a:ext cx="1117024" cy="74560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Ч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/>
            </a:extLst>
          </p:cNvPr>
          <p:cNvSpPr/>
          <p:nvPr/>
        </p:nvSpPr>
        <p:spPr>
          <a:xfrm>
            <a:off x="1657351" y="1297710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/>
            </a:extLst>
          </p:cNvPr>
          <p:cNvSpPr/>
          <p:nvPr/>
        </p:nvSpPr>
        <p:spPr>
          <a:xfrm>
            <a:off x="2774375" y="1297710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Й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/>
            </a:extLst>
          </p:cNvPr>
          <p:cNvSpPr/>
          <p:nvPr/>
        </p:nvSpPr>
        <p:spPr>
          <a:xfrm>
            <a:off x="1657351" y="2043314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/>
            </a:extLst>
          </p:cNvPr>
          <p:cNvSpPr/>
          <p:nvPr/>
        </p:nvSpPr>
        <p:spPr>
          <a:xfrm>
            <a:off x="2774375" y="2043313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/>
            </a:extLst>
          </p:cNvPr>
          <p:cNvSpPr/>
          <p:nvPr/>
        </p:nvSpPr>
        <p:spPr>
          <a:xfrm>
            <a:off x="3891399" y="2043313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Ы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/>
            </a:extLst>
          </p:cNvPr>
          <p:cNvSpPr/>
          <p:nvPr/>
        </p:nvSpPr>
        <p:spPr>
          <a:xfrm>
            <a:off x="1657351" y="2788918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У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/>
            </a:extLst>
          </p:cNvPr>
          <p:cNvSpPr/>
          <p:nvPr/>
        </p:nvSpPr>
        <p:spPr>
          <a:xfrm>
            <a:off x="2774375" y="2788918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Л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/>
            </a:extLst>
          </p:cNvPr>
          <p:cNvSpPr/>
          <p:nvPr/>
        </p:nvSpPr>
        <p:spPr>
          <a:xfrm>
            <a:off x="3891399" y="2788918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/>
            </a:extLst>
          </p:cNvPr>
          <p:cNvSpPr/>
          <p:nvPr/>
        </p:nvSpPr>
        <p:spPr>
          <a:xfrm>
            <a:off x="5008423" y="2788916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/>
            </a:extLst>
          </p:cNvPr>
          <p:cNvSpPr/>
          <p:nvPr/>
        </p:nvSpPr>
        <p:spPr>
          <a:xfrm>
            <a:off x="1657351" y="3551723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/>
            </a:extLst>
          </p:cNvPr>
          <p:cNvSpPr/>
          <p:nvPr/>
        </p:nvSpPr>
        <p:spPr>
          <a:xfrm>
            <a:off x="2774375" y="3551721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Й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/>
            </a:extLst>
          </p:cNvPr>
          <p:cNvSpPr/>
          <p:nvPr/>
        </p:nvSpPr>
        <p:spPr>
          <a:xfrm>
            <a:off x="3891399" y="3551720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/>
            </a:extLst>
          </p:cNvPr>
          <p:cNvSpPr/>
          <p:nvPr/>
        </p:nvSpPr>
        <p:spPr>
          <a:xfrm>
            <a:off x="5008423" y="3551720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/>
            </a:extLst>
          </p:cNvPr>
          <p:cNvSpPr/>
          <p:nvPr/>
        </p:nvSpPr>
        <p:spPr>
          <a:xfrm>
            <a:off x="6118515" y="3551720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27" name="Прямоугольник: скругленные углы 26">
            <a:extLst>
              <a:ext uri="{FF2B5EF4-FFF2-40B4-BE49-F238E27FC236}"/>
            </a:extLst>
          </p:cNvPr>
          <p:cNvSpPr/>
          <p:nvPr/>
        </p:nvSpPr>
        <p:spPr>
          <a:xfrm>
            <a:off x="1650419" y="4288446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/>
            </a:extLst>
          </p:cNvPr>
          <p:cNvSpPr/>
          <p:nvPr/>
        </p:nvSpPr>
        <p:spPr>
          <a:xfrm>
            <a:off x="2770909" y="4280126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М</a:t>
            </a:r>
          </a:p>
        </p:txBody>
      </p:sp>
      <p:sp>
        <p:nvSpPr>
          <p:cNvPr id="29" name="Прямоугольник: скругленные углы 28">
            <a:extLst>
              <a:ext uri="{FF2B5EF4-FFF2-40B4-BE49-F238E27FC236}"/>
            </a:extLst>
          </p:cNvPr>
          <p:cNvSpPr/>
          <p:nvPr/>
        </p:nvSpPr>
        <p:spPr>
          <a:xfrm>
            <a:off x="3891399" y="4288445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/>
            </a:extLst>
          </p:cNvPr>
          <p:cNvSpPr/>
          <p:nvPr/>
        </p:nvSpPr>
        <p:spPr>
          <a:xfrm>
            <a:off x="5015355" y="4312681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Д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/>
            </a:extLst>
          </p:cNvPr>
          <p:cNvSpPr/>
          <p:nvPr/>
        </p:nvSpPr>
        <p:spPr>
          <a:xfrm>
            <a:off x="6139311" y="4312681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32" name="Прямоугольник: скругленные углы 31">
            <a:extLst>
              <a:ext uri="{FF2B5EF4-FFF2-40B4-BE49-F238E27FC236}"/>
            </a:extLst>
          </p:cNvPr>
          <p:cNvSpPr/>
          <p:nvPr/>
        </p:nvSpPr>
        <p:spPr>
          <a:xfrm>
            <a:off x="7256335" y="4288444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33" name="Прямоугольник: скругленные углы 32">
            <a:extLst>
              <a:ext uri="{FF2B5EF4-FFF2-40B4-BE49-F238E27FC236}"/>
            </a:extLst>
          </p:cNvPr>
          <p:cNvSpPr/>
          <p:nvPr/>
        </p:nvSpPr>
        <p:spPr>
          <a:xfrm>
            <a:off x="1640021" y="5025169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34" name="Прямоугольник: скругленные углы 33">
            <a:extLst>
              <a:ext uri="{FF2B5EF4-FFF2-40B4-BE49-F238E27FC236}"/>
            </a:extLst>
          </p:cNvPr>
          <p:cNvSpPr/>
          <p:nvPr/>
        </p:nvSpPr>
        <p:spPr>
          <a:xfrm>
            <a:off x="2739715" y="5025165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Р</a:t>
            </a:r>
          </a:p>
        </p:txBody>
      </p:sp>
      <p:sp>
        <p:nvSpPr>
          <p:cNvPr id="35" name="Прямоугольник: скругленные углы 34">
            <a:extLst>
              <a:ext uri="{FF2B5EF4-FFF2-40B4-BE49-F238E27FC236}"/>
            </a:extLst>
          </p:cNvPr>
          <p:cNvSpPr/>
          <p:nvPr/>
        </p:nvSpPr>
        <p:spPr>
          <a:xfrm>
            <a:off x="3870603" y="5034049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36" name="Прямоугольник: скругленные углы 35">
            <a:extLst>
              <a:ext uri="{FF2B5EF4-FFF2-40B4-BE49-F238E27FC236}"/>
            </a:extLst>
          </p:cNvPr>
          <p:cNvSpPr/>
          <p:nvPr/>
        </p:nvSpPr>
        <p:spPr>
          <a:xfrm>
            <a:off x="4987627" y="5049406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</a:t>
            </a:r>
          </a:p>
        </p:txBody>
      </p:sp>
      <p:sp>
        <p:nvSpPr>
          <p:cNvPr id="37" name="Прямоугольник: скругленные углы 36">
            <a:extLst>
              <a:ext uri="{FF2B5EF4-FFF2-40B4-BE49-F238E27FC236}"/>
            </a:extLst>
          </p:cNvPr>
          <p:cNvSpPr/>
          <p:nvPr/>
        </p:nvSpPr>
        <p:spPr>
          <a:xfrm>
            <a:off x="6104651" y="5059002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38" name="Прямоугольник: скругленные углы 37">
            <a:extLst>
              <a:ext uri="{FF2B5EF4-FFF2-40B4-BE49-F238E27FC236}"/>
            </a:extLst>
          </p:cNvPr>
          <p:cNvSpPr/>
          <p:nvPr/>
        </p:nvSpPr>
        <p:spPr>
          <a:xfrm>
            <a:off x="7249403" y="5049405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Х</a:t>
            </a:r>
          </a:p>
        </p:txBody>
      </p:sp>
      <p:sp>
        <p:nvSpPr>
          <p:cNvPr id="39" name="Прямоугольник: скругленные углы 38">
            <a:extLst>
              <a:ext uri="{FF2B5EF4-FFF2-40B4-BE49-F238E27FC236}"/>
            </a:extLst>
          </p:cNvPr>
          <p:cNvSpPr/>
          <p:nvPr/>
        </p:nvSpPr>
        <p:spPr>
          <a:xfrm>
            <a:off x="8359495" y="5034048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40" name="Прямоугольник: скругленные углы 39">
            <a:extLst>
              <a:ext uri="{FF2B5EF4-FFF2-40B4-BE49-F238E27FC236}"/>
            </a:extLst>
          </p:cNvPr>
          <p:cNvSpPr/>
          <p:nvPr/>
        </p:nvSpPr>
        <p:spPr>
          <a:xfrm>
            <a:off x="1643487" y="5779373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41" name="Прямоугольник: скругленные углы 40">
            <a:extLst>
              <a:ext uri="{FF2B5EF4-FFF2-40B4-BE49-F238E27FC236}"/>
            </a:extLst>
          </p:cNvPr>
          <p:cNvSpPr/>
          <p:nvPr/>
        </p:nvSpPr>
        <p:spPr>
          <a:xfrm>
            <a:off x="2760511" y="5779373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</a:t>
            </a:r>
          </a:p>
        </p:txBody>
      </p:sp>
      <p:sp>
        <p:nvSpPr>
          <p:cNvPr id="42" name="Прямоугольник: скругленные углы 41">
            <a:extLst>
              <a:ext uri="{FF2B5EF4-FFF2-40B4-BE49-F238E27FC236}"/>
            </a:extLst>
          </p:cNvPr>
          <p:cNvSpPr/>
          <p:nvPr/>
        </p:nvSpPr>
        <p:spPr>
          <a:xfrm>
            <a:off x="3853273" y="5771339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У</a:t>
            </a:r>
          </a:p>
        </p:txBody>
      </p:sp>
      <p:sp>
        <p:nvSpPr>
          <p:cNvPr id="43" name="Прямоугольник: скругленные углы 42">
            <a:extLst>
              <a:ext uri="{FF2B5EF4-FFF2-40B4-BE49-F238E27FC236}"/>
            </a:extLst>
          </p:cNvPr>
          <p:cNvSpPr/>
          <p:nvPr/>
        </p:nvSpPr>
        <p:spPr>
          <a:xfrm>
            <a:off x="4970297" y="5779373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Р</a:t>
            </a:r>
          </a:p>
        </p:txBody>
      </p:sp>
      <p:sp>
        <p:nvSpPr>
          <p:cNvPr id="44" name="Прямоугольник: скругленные углы 43">
            <a:extLst>
              <a:ext uri="{FF2B5EF4-FFF2-40B4-BE49-F238E27FC236}"/>
            </a:extLst>
          </p:cNvPr>
          <p:cNvSpPr/>
          <p:nvPr/>
        </p:nvSpPr>
        <p:spPr>
          <a:xfrm>
            <a:off x="6096000" y="5779373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45" name="Прямоугольник: скругленные углы 44">
            <a:extLst>
              <a:ext uri="{FF2B5EF4-FFF2-40B4-BE49-F238E27FC236}"/>
            </a:extLst>
          </p:cNvPr>
          <p:cNvSpPr/>
          <p:nvPr/>
        </p:nvSpPr>
        <p:spPr>
          <a:xfrm>
            <a:off x="7228607" y="5771339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Ш</a:t>
            </a:r>
          </a:p>
        </p:txBody>
      </p:sp>
      <p:sp>
        <p:nvSpPr>
          <p:cNvPr id="46" name="Прямоугольник: скругленные углы 45">
            <a:extLst>
              <a:ext uri="{FF2B5EF4-FFF2-40B4-BE49-F238E27FC236}"/>
            </a:extLst>
          </p:cNvPr>
          <p:cNvSpPr/>
          <p:nvPr/>
        </p:nvSpPr>
        <p:spPr>
          <a:xfrm>
            <a:off x="8366427" y="5771338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47" name="Прямоугольник: скругленные углы 46">
            <a:extLst>
              <a:ext uri="{FF2B5EF4-FFF2-40B4-BE49-F238E27FC236}"/>
            </a:extLst>
          </p:cNvPr>
          <p:cNvSpPr/>
          <p:nvPr/>
        </p:nvSpPr>
        <p:spPr>
          <a:xfrm>
            <a:off x="9504247" y="5795010"/>
            <a:ext cx="1117024" cy="7456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48" name="Прямоугольник: скругленные углы 47">
            <a:extLst>
              <a:ext uri="{FF2B5EF4-FFF2-40B4-BE49-F238E27FC236}"/>
            </a:extLst>
          </p:cNvPr>
          <p:cNvSpPr/>
          <p:nvPr/>
        </p:nvSpPr>
        <p:spPr>
          <a:xfrm>
            <a:off x="1652588" y="1289050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9" name="Прямоугольник: скругленные углы 48">
            <a:extLst>
              <a:ext uri="{FF2B5EF4-FFF2-40B4-BE49-F238E27FC236}"/>
            </a:extLst>
          </p:cNvPr>
          <p:cNvSpPr/>
          <p:nvPr/>
        </p:nvSpPr>
        <p:spPr>
          <a:xfrm>
            <a:off x="2767013" y="1304925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0" name="Прямоугольник: скругленные углы 49">
            <a:extLst>
              <a:ext uri="{FF2B5EF4-FFF2-40B4-BE49-F238E27FC236}"/>
            </a:extLst>
          </p:cNvPr>
          <p:cNvSpPr/>
          <p:nvPr/>
        </p:nvSpPr>
        <p:spPr>
          <a:xfrm>
            <a:off x="1657350" y="2033588"/>
            <a:ext cx="1117600" cy="7445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1" name="Прямоугольник: скругленные углы 50">
            <a:extLst>
              <a:ext uri="{FF2B5EF4-FFF2-40B4-BE49-F238E27FC236}"/>
            </a:extLst>
          </p:cNvPr>
          <p:cNvSpPr/>
          <p:nvPr/>
        </p:nvSpPr>
        <p:spPr>
          <a:xfrm>
            <a:off x="2757488" y="2060575"/>
            <a:ext cx="1116012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2" name="Прямоугольник: скругленные углы 51">
            <a:extLst>
              <a:ext uri="{FF2B5EF4-FFF2-40B4-BE49-F238E27FC236}"/>
            </a:extLst>
          </p:cNvPr>
          <p:cNvSpPr/>
          <p:nvPr/>
        </p:nvSpPr>
        <p:spPr>
          <a:xfrm>
            <a:off x="3878263" y="2060575"/>
            <a:ext cx="1116012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3" name="Прямоугольник: скругленные углы 52">
            <a:extLst>
              <a:ext uri="{FF2B5EF4-FFF2-40B4-BE49-F238E27FC236}"/>
            </a:extLst>
          </p:cNvPr>
          <p:cNvSpPr/>
          <p:nvPr/>
        </p:nvSpPr>
        <p:spPr>
          <a:xfrm>
            <a:off x="1660525" y="2778125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4" name="Прямоугольник: скругленные углы 53">
            <a:extLst>
              <a:ext uri="{FF2B5EF4-FFF2-40B4-BE49-F238E27FC236}"/>
            </a:extLst>
          </p:cNvPr>
          <p:cNvSpPr/>
          <p:nvPr/>
        </p:nvSpPr>
        <p:spPr>
          <a:xfrm>
            <a:off x="2746375" y="2792413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5" name="Прямоугольник: скругленные углы 54">
            <a:extLst>
              <a:ext uri="{FF2B5EF4-FFF2-40B4-BE49-F238E27FC236}"/>
            </a:extLst>
          </p:cNvPr>
          <p:cNvSpPr/>
          <p:nvPr/>
        </p:nvSpPr>
        <p:spPr>
          <a:xfrm>
            <a:off x="3883025" y="2786063"/>
            <a:ext cx="1116013" cy="7445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6" name="Прямоугольник: скругленные углы 55">
            <a:extLst>
              <a:ext uri="{FF2B5EF4-FFF2-40B4-BE49-F238E27FC236}"/>
            </a:extLst>
          </p:cNvPr>
          <p:cNvSpPr/>
          <p:nvPr/>
        </p:nvSpPr>
        <p:spPr>
          <a:xfrm>
            <a:off x="5002213" y="2784475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7" name="Прямоугольник: скругленные углы 56">
            <a:extLst>
              <a:ext uri="{FF2B5EF4-FFF2-40B4-BE49-F238E27FC236}"/>
            </a:extLst>
          </p:cNvPr>
          <p:cNvSpPr/>
          <p:nvPr/>
        </p:nvSpPr>
        <p:spPr>
          <a:xfrm>
            <a:off x="1630363" y="3536950"/>
            <a:ext cx="1116012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8" name="Прямоугольник: скругленные углы 57">
            <a:extLst>
              <a:ext uri="{FF2B5EF4-FFF2-40B4-BE49-F238E27FC236}"/>
            </a:extLst>
          </p:cNvPr>
          <p:cNvSpPr/>
          <p:nvPr/>
        </p:nvSpPr>
        <p:spPr>
          <a:xfrm>
            <a:off x="2754313" y="3536950"/>
            <a:ext cx="1116012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9" name="Прямоугольник: скругленные углы 58">
            <a:extLst>
              <a:ext uri="{FF2B5EF4-FFF2-40B4-BE49-F238E27FC236}"/>
            </a:extLst>
          </p:cNvPr>
          <p:cNvSpPr/>
          <p:nvPr/>
        </p:nvSpPr>
        <p:spPr>
          <a:xfrm>
            <a:off x="3881438" y="3517900"/>
            <a:ext cx="1116012" cy="74453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0" name="Прямоугольник: скругленные углы 59">
            <a:extLst>
              <a:ext uri="{FF2B5EF4-FFF2-40B4-BE49-F238E27FC236}"/>
            </a:extLst>
          </p:cNvPr>
          <p:cNvSpPr/>
          <p:nvPr/>
        </p:nvSpPr>
        <p:spPr>
          <a:xfrm>
            <a:off x="5011738" y="3538538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1" name="Прямоугольник: скругленные углы 60">
            <a:extLst>
              <a:ext uri="{FF2B5EF4-FFF2-40B4-BE49-F238E27FC236}"/>
            </a:extLst>
          </p:cNvPr>
          <p:cNvSpPr/>
          <p:nvPr/>
        </p:nvSpPr>
        <p:spPr>
          <a:xfrm>
            <a:off x="6142038" y="3549650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2" name="Прямоугольник: скругленные углы 61">
            <a:extLst>
              <a:ext uri="{FF2B5EF4-FFF2-40B4-BE49-F238E27FC236}"/>
            </a:extLst>
          </p:cNvPr>
          <p:cNvSpPr/>
          <p:nvPr/>
        </p:nvSpPr>
        <p:spPr>
          <a:xfrm>
            <a:off x="1625600" y="4265613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3" name="Прямоугольник: скругленные углы 62">
            <a:extLst>
              <a:ext uri="{FF2B5EF4-FFF2-40B4-BE49-F238E27FC236}"/>
            </a:extLst>
          </p:cNvPr>
          <p:cNvSpPr/>
          <p:nvPr/>
        </p:nvSpPr>
        <p:spPr>
          <a:xfrm>
            <a:off x="2767013" y="4297363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4" name="Прямоугольник: скругленные углы 63">
            <a:extLst>
              <a:ext uri="{FF2B5EF4-FFF2-40B4-BE49-F238E27FC236}"/>
            </a:extLst>
          </p:cNvPr>
          <p:cNvSpPr/>
          <p:nvPr/>
        </p:nvSpPr>
        <p:spPr>
          <a:xfrm>
            <a:off x="3902075" y="4303713"/>
            <a:ext cx="1116013" cy="7445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5" name="Прямоугольник: скругленные углы 64">
            <a:extLst>
              <a:ext uri="{FF2B5EF4-FFF2-40B4-BE49-F238E27FC236}"/>
            </a:extLst>
          </p:cNvPr>
          <p:cNvSpPr/>
          <p:nvPr/>
        </p:nvSpPr>
        <p:spPr>
          <a:xfrm>
            <a:off x="5008563" y="4300538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6" name="Прямоугольник: скругленные углы 65">
            <a:extLst>
              <a:ext uri="{FF2B5EF4-FFF2-40B4-BE49-F238E27FC236}"/>
            </a:extLst>
          </p:cNvPr>
          <p:cNvSpPr/>
          <p:nvPr/>
        </p:nvSpPr>
        <p:spPr>
          <a:xfrm>
            <a:off x="6153150" y="4302125"/>
            <a:ext cx="1117600" cy="74453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7" name="Прямоугольник: скругленные углы 66">
            <a:extLst>
              <a:ext uri="{FF2B5EF4-FFF2-40B4-BE49-F238E27FC236}"/>
            </a:extLst>
          </p:cNvPr>
          <p:cNvSpPr/>
          <p:nvPr/>
        </p:nvSpPr>
        <p:spPr>
          <a:xfrm>
            <a:off x="7250113" y="4302125"/>
            <a:ext cx="1116012" cy="74453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8" name="Прямоугольник: скругленные углы 67">
            <a:extLst>
              <a:ext uri="{FF2B5EF4-FFF2-40B4-BE49-F238E27FC236}"/>
            </a:extLst>
          </p:cNvPr>
          <p:cNvSpPr/>
          <p:nvPr/>
        </p:nvSpPr>
        <p:spPr>
          <a:xfrm>
            <a:off x="1616075" y="5011738"/>
            <a:ext cx="1116013" cy="7445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9" name="Прямоугольник: скругленные углы 68">
            <a:extLst>
              <a:ext uri="{FF2B5EF4-FFF2-40B4-BE49-F238E27FC236}"/>
            </a:extLst>
          </p:cNvPr>
          <p:cNvSpPr/>
          <p:nvPr/>
        </p:nvSpPr>
        <p:spPr>
          <a:xfrm>
            <a:off x="2725738" y="5033963"/>
            <a:ext cx="1117600" cy="7445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0" name="Прямоугольник: скругленные углы 69">
            <a:extLst>
              <a:ext uri="{FF2B5EF4-FFF2-40B4-BE49-F238E27FC236}"/>
            </a:extLst>
          </p:cNvPr>
          <p:cNvSpPr/>
          <p:nvPr/>
        </p:nvSpPr>
        <p:spPr>
          <a:xfrm>
            <a:off x="3870325" y="5032375"/>
            <a:ext cx="1117600" cy="74453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1" name="Прямоугольник: скругленные углы 70">
            <a:extLst>
              <a:ext uri="{FF2B5EF4-FFF2-40B4-BE49-F238E27FC236}"/>
            </a:extLst>
          </p:cNvPr>
          <p:cNvSpPr/>
          <p:nvPr/>
        </p:nvSpPr>
        <p:spPr>
          <a:xfrm>
            <a:off x="4970463" y="5040313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2" name="Прямоугольник: скругленные углы 71">
            <a:extLst>
              <a:ext uri="{FF2B5EF4-FFF2-40B4-BE49-F238E27FC236}"/>
            </a:extLst>
          </p:cNvPr>
          <p:cNvSpPr/>
          <p:nvPr/>
        </p:nvSpPr>
        <p:spPr>
          <a:xfrm>
            <a:off x="6107113" y="5040313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3" name="Прямоугольник: скругленные углы 72">
            <a:extLst>
              <a:ext uri="{FF2B5EF4-FFF2-40B4-BE49-F238E27FC236}"/>
            </a:extLst>
          </p:cNvPr>
          <p:cNvSpPr/>
          <p:nvPr/>
        </p:nvSpPr>
        <p:spPr>
          <a:xfrm>
            <a:off x="7215188" y="5041900"/>
            <a:ext cx="1116012" cy="74453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4" name="Прямоугольник: скругленные углы 73">
            <a:extLst>
              <a:ext uri="{FF2B5EF4-FFF2-40B4-BE49-F238E27FC236}"/>
            </a:extLst>
          </p:cNvPr>
          <p:cNvSpPr/>
          <p:nvPr/>
        </p:nvSpPr>
        <p:spPr>
          <a:xfrm>
            <a:off x="8351838" y="5014913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5" name="Прямоугольник: скругленные углы 74">
            <a:extLst>
              <a:ext uri="{FF2B5EF4-FFF2-40B4-BE49-F238E27FC236}"/>
            </a:extLst>
          </p:cNvPr>
          <p:cNvSpPr/>
          <p:nvPr/>
        </p:nvSpPr>
        <p:spPr>
          <a:xfrm>
            <a:off x="1654175" y="5780088"/>
            <a:ext cx="1116013" cy="7445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6" name="Прямоугольник: скругленные углы 75">
            <a:extLst>
              <a:ext uri="{FF2B5EF4-FFF2-40B4-BE49-F238E27FC236}"/>
            </a:extLst>
          </p:cNvPr>
          <p:cNvSpPr/>
          <p:nvPr/>
        </p:nvSpPr>
        <p:spPr>
          <a:xfrm>
            <a:off x="2760663" y="5788025"/>
            <a:ext cx="1117600" cy="74453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7" name="Прямоугольник: скругленные углы 76">
            <a:extLst>
              <a:ext uri="{FF2B5EF4-FFF2-40B4-BE49-F238E27FC236}"/>
            </a:extLst>
          </p:cNvPr>
          <p:cNvSpPr/>
          <p:nvPr/>
        </p:nvSpPr>
        <p:spPr>
          <a:xfrm>
            <a:off x="3890963" y="5770563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8" name="Прямоугольник: скругленные углы 77">
            <a:extLst>
              <a:ext uri="{FF2B5EF4-FFF2-40B4-BE49-F238E27FC236}"/>
            </a:extLst>
          </p:cNvPr>
          <p:cNvSpPr/>
          <p:nvPr/>
        </p:nvSpPr>
        <p:spPr>
          <a:xfrm>
            <a:off x="4997450" y="5780088"/>
            <a:ext cx="1117600" cy="7445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9" name="Прямоугольник: скругленные углы 78">
            <a:extLst>
              <a:ext uri="{FF2B5EF4-FFF2-40B4-BE49-F238E27FC236}"/>
            </a:extLst>
          </p:cNvPr>
          <p:cNvSpPr/>
          <p:nvPr/>
        </p:nvSpPr>
        <p:spPr>
          <a:xfrm>
            <a:off x="6089650" y="5788025"/>
            <a:ext cx="1116013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0" name="Прямоугольник: скругленные углы 79">
            <a:extLst>
              <a:ext uri="{FF2B5EF4-FFF2-40B4-BE49-F238E27FC236}"/>
            </a:extLst>
          </p:cNvPr>
          <p:cNvSpPr/>
          <p:nvPr/>
        </p:nvSpPr>
        <p:spPr>
          <a:xfrm>
            <a:off x="7224713" y="5780088"/>
            <a:ext cx="1117600" cy="7445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1" name="Прямоугольник: скругленные углы 80">
            <a:extLst>
              <a:ext uri="{FF2B5EF4-FFF2-40B4-BE49-F238E27FC236}"/>
            </a:extLst>
          </p:cNvPr>
          <p:cNvSpPr/>
          <p:nvPr/>
        </p:nvSpPr>
        <p:spPr>
          <a:xfrm>
            <a:off x="8351838" y="5770563"/>
            <a:ext cx="1117600" cy="7461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2" name="Прямоугольник: скругленные углы 81">
            <a:extLst>
              <a:ext uri="{FF2B5EF4-FFF2-40B4-BE49-F238E27FC236}"/>
            </a:extLst>
          </p:cNvPr>
          <p:cNvSpPr/>
          <p:nvPr/>
        </p:nvSpPr>
        <p:spPr>
          <a:xfrm>
            <a:off x="9504363" y="5780088"/>
            <a:ext cx="1117600" cy="7445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359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663" y="341313"/>
            <a:ext cx="1257300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9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363" y="4168775"/>
            <a:ext cx="1766887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2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653" y="519597"/>
            <a:ext cx="1511992" cy="15119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923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2570163"/>
            <a:ext cx="1803400" cy="16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924" name="Picture 93" descr="https://i.pinimg.com/736x/bd/4a/54/bd4a545a51c073c9820bb98bb106f939--cartoo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3163" y="214313"/>
            <a:ext cx="1968500" cy="159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925" name="Picture 95" descr="https://userdocs.ru/pars_docs/refs/150/149155/149155_html_4a123f67.pn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388" y="1346200"/>
            <a:ext cx="235108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926" name="Picture 97" descr="http://ae01.alicdn.com/kf/H3783b96524d3468599707f80cb4854b1P/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8163" y="1863725"/>
            <a:ext cx="2603500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Picture 5" descr="Купить Стенд Рефлексия для начальной школы 500*410 мм 📄 с доставкой по  Беларуси | интернет-магазин СтендыИнфо.РФ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8" t="25245" r="6248" b="8497"/>
          <a:stretch/>
        </p:blipFill>
        <p:spPr bwMode="auto">
          <a:xfrm>
            <a:off x="1264919" y="1036466"/>
            <a:ext cx="9417187" cy="5821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1005838" y="163180"/>
            <a:ext cx="9567135" cy="106050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D77C01"/>
              </a:buClr>
              <a:buSzPct val="128000"/>
              <a:buFont typeface="Georgia" panose="02040502050405020303" pitchFamily="18" charset="0"/>
              <a:buChar char="*"/>
              <a:defRPr sz="54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D77C01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D77C01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D77C01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D77C01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 eaLnBrk="1" hangingPunct="1">
              <a:buFont typeface="Georgia" panose="02040502050405020303" pitchFamily="18" charset="0"/>
              <a:buNone/>
              <a:defRPr/>
            </a:pPr>
            <a:r>
              <a:rPr lang="ru-RU" sz="600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Оцени себя</a:t>
            </a:r>
            <a:br>
              <a:rPr lang="ru-RU" sz="600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endParaRPr lang="ru-RU" sz="600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4053294" y="330886"/>
            <a:ext cx="3711169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Итог урока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/>
            </a:extLst>
          </p:cNvPr>
          <p:cNvSpPr/>
          <p:nvPr/>
        </p:nvSpPr>
        <p:spPr>
          <a:xfrm>
            <a:off x="457200" y="2541848"/>
            <a:ext cx="6377246" cy="7112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Мы познакомились…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/>
            </a:extLst>
          </p:cNvPr>
          <p:cNvSpPr/>
          <p:nvPr/>
        </p:nvSpPr>
        <p:spPr>
          <a:xfrm>
            <a:off x="457200" y="3763945"/>
            <a:ext cx="6377246" cy="7112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Она оказывается…</a:t>
            </a:r>
          </a:p>
        </p:txBody>
      </p:sp>
      <p:pic>
        <p:nvPicPr>
          <p:cNvPr id="37893" name="Picture 7" descr="https://data12.proshkolu.ru/content/media/pic/std/5000000/4175000/4174846-e45fc83e205075c5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463" y="2841625"/>
            <a:ext cx="35337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96789" y="297650"/>
            <a:ext cx="9567135" cy="1793167"/>
          </a:xfrm>
        </p:spPr>
        <p:txBody>
          <a:bodyPr/>
          <a:lstStyle/>
          <a:p>
            <a:pPr marL="182880" indent="0" algn="ctr" eaLnBrk="1" hangingPunct="1">
              <a:buFont typeface="Georgia" panose="02040502050405020303" pitchFamily="18" charset="0"/>
              <a:buNone/>
              <a:defRPr/>
            </a:pPr>
            <a:r>
              <a:rPr lang="ru-RU" sz="60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Интернет ресурсы:</a:t>
            </a:r>
            <a:br>
              <a:rPr lang="ru-RU" sz="60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endParaRPr lang="ru-RU" sz="600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449263" y="1776413"/>
            <a:ext cx="11285537" cy="1792287"/>
          </a:xfrm>
          <a:prstGeom prst="rect">
            <a:avLst/>
          </a:prstGeom>
          <a:effectLst/>
        </p:spPr>
        <p:txBody>
          <a:bodyPr/>
          <a:lstStyle>
            <a:lvl1pPr marL="640080" indent="-4572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D77C01"/>
              </a:buClr>
              <a:buSzPct val="128000"/>
              <a:buFont typeface="Georgia" pitchFamily="18" charset="0"/>
              <a:buChar char="*"/>
              <a:defRPr sz="54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D77C01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D77C01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D77C01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D77C01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 eaLnBrk="1" hangingPunct="1">
              <a:buFont typeface="Georgia" pitchFamily="18" charset="0"/>
              <a:buNone/>
              <a:defRPr/>
            </a:pPr>
            <a:endParaRPr lang="ru-RU" sz="2000" dirty="0">
              <a:solidFill>
                <a:schemeClr val="accent6">
                  <a:lumMod val="75000"/>
                </a:schemeClr>
              </a:solidFill>
              <a:latin typeface="a_BodoniNova" panose="02070703080705090303" pitchFamily="18" charset="-52"/>
            </a:endParaRPr>
          </a:p>
        </p:txBody>
      </p:sp>
      <p:sp>
        <p:nvSpPr>
          <p:cNvPr id="38916" name="Прямоугольник 1"/>
          <p:cNvSpPr>
            <a:spLocks noChangeArrowheads="1"/>
          </p:cNvSpPr>
          <p:nvPr/>
        </p:nvSpPr>
        <p:spPr bwMode="auto">
          <a:xfrm>
            <a:off x="182563" y="1404938"/>
            <a:ext cx="11857037" cy="646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ru-RU" altLang="ru-RU" dirty="0">
                <a:hlinkClick r:id="rId2"/>
              </a:rPr>
              <a:t>Город букв - </a:t>
            </a:r>
            <a:r>
              <a:rPr lang="en-US" altLang="ru-RU" dirty="0">
                <a:hlinkClick r:id="rId2"/>
              </a:rPr>
              <a:t>Infourok.ru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r>
              <a:rPr lang="ru-RU" altLang="ru-RU" dirty="0"/>
              <a:t>Картинка часы - </a:t>
            </a:r>
            <a:r>
              <a:rPr lang="en-US" altLang="ru-RU" dirty="0">
                <a:hlinkClick r:id="rId3"/>
              </a:rPr>
              <a:t>https://i.pinimg.com/originals/5b/86/45/5b86452053c0fef63dc808b4d6a32d26.jpg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r>
              <a:rPr lang="ru-RU" altLang="ru-RU" dirty="0"/>
              <a:t>Картинка черепаха - </a:t>
            </a:r>
            <a:r>
              <a:rPr lang="en-US" altLang="ru-RU" dirty="0">
                <a:hlinkClick r:id="rId4"/>
              </a:rPr>
              <a:t>https://i.pinimg.com/originals/bd/4a/54/bd4a545a51c073c9820bb98bb106f939.png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r>
              <a:rPr lang="ru-RU" altLang="ru-RU" dirty="0"/>
              <a:t>Картинка чемодан - </a:t>
            </a:r>
            <a:r>
              <a:rPr lang="en-US" altLang="ru-RU" dirty="0">
                <a:hlinkClick r:id="rId5"/>
              </a:rPr>
              <a:t>https://i.pinimg.com/564x/1a/af/2e/1aaf2e48817447a284220bb7256cf839.jpg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r>
              <a:rPr lang="ru-RU" altLang="ru-RU" dirty="0"/>
              <a:t>Картинка часовщик  - </a:t>
            </a:r>
            <a:r>
              <a:rPr lang="en-US" altLang="ru-RU" dirty="0">
                <a:hlinkClick r:id="rId6"/>
              </a:rPr>
              <a:t>https://im0-tub-ru.yandex.net/i?id=944151bc906be4c06f6a0bb9c3f28dbf&amp;n=24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r>
              <a:rPr lang="ru-RU" altLang="ru-RU" dirty="0"/>
              <a:t>Картинка часовщик - </a:t>
            </a:r>
            <a:r>
              <a:rPr lang="en-US" altLang="ru-RU" dirty="0">
                <a:hlinkClick r:id="rId7"/>
              </a:rPr>
              <a:t>https://avatars.mds.yandex.net/get-images-cbir/4591496/9CDNSi0I8Qg8fmrogAn98w5573/ocr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r>
              <a:rPr lang="ru-RU" altLang="ru-RU" dirty="0"/>
              <a:t>Картинка буква ч - </a:t>
            </a:r>
            <a:r>
              <a:rPr lang="en-US" altLang="ru-RU" dirty="0">
                <a:hlinkClick r:id="rId8"/>
              </a:rPr>
              <a:t>https://avatars.mds.yandex.net/get-images-cbir/3522746/Icocspx9bmJjVgHr3xGUuw6661/ocr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r>
              <a:rPr lang="ru-RU" altLang="ru-RU" dirty="0"/>
              <a:t>Картинка черепаха с чаем - </a:t>
            </a:r>
            <a:r>
              <a:rPr lang="en-US" altLang="ru-RU" dirty="0">
                <a:hlinkClick r:id="rId9"/>
              </a:rPr>
              <a:t>https://ds05.infourok.ru/uploads/ex/03e1/0008b670-f2e6f9a4/img11.jpg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r>
              <a:rPr lang="ru-RU" altLang="ru-RU" dirty="0"/>
              <a:t>Картинка девочка - </a:t>
            </a:r>
            <a:r>
              <a:rPr lang="en-US" altLang="ru-RU" dirty="0">
                <a:hlinkClick r:id="rId10"/>
              </a:rPr>
              <a:t>https://sun9-67.userapi.com/impf/c638325/v638325850/2ae7e/XJC9QS0AlAw.jpg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r>
              <a:rPr lang="ru-RU" altLang="ru-RU" dirty="0"/>
              <a:t>Картинка ручка шариковая синяя - </a:t>
            </a:r>
            <a:r>
              <a:rPr lang="en-US" altLang="ru-RU" dirty="0">
                <a:hlinkClick r:id="rId11"/>
              </a:rPr>
              <a:t>https://avatars.mds.yandex.net/get-images-cbir/4561797/JaF1poJsaOaYhzIya6WDaw5149/ocr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r>
              <a:rPr lang="ru-RU" altLang="ru-RU" dirty="0"/>
              <a:t> картинка ручка шариковая зеленая - </a:t>
            </a:r>
            <a:r>
              <a:rPr lang="en-US" altLang="ru-RU" dirty="0">
                <a:hlinkClick r:id="rId12"/>
              </a:rPr>
              <a:t>https://avatars.mds.yandex.net/get-images-cbir/4623439/KbEqIVpqSrmrljpcgO8FyA6936/ocr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r>
              <a:rPr lang="ru-RU" altLang="ru-RU" dirty="0"/>
              <a:t>Картинка дверь открытая - </a:t>
            </a:r>
            <a:r>
              <a:rPr lang="en-US" altLang="ru-RU" dirty="0">
                <a:hlinkClick r:id="rId13"/>
              </a:rPr>
              <a:t>https://avatars.mds.yandex.net/get-images-cbir/4479377/CT5lURcPMi2f8GU9h9yrZw5735/ocr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r>
              <a:rPr lang="ru-RU" altLang="ru-RU" dirty="0"/>
              <a:t>Картинка чебурашка  - </a:t>
            </a:r>
            <a:r>
              <a:rPr lang="en-US" altLang="ru-RU" dirty="0">
                <a:hlinkClick r:id="rId14"/>
              </a:rPr>
              <a:t>https://avatars.mds.yandex.net/get-images-cbir/4332435/kfIn46nGb8_Sri7fAqWnJQ4939/ocr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r>
              <a:rPr lang="ru-RU" altLang="ru-RU" dirty="0"/>
              <a:t>Рефлексия - </a:t>
            </a:r>
            <a:r>
              <a:rPr lang="en-US" altLang="ru-RU" dirty="0">
                <a:hlinkClick r:id="rId15"/>
              </a:rPr>
              <a:t>https://im0-tub-ru.yandex.net/i?id=8563ea59605f934f5151e8a7d7774dd8&amp;n=16</a:t>
            </a:r>
            <a:endParaRPr lang="ru-RU" altLang="ru-RU" dirty="0"/>
          </a:p>
          <a:p>
            <a:pPr eaLnBrk="1" hangingPunct="1">
              <a:buFontTx/>
              <a:buAutoNum type="arabicPeriod"/>
            </a:pPr>
            <a:endParaRPr lang="ru-RU" altLang="ru-RU" dirty="0"/>
          </a:p>
          <a:p>
            <a:pPr eaLnBrk="1" hangingPunct="1">
              <a:buFontTx/>
              <a:buAutoNum type="arabicPeriod"/>
            </a:pPr>
            <a:endParaRPr lang="ru-RU" altLang="ru-RU" dirty="0"/>
          </a:p>
          <a:p>
            <a:pPr eaLnBrk="1" hangingPunct="1">
              <a:buFontTx/>
              <a:buAutoNum type="arabicPeriod"/>
            </a:pPr>
            <a:endParaRPr lang="ru-RU" altLang="ru-RU" dirty="0"/>
          </a:p>
          <a:p>
            <a:pPr eaLnBrk="1" hangingPunct="1">
              <a:buFontTx/>
              <a:buAutoNum type="arabicPeriod"/>
            </a:pPr>
            <a:endParaRPr lang="ru-RU" altLang="ru-RU" dirty="0"/>
          </a:p>
          <a:p>
            <a:pPr eaLnBrk="1" hangingPunct="1">
              <a:buFontTx/>
              <a:buAutoNum type="arabicPeriod"/>
            </a:pPr>
            <a:endParaRPr lang="ru-RU" altLang="ru-RU" dirty="0"/>
          </a:p>
          <a:p>
            <a:pPr eaLnBrk="1" hangingPunct="1">
              <a:buFontTx/>
              <a:buAutoNum type="arabicPeriod"/>
            </a:pPr>
            <a:endParaRPr lang="ru-RU" alt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3199579" y="354816"/>
            <a:ext cx="6033653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Настрой на урок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/>
            </a:extLst>
          </p:cNvPr>
          <p:cNvSpPr/>
          <p:nvPr/>
        </p:nvSpPr>
        <p:spPr>
          <a:xfrm>
            <a:off x="7016957" y="4025507"/>
            <a:ext cx="3637915" cy="7112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МИНУТКУ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/>
            </a:extLst>
          </p:cNvPr>
          <p:cNvSpPr/>
          <p:nvPr/>
        </p:nvSpPr>
        <p:spPr>
          <a:xfrm>
            <a:off x="6910277" y="2181237"/>
            <a:ext cx="3744595" cy="7112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ЧАС</a:t>
            </a:r>
          </a:p>
        </p:txBody>
      </p:sp>
      <p:cxnSp>
        <p:nvCxnSpPr>
          <p:cNvPr id="3" name="Прямая со стрелкой 2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5861573" y="2705100"/>
            <a:ext cx="857250" cy="142240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 flipV="1">
            <a:off x="5884749" y="2625725"/>
            <a:ext cx="749300" cy="1501775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: скругленные углы 5">
            <a:extLst>
              <a:ext uri="{FF2B5EF4-FFF2-40B4-BE49-F238E27FC236}"/>
            </a:extLst>
          </p:cNvPr>
          <p:cNvSpPr/>
          <p:nvPr/>
        </p:nvSpPr>
        <p:spPr>
          <a:xfrm>
            <a:off x="915784" y="2181237"/>
            <a:ext cx="4570613" cy="7112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Упустишь …..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/>
            </a:extLst>
          </p:cNvPr>
          <p:cNvSpPr/>
          <p:nvPr/>
        </p:nvSpPr>
        <p:spPr>
          <a:xfrm>
            <a:off x="915786" y="4025507"/>
            <a:ext cx="4570613" cy="7112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Потеряешь …..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234950"/>
            <a:ext cx="11952287" cy="63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: скругленные углы 7">
            <a:extLst>
              <a:ext uri="{FF2B5EF4-FFF2-40B4-BE49-F238E27FC236}"/>
            </a:extLst>
          </p:cNvPr>
          <p:cNvSpPr/>
          <p:nvPr/>
        </p:nvSpPr>
        <p:spPr>
          <a:xfrm>
            <a:off x="2053636" y="1916832"/>
            <a:ext cx="768085" cy="576064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/>
            </a:extLst>
          </p:cNvPr>
          <p:cNvSpPr/>
          <p:nvPr/>
        </p:nvSpPr>
        <p:spPr>
          <a:xfrm>
            <a:off x="3059780" y="1954279"/>
            <a:ext cx="768085" cy="576064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/>
            </a:extLst>
          </p:cNvPr>
          <p:cNvSpPr/>
          <p:nvPr/>
        </p:nvSpPr>
        <p:spPr>
          <a:xfrm>
            <a:off x="2075616" y="2703602"/>
            <a:ext cx="768085" cy="576064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Я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/>
            </a:extLst>
          </p:cNvPr>
          <p:cNvSpPr/>
          <p:nvPr/>
        </p:nvSpPr>
        <p:spPr>
          <a:xfrm>
            <a:off x="5148788" y="2703210"/>
            <a:ext cx="768085" cy="576064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И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/>
            </a:extLst>
          </p:cNvPr>
          <p:cNvSpPr/>
          <p:nvPr/>
        </p:nvSpPr>
        <p:spPr>
          <a:xfrm>
            <a:off x="4070639" y="1954279"/>
            <a:ext cx="768085" cy="576064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У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/>
            </a:extLst>
          </p:cNvPr>
          <p:cNvSpPr/>
          <p:nvPr/>
        </p:nvSpPr>
        <p:spPr>
          <a:xfrm>
            <a:off x="5043187" y="1927207"/>
            <a:ext cx="768085" cy="576064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Ы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/>
            </a:extLst>
          </p:cNvPr>
          <p:cNvSpPr/>
          <p:nvPr/>
        </p:nvSpPr>
        <p:spPr>
          <a:xfrm>
            <a:off x="6084781" y="2703210"/>
            <a:ext cx="768085" cy="576064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/>
            </a:extLst>
          </p:cNvPr>
          <p:cNvSpPr/>
          <p:nvPr/>
        </p:nvSpPr>
        <p:spPr>
          <a:xfrm>
            <a:off x="2053637" y="5785529"/>
            <a:ext cx="768085" cy="4975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/>
            </a:extLst>
          </p:cNvPr>
          <p:cNvSpPr/>
          <p:nvPr/>
        </p:nvSpPr>
        <p:spPr>
          <a:xfrm>
            <a:off x="2931228" y="5797710"/>
            <a:ext cx="768085" cy="497524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/>
            </a:extLst>
          </p:cNvPr>
          <p:cNvSpPr/>
          <p:nvPr/>
        </p:nvSpPr>
        <p:spPr>
          <a:xfrm>
            <a:off x="3759216" y="5797710"/>
            <a:ext cx="768085" cy="4975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/>
            </a:extLst>
          </p:cNvPr>
          <p:cNvSpPr/>
          <p:nvPr/>
        </p:nvSpPr>
        <p:spPr>
          <a:xfrm>
            <a:off x="4659145" y="5785529"/>
            <a:ext cx="768085" cy="497524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/>
            </a:extLst>
          </p:cNvPr>
          <p:cNvSpPr/>
          <p:nvPr/>
        </p:nvSpPr>
        <p:spPr>
          <a:xfrm>
            <a:off x="5503604" y="5785529"/>
            <a:ext cx="768085" cy="4975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/>
            </a:extLst>
          </p:cNvPr>
          <p:cNvSpPr/>
          <p:nvPr/>
        </p:nvSpPr>
        <p:spPr>
          <a:xfrm>
            <a:off x="6400683" y="5785529"/>
            <a:ext cx="768085" cy="497524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/>
            </a:extLst>
          </p:cNvPr>
          <p:cNvSpPr/>
          <p:nvPr/>
        </p:nvSpPr>
        <p:spPr>
          <a:xfrm>
            <a:off x="7272261" y="5797710"/>
            <a:ext cx="768085" cy="4975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/>
            </a:extLst>
          </p:cNvPr>
          <p:cNvSpPr/>
          <p:nvPr/>
        </p:nvSpPr>
        <p:spPr>
          <a:xfrm>
            <a:off x="8213850" y="5785529"/>
            <a:ext cx="768085" cy="497524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/>
            </a:extLst>
          </p:cNvPr>
          <p:cNvSpPr/>
          <p:nvPr/>
        </p:nvSpPr>
        <p:spPr>
          <a:xfrm>
            <a:off x="1967540" y="3921466"/>
            <a:ext cx="384043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/>
            </a:extLst>
          </p:cNvPr>
          <p:cNvSpPr/>
          <p:nvPr/>
        </p:nvSpPr>
        <p:spPr>
          <a:xfrm>
            <a:off x="2391856" y="3921466"/>
            <a:ext cx="384043" cy="504056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/>
            </a:extLst>
          </p:cNvPr>
          <p:cNvSpPr/>
          <p:nvPr/>
        </p:nvSpPr>
        <p:spPr>
          <a:xfrm>
            <a:off x="3021110" y="3935636"/>
            <a:ext cx="384043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/>
            </a:extLst>
          </p:cNvPr>
          <p:cNvSpPr/>
          <p:nvPr/>
        </p:nvSpPr>
        <p:spPr>
          <a:xfrm>
            <a:off x="3399056" y="3921466"/>
            <a:ext cx="384043" cy="504056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27" name="Прямоугольник: скругленные углы 26">
            <a:extLst>
              <a:ext uri="{FF2B5EF4-FFF2-40B4-BE49-F238E27FC236}"/>
            </a:extLst>
          </p:cNvPr>
          <p:cNvSpPr/>
          <p:nvPr/>
        </p:nvSpPr>
        <p:spPr>
          <a:xfrm>
            <a:off x="4036056" y="3935636"/>
            <a:ext cx="384043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/>
            </a:extLst>
          </p:cNvPr>
          <p:cNvSpPr/>
          <p:nvPr/>
        </p:nvSpPr>
        <p:spPr>
          <a:xfrm>
            <a:off x="4467124" y="3923281"/>
            <a:ext cx="384043" cy="504056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29" name="Прямоугольник: скругленные углы 28">
            <a:extLst>
              <a:ext uri="{FF2B5EF4-FFF2-40B4-BE49-F238E27FC236}"/>
            </a:extLst>
          </p:cNvPr>
          <p:cNvSpPr/>
          <p:nvPr/>
        </p:nvSpPr>
        <p:spPr>
          <a:xfrm>
            <a:off x="5099394" y="3923281"/>
            <a:ext cx="384043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д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/>
            </a:extLst>
          </p:cNvPr>
          <p:cNvSpPr/>
          <p:nvPr/>
        </p:nvSpPr>
        <p:spPr>
          <a:xfrm>
            <a:off x="5502739" y="3930464"/>
            <a:ext cx="384043" cy="504056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д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/>
            </a:extLst>
          </p:cNvPr>
          <p:cNvSpPr/>
          <p:nvPr/>
        </p:nvSpPr>
        <p:spPr>
          <a:xfrm>
            <a:off x="6168153" y="3921466"/>
            <a:ext cx="384043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з</a:t>
            </a:r>
          </a:p>
        </p:txBody>
      </p:sp>
      <p:sp>
        <p:nvSpPr>
          <p:cNvPr id="32" name="Прямоугольник: скругленные углы 31">
            <a:extLst>
              <a:ext uri="{FF2B5EF4-FFF2-40B4-BE49-F238E27FC236}"/>
            </a:extLst>
          </p:cNvPr>
          <p:cNvSpPr/>
          <p:nvPr/>
        </p:nvSpPr>
        <p:spPr>
          <a:xfrm>
            <a:off x="6584614" y="3920010"/>
            <a:ext cx="384043" cy="504056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з</a:t>
            </a:r>
          </a:p>
        </p:txBody>
      </p:sp>
      <p:sp>
        <p:nvSpPr>
          <p:cNvPr id="33" name="Прямоугольник: скругленные углы 32">
            <a:extLst>
              <a:ext uri="{FF2B5EF4-FFF2-40B4-BE49-F238E27FC236}"/>
            </a:extLst>
          </p:cNvPr>
          <p:cNvSpPr/>
          <p:nvPr/>
        </p:nvSpPr>
        <p:spPr>
          <a:xfrm>
            <a:off x="2093247" y="4633586"/>
            <a:ext cx="384043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п</a:t>
            </a:r>
          </a:p>
        </p:txBody>
      </p:sp>
      <p:sp>
        <p:nvSpPr>
          <p:cNvPr id="34" name="Прямоугольник: скругленные углы 33">
            <a:extLst>
              <a:ext uri="{FF2B5EF4-FFF2-40B4-BE49-F238E27FC236}"/>
            </a:extLst>
          </p:cNvPr>
          <p:cNvSpPr/>
          <p:nvPr/>
        </p:nvSpPr>
        <p:spPr>
          <a:xfrm>
            <a:off x="2481821" y="4633586"/>
            <a:ext cx="384043" cy="504056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п</a:t>
            </a:r>
          </a:p>
        </p:txBody>
      </p:sp>
      <p:sp>
        <p:nvSpPr>
          <p:cNvPr id="35" name="Прямоугольник: скругленные углы 34">
            <a:extLst>
              <a:ext uri="{FF2B5EF4-FFF2-40B4-BE49-F238E27FC236}"/>
            </a:extLst>
          </p:cNvPr>
          <p:cNvSpPr/>
          <p:nvPr/>
        </p:nvSpPr>
        <p:spPr>
          <a:xfrm>
            <a:off x="4103141" y="4628093"/>
            <a:ext cx="384043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36" name="Прямоугольник: скругленные углы 35">
            <a:extLst>
              <a:ext uri="{FF2B5EF4-FFF2-40B4-BE49-F238E27FC236}"/>
            </a:extLst>
          </p:cNvPr>
          <p:cNvSpPr/>
          <p:nvPr/>
        </p:nvSpPr>
        <p:spPr>
          <a:xfrm>
            <a:off x="4463819" y="4651667"/>
            <a:ext cx="384043" cy="504056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37" name="Прямоугольник: скругленные углы 36">
            <a:extLst>
              <a:ext uri="{FF2B5EF4-FFF2-40B4-BE49-F238E27FC236}"/>
            </a:extLst>
          </p:cNvPr>
          <p:cNvSpPr/>
          <p:nvPr/>
        </p:nvSpPr>
        <p:spPr>
          <a:xfrm>
            <a:off x="5104241" y="4635043"/>
            <a:ext cx="384043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38" name="Прямоугольник: скругленные углы 37">
            <a:extLst>
              <a:ext uri="{FF2B5EF4-FFF2-40B4-BE49-F238E27FC236}"/>
            </a:extLst>
          </p:cNvPr>
          <p:cNvSpPr/>
          <p:nvPr/>
        </p:nvSpPr>
        <p:spPr>
          <a:xfrm>
            <a:off x="5483437" y="4633586"/>
            <a:ext cx="384043" cy="504056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39" name="Прямоугольник: скругленные углы 38">
            <a:extLst>
              <a:ext uri="{FF2B5EF4-FFF2-40B4-BE49-F238E27FC236}"/>
            </a:extLst>
          </p:cNvPr>
          <p:cNvSpPr/>
          <p:nvPr/>
        </p:nvSpPr>
        <p:spPr>
          <a:xfrm>
            <a:off x="6165981" y="4658939"/>
            <a:ext cx="384043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40" name="Прямоугольник: скругленные углы 39">
            <a:extLst>
              <a:ext uri="{FF2B5EF4-FFF2-40B4-BE49-F238E27FC236}"/>
            </a:extLst>
          </p:cNvPr>
          <p:cNvSpPr/>
          <p:nvPr/>
        </p:nvSpPr>
        <p:spPr>
          <a:xfrm>
            <a:off x="6552196" y="4658939"/>
            <a:ext cx="384043" cy="504056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с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7637930" y="286700"/>
            <a:ext cx="4190711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Тема урока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/>
            </a:extLst>
          </p:cNvPr>
          <p:cNvSpPr/>
          <p:nvPr/>
        </p:nvSpPr>
        <p:spPr>
          <a:xfrm>
            <a:off x="2576513" y="1569718"/>
            <a:ext cx="7768705" cy="245078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Звук </a:t>
            </a:r>
            <a:r>
              <a:rPr lang="en-US" sz="8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[</a:t>
            </a:r>
            <a:r>
              <a:rPr lang="ru-RU" sz="8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ч</a:t>
            </a:r>
            <a:r>
              <a:rPr lang="en-US" sz="8800" b="1" baseline="50000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,</a:t>
            </a:r>
            <a:r>
              <a:rPr lang="en-US" sz="8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]</a:t>
            </a:r>
            <a:r>
              <a:rPr lang="ru-RU" sz="8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.</a:t>
            </a:r>
            <a:r>
              <a:rPr lang="en-US" sz="8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 </a:t>
            </a:r>
            <a:r>
              <a:rPr lang="ru-RU" sz="88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Буква </a:t>
            </a:r>
            <a:r>
              <a:rPr lang="ru-RU" sz="8800" b="1" dirty="0" err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Чч</a:t>
            </a:r>
            <a:endParaRPr lang="ru-RU" sz="88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438" y="4452938"/>
            <a:ext cx="2854325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8" y="4767263"/>
            <a:ext cx="2762250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AutoShape 6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17415" name="Picture 11" descr="https://fs00.infourok.ru/images/doc/195/223117/img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71" t="27380" r="7091" b="10416"/>
          <a:stretch>
            <a:fillRect/>
          </a:stretch>
        </p:blipFill>
        <p:spPr bwMode="auto">
          <a:xfrm>
            <a:off x="9242425" y="4162425"/>
            <a:ext cx="2773363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7" descr="http://img02.taobaocdn.com/imgextra/i2/1594283943/T2Xy7SXoJXXXXXXXXX_!!159428394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171450"/>
            <a:ext cx="227647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4119417" y="307108"/>
            <a:ext cx="3648363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Задачи урока</a:t>
            </a:r>
          </a:p>
        </p:txBody>
      </p:sp>
      <p:sp>
        <p:nvSpPr>
          <p:cNvPr id="18435" name="AutoShape 2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8436" name="AutoShape 4"/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8437" name="AutoShape 6"/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8438" name="AutoShape 8"/>
          <p:cNvSpPr>
            <a:spLocks noChangeAspect="1" noChangeArrowheads="1"/>
          </p:cNvSpPr>
          <p:nvPr/>
        </p:nvSpPr>
        <p:spPr bwMode="auto">
          <a:xfrm>
            <a:off x="6400800" y="3733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10" name="Прямая со стрелкой 9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 flipH="1" flipV="1">
            <a:off x="3822951" y="1756746"/>
            <a:ext cx="1168401" cy="106326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 flipH="1">
            <a:off x="3686423" y="3729702"/>
            <a:ext cx="1304929" cy="109714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 flipV="1">
            <a:off x="6791325" y="1756746"/>
            <a:ext cx="1148564" cy="111331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6791325" y="3733800"/>
            <a:ext cx="1271334" cy="109304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5943598" y="3951083"/>
            <a:ext cx="0" cy="250507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44" name="Picture 2" descr="https://ds02.infourok.ru/uploads/ex/08af/00017bc6-eaf343b4/img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20" t="16061" r="2705" b="16896"/>
          <a:stretch>
            <a:fillRect/>
          </a:stretch>
        </p:blipFill>
        <p:spPr bwMode="auto">
          <a:xfrm>
            <a:off x="4857748" y="1322388"/>
            <a:ext cx="2171700" cy="241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/>
            </a:extLst>
          </p:cNvPr>
          <p:cNvSpPr/>
          <p:nvPr/>
        </p:nvSpPr>
        <p:spPr>
          <a:xfrm>
            <a:off x="3906838" y="269082"/>
            <a:ext cx="4217670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Характеристика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/>
            </a:extLst>
          </p:cNvPr>
          <p:cNvSpPr/>
          <p:nvPr/>
        </p:nvSpPr>
        <p:spPr>
          <a:xfrm>
            <a:off x="1139825" y="1259682"/>
            <a:ext cx="3852862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1"/>
                </a:solidFill>
              </a:rPr>
              <a:t>ГЛАСНЫЙ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/>
            </a:extLst>
          </p:cNvPr>
          <p:cNvSpPr/>
          <p:nvPr/>
        </p:nvSpPr>
        <p:spPr>
          <a:xfrm>
            <a:off x="7162800" y="1259682"/>
            <a:ext cx="4275137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1"/>
                </a:solidFill>
              </a:rPr>
              <a:t>СОГЛАСНЫЙ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/>
            </a:extLst>
          </p:cNvPr>
          <p:cNvSpPr/>
          <p:nvPr/>
        </p:nvSpPr>
        <p:spPr>
          <a:xfrm>
            <a:off x="8094663" y="3898107"/>
            <a:ext cx="3487737" cy="7461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1"/>
                </a:solidFill>
              </a:rPr>
              <a:t>ТВЁРДЫЙ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/>
            </a:extLst>
          </p:cNvPr>
          <p:cNvSpPr/>
          <p:nvPr/>
        </p:nvSpPr>
        <p:spPr>
          <a:xfrm>
            <a:off x="1320894" y="3898106"/>
            <a:ext cx="3059113" cy="7461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1"/>
                </a:solidFill>
              </a:rPr>
              <a:t>МЯГКИЙ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/>
            </a:extLst>
          </p:cNvPr>
          <p:cNvSpPr/>
          <p:nvPr/>
        </p:nvSpPr>
        <p:spPr>
          <a:xfrm>
            <a:off x="196849" y="2415421"/>
            <a:ext cx="3484563" cy="71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1"/>
                </a:solidFill>
              </a:rPr>
              <a:t>ЗВОНКИЙ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/>
            </a:extLst>
          </p:cNvPr>
          <p:cNvSpPr/>
          <p:nvPr/>
        </p:nvSpPr>
        <p:spPr>
          <a:xfrm>
            <a:off x="8923338" y="2378908"/>
            <a:ext cx="2947987" cy="74771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1"/>
                </a:solidFill>
              </a:rPr>
              <a:t>ГЛУХОЙ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/>
            </a:extLst>
          </p:cNvPr>
          <p:cNvSpPr/>
          <p:nvPr/>
        </p:nvSpPr>
        <p:spPr>
          <a:xfrm>
            <a:off x="1504949" y="5580856"/>
            <a:ext cx="3487738" cy="74771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1"/>
                </a:solidFill>
              </a:rPr>
              <a:t>ПАРНЫЙ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/>
            </a:extLst>
          </p:cNvPr>
          <p:cNvSpPr/>
          <p:nvPr/>
        </p:nvSpPr>
        <p:spPr>
          <a:xfrm>
            <a:off x="7162800" y="5585289"/>
            <a:ext cx="4494212" cy="7461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1"/>
                </a:solidFill>
              </a:rPr>
              <a:t>НЕПАРНЫЙ</a:t>
            </a:r>
          </a:p>
        </p:txBody>
      </p:sp>
      <p:pic>
        <p:nvPicPr>
          <p:cNvPr id="19467" name="Picture 2" descr="https://ds02.infourok.ru/uploads/ex/08af/00017bc6-eaf343b4/img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20" t="16061" r="2705" b="16896"/>
          <a:stretch>
            <a:fillRect/>
          </a:stretch>
        </p:blipFill>
        <p:spPr bwMode="auto">
          <a:xfrm>
            <a:off x="4781550" y="1917700"/>
            <a:ext cx="3159125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 descr="https://ds05.infourok.ru/uploads/ex/128c/0011d953-ec4db5a6/img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0EBE7"/>
              </a:clrFrom>
              <a:clrTo>
                <a:srgbClr val="F0EB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6" t="11111" r="6250" b="20667"/>
          <a:stretch>
            <a:fillRect/>
          </a:stretch>
        </p:blipFill>
        <p:spPr bwMode="auto">
          <a:xfrm>
            <a:off x="1318709" y="1738969"/>
            <a:ext cx="9999521" cy="49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5112" y="279738"/>
            <a:ext cx="76667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На что похожа буква Ч</a:t>
            </a:r>
            <a:endParaRPr lang="ru-RU" sz="6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74318" y="166154"/>
            <a:ext cx="11506199" cy="1793167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anose="02040502050405020303" pitchFamily="18" charset="0"/>
              <a:buNone/>
              <a:defRPr/>
            </a:pPr>
            <a:r>
              <a:rPr lang="ru-RU" sz="60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Найдите  и обведите все буквы Ч </a:t>
            </a:r>
            <a:br>
              <a:rPr lang="ru-RU" sz="60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lang="ru-RU" sz="60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(работа в парах)</a:t>
            </a:r>
          </a:p>
        </p:txBody>
      </p:sp>
      <p:pic>
        <p:nvPicPr>
          <p:cNvPr id="21507" name="Picture 2" descr="https://ds05.infourok.ru/uploads/ex/0e86/00026bfd-b9c4477c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11"/>
          <a:stretch>
            <a:fillRect/>
          </a:stretch>
        </p:blipFill>
        <p:spPr bwMode="auto">
          <a:xfrm>
            <a:off x="1459385" y="2255157"/>
            <a:ext cx="9136063" cy="4283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382</TotalTime>
  <Words>458</Words>
  <Application>Microsoft Office PowerPoint</Application>
  <PresentationFormat>Широкоэкранный</PresentationFormat>
  <Paragraphs>181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a_BodoniNova</vt:lpstr>
      <vt:lpstr>Arial</vt:lpstr>
      <vt:lpstr>Calibri</vt:lpstr>
      <vt:lpstr>Georgia</vt:lpstr>
      <vt:lpstr>Trebuchet MS</vt:lpstr>
      <vt:lpstr>Воздушный поток</vt:lpstr>
      <vt:lpstr>Презентация PowerPoint</vt:lpstr>
      <vt:lpstr>Цель: создавать условия для знакомства учащихся с мягким согласным звуком [ч’], буквой Ч, ч;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Найдите  и обведите все буквы Ч  (работа в парах)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Фонетическая зарядка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Интернет ресурсы: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</dc:creator>
  <cp:lastModifiedBy>M3GA2V3R</cp:lastModifiedBy>
  <cp:revision>52</cp:revision>
  <dcterms:created xsi:type="dcterms:W3CDTF">2019-11-20T15:42:41Z</dcterms:created>
  <dcterms:modified xsi:type="dcterms:W3CDTF">2021-03-27T03:44:50Z</dcterms:modified>
</cp:coreProperties>
</file>