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40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8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60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64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24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73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4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87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1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15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25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897358E-84BF-4586-B5B2-273F7FEBCC35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C57D1E7-1BF1-4499-AA56-0BC64C74F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1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6" y="484909"/>
            <a:ext cx="10407812" cy="5687291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Корепанова</a:t>
            </a:r>
            <a:r>
              <a:rPr lang="ru-RU" dirty="0" smtClean="0"/>
              <a:t> Марина Александровна, учитель русского языка и литературы </a:t>
            </a:r>
          </a:p>
          <a:p>
            <a:pPr marL="0" indent="0">
              <a:buNone/>
            </a:pPr>
            <a:r>
              <a:rPr lang="ru-RU" dirty="0" smtClean="0"/>
              <a:t>МБОУ «</a:t>
            </a:r>
            <a:r>
              <a:rPr lang="ru-RU" dirty="0" err="1" smtClean="0"/>
              <a:t>Завьяловская</a:t>
            </a:r>
            <a:r>
              <a:rPr lang="ru-RU" dirty="0" smtClean="0"/>
              <a:t> средняя общеобразовательная школа с углубленным изучением отдельных предметов»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dirty="0" smtClean="0"/>
              <a:t>Презентация к уроку по учебному предмету «Русский язык» в 7-ом классе на тему «Стили речи»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68880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018" y="387650"/>
            <a:ext cx="10463230" cy="4752385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/>
              <a:t>Угадай-ка стиль речи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0789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484632"/>
            <a:ext cx="11402291" cy="1609344"/>
          </a:xfrm>
        </p:spPr>
        <p:txBody>
          <a:bodyPr>
            <a:normAutofit/>
          </a:bodyPr>
          <a:lstStyle/>
          <a:p>
            <a:pPr algn="ctr"/>
            <a:r>
              <a:rPr lang="ru-RU" sz="4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</a:t>
            </a:r>
            <a:br>
              <a:rPr lang="ru-RU" sz="4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(распределительный) диктант </a:t>
            </a:r>
            <a:endParaRPr lang="ru-RU" sz="4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23254"/>
              </p:ext>
            </p:extLst>
          </p:nvPr>
        </p:nvGraphicFramePr>
        <p:xfrm>
          <a:off x="774383" y="2093974"/>
          <a:ext cx="10378526" cy="41731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4332116">
                  <a:extLst>
                    <a:ext uri="{9D8B030D-6E8A-4147-A177-3AD203B41FA5}">
                      <a16:colId xmlns:a16="http://schemas.microsoft.com/office/drawing/2014/main" val="3348553079"/>
                    </a:ext>
                  </a:extLst>
                </a:gridCol>
                <a:gridCol w="2586178">
                  <a:extLst>
                    <a:ext uri="{9D8B030D-6E8A-4147-A177-3AD203B41FA5}">
                      <a16:colId xmlns:a16="http://schemas.microsoft.com/office/drawing/2014/main" val="1246244195"/>
                    </a:ext>
                  </a:extLst>
                </a:gridCol>
                <a:gridCol w="3460232">
                  <a:extLst>
                    <a:ext uri="{9D8B030D-6E8A-4147-A177-3AD203B41FA5}">
                      <a16:colId xmlns:a16="http://schemas.microsoft.com/office/drawing/2014/main" val="2971610105"/>
                    </a:ext>
                  </a:extLst>
                </a:gridCol>
              </a:tblGrid>
              <a:tr h="1042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Стили речи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общения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общения</a:t>
                      </a:r>
                      <a:endParaRPr lang="ru-RU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6006098"/>
                  </a:ext>
                </a:extLst>
              </a:tr>
              <a:tr h="1042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Официально-деловой 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832620"/>
                  </a:ext>
                </a:extLst>
              </a:tr>
              <a:tr h="521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Разговорный</a:t>
                      </a:r>
                      <a:endParaRPr lang="ru-RU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479297"/>
                  </a:ext>
                </a:extLst>
              </a:tr>
              <a:tr h="521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Публицистический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0295590"/>
                  </a:ext>
                </a:extLst>
              </a:tr>
              <a:tr h="521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Научный</a:t>
                      </a:r>
                      <a:endParaRPr lang="ru-RU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3913949"/>
                  </a:ext>
                </a:extLst>
              </a:tr>
              <a:tr h="521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Художественный</a:t>
                      </a:r>
                      <a:endParaRPr lang="ru-RU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229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</a:t>
            </a:r>
            <a:br>
              <a:rPr lang="ru-RU" sz="4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(распределительный) диктант </a:t>
            </a:r>
            <a:endParaRPr lang="ru-RU" sz="4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0218" y="2093976"/>
            <a:ext cx="5464510" cy="407822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Обмен мыслями, впечатлениями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Обмен деловой информацией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Сообщение и рассуждение о ходе, результате научных исследований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Воздействие и передача информации, идей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Воздействие на чувства и мысли слушателей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364223" y="2194560"/>
            <a:ext cx="5606103" cy="397764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общения: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Словесно-художественное творчество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Официальное общение с учреждениями, между учреждениями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Общение в научной среде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Преимущественно устное неофициальное общение в быту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Письменное и устное общение через газеты, телевидение, радио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4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Проверка: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626232"/>
              </p:ext>
            </p:extLst>
          </p:nvPr>
        </p:nvGraphicFramePr>
        <p:xfrm>
          <a:off x="808355" y="1951556"/>
          <a:ext cx="10039754" cy="4101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3384068">
                  <a:extLst>
                    <a:ext uri="{9D8B030D-6E8A-4147-A177-3AD203B41FA5}">
                      <a16:colId xmlns:a16="http://schemas.microsoft.com/office/drawing/2014/main" val="734084765"/>
                    </a:ext>
                  </a:extLst>
                </a:gridCol>
                <a:gridCol w="3197360">
                  <a:extLst>
                    <a:ext uri="{9D8B030D-6E8A-4147-A177-3AD203B41FA5}">
                      <a16:colId xmlns:a16="http://schemas.microsoft.com/office/drawing/2014/main" val="1992226013"/>
                    </a:ext>
                  </a:extLst>
                </a:gridCol>
                <a:gridCol w="3458326">
                  <a:extLst>
                    <a:ext uri="{9D8B030D-6E8A-4147-A177-3AD203B41FA5}">
                      <a16:colId xmlns:a16="http://schemas.microsoft.com/office/drawing/2014/main" val="4270275167"/>
                    </a:ext>
                  </a:extLst>
                </a:gridCol>
              </a:tblGrid>
              <a:tr h="287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Стили речи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общения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общения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4424"/>
                  </a:ext>
                </a:extLst>
              </a:tr>
              <a:tr h="5967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Официально-деловой 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45218"/>
                  </a:ext>
                </a:extLst>
              </a:tr>
              <a:tr h="287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Разговорный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004768"/>
                  </a:ext>
                </a:extLst>
              </a:tr>
              <a:tr h="905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Публицистический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6009126"/>
                  </a:ext>
                </a:extLst>
              </a:tr>
              <a:tr h="287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Научный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9474147"/>
                  </a:ext>
                </a:extLst>
              </a:tr>
              <a:tr h="905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Художественный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8681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75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4" y="2121408"/>
            <a:ext cx="10681854" cy="405079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вашей группы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схеме: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–  не работал, ленился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работал нехотя, заставляли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 активно работал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очень активно работал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5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сказку в разных стилях речи, относящемуся к названию вашей группы</a:t>
            </a:r>
          </a:p>
        </p:txBody>
      </p:sp>
    </p:spTree>
    <p:extLst>
      <p:ext uri="{BB962C8B-B14F-4D97-AF65-F5344CB8AC3E}">
        <p14:creationId xmlns:p14="http://schemas.microsoft.com/office/powerpoint/2010/main" val="19341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789643" cy="1609344"/>
          </a:xfrm>
        </p:spPr>
        <p:txBody>
          <a:bodyPr>
            <a:noAutofit/>
          </a:bodyPr>
          <a:lstStyle/>
          <a:p>
            <a:r>
              <a:rPr lang="ru-RU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слова, расставить ударения, объяснить лексическое значение выделенных слов</a:t>
            </a:r>
            <a:endParaRPr lang="ru-RU" sz="36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прошляпить, гарантировать, сенсация, интервью, инверсия, контингент, библиография, эксперимент, толерантность, гипотеза,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приватизация,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чепуха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76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387927"/>
            <a:ext cx="10518648" cy="5784273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-ы, ж. Мельчайшая частица вещества, обладающая всеми его химическими свойствами. М. состоит из атомов. II прил. молекулярный, 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Молекулярная масса.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ЧЕПУХА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-и, ж. (разг.). То же, что ерунда. Говорить, нести чепуху.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Ч.на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постном масле (полнейшая чепуха; шутл.). Больно было? - Ч.!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-ы, ж. В языкознании: минимальная значимая часть слова(корень, приставка, суффикс, постфикс). II прил. морфемный, 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456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Стили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1194" y="232756"/>
            <a:ext cx="7891272" cy="1069848"/>
          </a:xfrm>
        </p:spPr>
        <p:txBody>
          <a:bodyPr/>
          <a:lstStyle/>
          <a:p>
            <a:r>
              <a:rPr lang="ru-RU" dirty="0" smtClean="0"/>
              <a:t>Открытый урок по русскому языку в 7Г классе</a:t>
            </a:r>
          </a:p>
          <a:p>
            <a:r>
              <a:rPr lang="ru-RU" dirty="0" smtClean="0"/>
              <a:t>13.11.2018 года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369703" y="4998720"/>
            <a:ext cx="7891272" cy="1069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Учитель русского языка и литературы </a:t>
            </a:r>
          </a:p>
          <a:p>
            <a:pPr>
              <a:spcBef>
                <a:spcPts val="0"/>
              </a:spcBef>
            </a:pPr>
            <a:r>
              <a:rPr lang="ru-RU" dirty="0" err="1" smtClean="0"/>
              <a:t>Корепанова</a:t>
            </a:r>
            <a:r>
              <a:rPr lang="ru-RU" dirty="0" smtClean="0"/>
              <a:t> М.А.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95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Цели: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1" y="1676400"/>
            <a:ext cx="11249891" cy="4918364"/>
          </a:xfrm>
        </p:spPr>
        <p:txBody>
          <a:bodyPr>
            <a:no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систематизировать знания о стилях речи;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научиться определять стили речи текстов;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выполнять стилистический анализ текста.</a:t>
            </a:r>
          </a:p>
        </p:txBody>
      </p:sp>
    </p:spTree>
    <p:extLst>
      <p:ext uri="{BB962C8B-B14F-4D97-AF65-F5344CB8AC3E}">
        <p14:creationId xmlns:p14="http://schemas.microsoft.com/office/powerpoint/2010/main" val="15021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745" y="207818"/>
            <a:ext cx="10532503" cy="1108364"/>
          </a:xfrm>
        </p:spPr>
        <p:txBody>
          <a:bodyPr>
            <a:normAutofit/>
          </a:bodyPr>
          <a:lstStyle/>
          <a:p>
            <a:r>
              <a:rPr lang="ru-RU" dirty="0" smtClean="0"/>
              <a:t>Мозговой штурм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745" y="1316181"/>
            <a:ext cx="11291455" cy="525087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система языковых средств и форм, используемых в конкретной сфере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стилистика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учение о стиле или стилях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Разговорный стиль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Официально-деловой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Научный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Публицистический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Художественный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60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49235" y="279554"/>
            <a:ext cx="75230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Маршрутный лист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Ф.И. учеников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86765"/>
              </p:ext>
            </p:extLst>
          </p:nvPr>
        </p:nvGraphicFramePr>
        <p:xfrm>
          <a:off x="1246908" y="1981199"/>
          <a:ext cx="9310255" cy="4565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973">
                  <a:extLst>
                    <a:ext uri="{9D8B030D-6E8A-4147-A177-3AD203B41FA5}">
                      <a16:colId xmlns:a16="http://schemas.microsoft.com/office/drawing/2014/main" val="4238536915"/>
                    </a:ext>
                  </a:extLst>
                </a:gridCol>
                <a:gridCol w="1919673">
                  <a:extLst>
                    <a:ext uri="{9D8B030D-6E8A-4147-A177-3AD203B41FA5}">
                      <a16:colId xmlns:a16="http://schemas.microsoft.com/office/drawing/2014/main" val="1247474495"/>
                    </a:ext>
                  </a:extLst>
                </a:gridCol>
                <a:gridCol w="1703221">
                  <a:extLst>
                    <a:ext uri="{9D8B030D-6E8A-4147-A177-3AD203B41FA5}">
                      <a16:colId xmlns:a16="http://schemas.microsoft.com/office/drawing/2014/main" val="3710758221"/>
                    </a:ext>
                  </a:extLst>
                </a:gridCol>
                <a:gridCol w="1592612">
                  <a:extLst>
                    <a:ext uri="{9D8B030D-6E8A-4147-A177-3AD203B41FA5}">
                      <a16:colId xmlns:a16="http://schemas.microsoft.com/office/drawing/2014/main" val="3376514389"/>
                    </a:ext>
                  </a:extLst>
                </a:gridCol>
                <a:gridCol w="1714456">
                  <a:extLst>
                    <a:ext uri="{9D8B030D-6E8A-4147-A177-3AD203B41FA5}">
                      <a16:colId xmlns:a16="http://schemas.microsoft.com/office/drawing/2014/main" val="3320532082"/>
                    </a:ext>
                  </a:extLst>
                </a:gridCol>
                <a:gridCol w="1715320">
                  <a:extLst>
                    <a:ext uri="{9D8B030D-6E8A-4147-A177-3AD203B41FA5}">
                      <a16:colId xmlns:a16="http://schemas.microsoft.com/office/drawing/2014/main" val="1601911443"/>
                    </a:ext>
                  </a:extLst>
                </a:gridCol>
              </a:tblGrid>
              <a:tr h="872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«2»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 справились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«3»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Частично справились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«4»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Справились с недочетами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«5»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Справились полностью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570457"/>
                  </a:ext>
                </a:extLst>
              </a:tr>
              <a:tr h="651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Работа с текстами про Колобка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885620"/>
                  </a:ext>
                </a:extLst>
              </a:tr>
              <a:tr h="629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Выборочный диктант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5433801"/>
                  </a:ext>
                </a:extLst>
              </a:tr>
              <a:tr h="629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«Угадай-ка стиль речи»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37280"/>
                  </a:ext>
                </a:extLst>
              </a:tr>
              <a:tr h="629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Цифровой диктант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3033083"/>
                  </a:ext>
                </a:extLst>
              </a:tr>
              <a:tr h="30344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Итоговая оценка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1598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32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09" y="249382"/>
            <a:ext cx="10490939" cy="1482436"/>
          </a:xfrm>
        </p:spPr>
        <p:txBody>
          <a:bodyPr>
            <a:normAutofit/>
          </a:bodyPr>
          <a:lstStyle/>
          <a:p>
            <a:r>
              <a:rPr lang="ru-RU" sz="4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в таблицу, слова, соответствующие стилю:</a:t>
            </a:r>
            <a:endParaRPr lang="ru-RU" sz="44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2121408"/>
            <a:ext cx="10490939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Рассказ, доклад, доверенность, бестолковщина, газетная статья, энциклопедия, в голове у тебя каша, автобиография, трагедия, протокол, ораторская речь, баранка (руль автомобиля),  удостоверение, выступление по телевидению, замызганный, повесть, лекция, басня, интервью, реферат, роман, конспект, анкета, бабуля, репортаж.</a:t>
            </a:r>
          </a:p>
        </p:txBody>
      </p:sp>
    </p:spTree>
    <p:extLst>
      <p:ext uri="{BB962C8B-B14F-4D97-AF65-F5344CB8AC3E}">
        <p14:creationId xmlns:p14="http://schemas.microsoft.com/office/powerpoint/2010/main" val="205412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728" y="193963"/>
            <a:ext cx="10058400" cy="1151867"/>
          </a:xfrm>
        </p:spPr>
        <p:txBody>
          <a:bodyPr>
            <a:normAutofit/>
          </a:bodyPr>
          <a:lstStyle/>
          <a:p>
            <a:r>
              <a:rPr lang="ru-RU" sz="7200" i="1" cap="none" dirty="0" smtClean="0"/>
              <a:t>Проверка:</a:t>
            </a:r>
            <a:endParaRPr lang="ru-RU" sz="7200" cap="none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193069"/>
              </p:ext>
            </p:extLst>
          </p:nvPr>
        </p:nvGraphicFramePr>
        <p:xfrm>
          <a:off x="512617" y="1345829"/>
          <a:ext cx="11360727" cy="49577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787238">
                  <a:extLst>
                    <a:ext uri="{9D8B030D-6E8A-4147-A177-3AD203B41FA5}">
                      <a16:colId xmlns:a16="http://schemas.microsoft.com/office/drawing/2014/main" val="628256309"/>
                    </a:ext>
                  </a:extLst>
                </a:gridCol>
                <a:gridCol w="2008909">
                  <a:extLst>
                    <a:ext uri="{9D8B030D-6E8A-4147-A177-3AD203B41FA5}">
                      <a16:colId xmlns:a16="http://schemas.microsoft.com/office/drawing/2014/main" val="658643417"/>
                    </a:ext>
                  </a:extLst>
                </a:gridCol>
                <a:gridCol w="2799525">
                  <a:extLst>
                    <a:ext uri="{9D8B030D-6E8A-4147-A177-3AD203B41FA5}">
                      <a16:colId xmlns:a16="http://schemas.microsoft.com/office/drawing/2014/main" val="1926953384"/>
                    </a:ext>
                  </a:extLst>
                </a:gridCol>
                <a:gridCol w="2296990">
                  <a:extLst>
                    <a:ext uri="{9D8B030D-6E8A-4147-A177-3AD203B41FA5}">
                      <a16:colId xmlns:a16="http://schemas.microsoft.com/office/drawing/2014/main" val="637202985"/>
                    </a:ext>
                  </a:extLst>
                </a:gridCol>
                <a:gridCol w="2468065">
                  <a:extLst>
                    <a:ext uri="{9D8B030D-6E8A-4147-A177-3AD203B41FA5}">
                      <a16:colId xmlns:a16="http://schemas.microsoft.com/office/drawing/2014/main" val="3618720799"/>
                    </a:ext>
                  </a:extLst>
                </a:gridCol>
              </a:tblGrid>
              <a:tr h="869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Официально-деловой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Публицисти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Разговорный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5468397"/>
                  </a:ext>
                </a:extLst>
              </a:tr>
              <a:tr h="573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лекция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доверенность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газетная статья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рассказ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бестолковщина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963626"/>
                  </a:ext>
                </a:extLst>
              </a:tr>
              <a:tr h="733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доклад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Автобиогра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репортаж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голове у тебя каша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6067962"/>
                  </a:ext>
                </a:extLst>
              </a:tr>
              <a:tr h="749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конспект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интервью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баранка (руль автомобиля)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994101"/>
                  </a:ext>
                </a:extLst>
              </a:tr>
              <a:tr h="573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реферат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Удостовере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ораторская речь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роман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замызганный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6449787"/>
                  </a:ext>
                </a:extLst>
              </a:tr>
              <a:tr h="1166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Энциклопе-дия</a:t>
                      </a: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выступление по телевидению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трагедия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бабуля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628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6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284</TotalTime>
  <Words>620</Words>
  <Application>Microsoft Office PowerPoint</Application>
  <PresentationFormat>Широкоэкранный</PresentationFormat>
  <Paragraphs>169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Cambria</vt:lpstr>
      <vt:lpstr>Rockwell</vt:lpstr>
      <vt:lpstr>Rockwell Condensed</vt:lpstr>
      <vt:lpstr>Times New Roman</vt:lpstr>
      <vt:lpstr>Wingdings</vt:lpstr>
      <vt:lpstr>Дерево</vt:lpstr>
      <vt:lpstr>Презентация PowerPoint</vt:lpstr>
      <vt:lpstr>Записать слова, расставить ударения, объяснить лексическое значение выделенных слов</vt:lpstr>
      <vt:lpstr>Презентация PowerPoint</vt:lpstr>
      <vt:lpstr>Стили речи</vt:lpstr>
      <vt:lpstr>Цели:</vt:lpstr>
      <vt:lpstr>Мозговой штурм</vt:lpstr>
      <vt:lpstr>Презентация PowerPoint</vt:lpstr>
      <vt:lpstr>Записать в таблицу, слова, соответствующие стилю:</vt:lpstr>
      <vt:lpstr>Проверка:</vt:lpstr>
      <vt:lpstr>Угадай-ка стиль речи</vt:lpstr>
      <vt:lpstr>Цифровой  (распределительный) диктант </vt:lpstr>
      <vt:lpstr>Цифровой  (распределительный) диктант </vt:lpstr>
      <vt:lpstr>Проверка:</vt:lpstr>
      <vt:lpstr>рефлексия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Тринадцатое ноября.  Классная работа.</dc:title>
  <dc:creator>Пользователь</dc:creator>
  <cp:lastModifiedBy>Пользователь</cp:lastModifiedBy>
  <cp:revision>6</cp:revision>
  <dcterms:created xsi:type="dcterms:W3CDTF">2018-11-10T09:27:29Z</dcterms:created>
  <dcterms:modified xsi:type="dcterms:W3CDTF">2019-03-18T03:14:01Z</dcterms:modified>
</cp:coreProperties>
</file>