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20"/>
  </p:notesMasterIdLst>
  <p:sldIdLst>
    <p:sldId id="291" r:id="rId2"/>
    <p:sldId id="256" r:id="rId3"/>
    <p:sldId id="287" r:id="rId4"/>
    <p:sldId id="257" r:id="rId5"/>
    <p:sldId id="261" r:id="rId6"/>
    <p:sldId id="283" r:id="rId7"/>
    <p:sldId id="258" r:id="rId8"/>
    <p:sldId id="289" r:id="rId9"/>
    <p:sldId id="259" r:id="rId10"/>
    <p:sldId id="260" r:id="rId11"/>
    <p:sldId id="263" r:id="rId12"/>
    <p:sldId id="290" r:id="rId13"/>
    <p:sldId id="265" r:id="rId14"/>
    <p:sldId id="262" r:id="rId15"/>
    <p:sldId id="284" r:id="rId16"/>
    <p:sldId id="277" r:id="rId17"/>
    <p:sldId id="282" r:id="rId18"/>
    <p:sldId id="278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втор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102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281ABA36-8855-47F8-9DF3-7F38E19C73CE}" type="datetimeFigureOut">
              <a:rPr lang="ru-RU"/>
              <a:pPr>
                <a:defRPr/>
              </a:pPr>
              <a:t>17.03.2021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ru-RU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7D9C0292-6546-4920-B994-49A4CA9EF8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/>
          </a:p>
        </p:txBody>
      </p:sp>
      <p:sp>
        <p:nvSpPr>
          <p:cNvPr id="1433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A92D1EF-3969-4372-BC45-09111778196B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ln>
                  <a:gradFill>
                    <a:gsLst>
                      <a:gs pos="0">
                        <a:schemeClr val="accent1">
                          <a:lumMod val="50000"/>
                        </a:schemeClr>
                      </a:gs>
                      <a:gs pos="50000">
                        <a:schemeClr val="accent1">
                          <a:tint val="44500"/>
                          <a:satMod val="160000"/>
                        </a:schemeClr>
                      </a:gs>
                      <a:gs pos="100000">
                        <a:schemeClr val="accent1">
                          <a:tint val="23500"/>
                          <a:satMod val="160000"/>
                        </a:schemeClr>
                      </a:gs>
                    </a:gsLst>
                    <a:lin ang="5400000" scaled="0"/>
                  </a:gradFill>
                </a:ln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  <a:alpha val="79000"/>
                      </a:schemeClr>
                    </a:gs>
                  </a:gsLst>
                  <a:lin ang="5400000" scaled="0"/>
                  <a:tileRect/>
                </a:gradFill>
                <a:effectLst>
                  <a:outerShdw blurRad="241300" dist="38100" dir="5400000" rotWithShape="0">
                    <a:schemeClr val="bg2">
                      <a:lumMod val="10000"/>
                      <a:alpha val="30000"/>
                    </a:schemeClr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>
            <a:scene3d>
              <a:camera prst="orthographicFront"/>
              <a:lightRig rig="threePt" dir="t"/>
            </a:scene3d>
            <a:sp3d extrusionH="57150" contourW="12700">
              <a:bevelT w="82550" h="38100" prst="coolSlant"/>
              <a:contourClr>
                <a:schemeClr val="bg2">
                  <a:lumMod val="25000"/>
                </a:schemeClr>
              </a:contourClr>
            </a:sp3d>
          </a:bodyPr>
          <a:lstStyle>
            <a:lvl1pPr marL="0" indent="0" algn="ctr">
              <a:buNone/>
              <a:defRPr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E9C550-B9AE-42A1-B484-C64B0E1391F5}" type="datetimeFigureOut">
              <a:rPr lang="ru-RU"/>
              <a:pPr>
                <a:defRPr/>
              </a:pPr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B59EB4-982E-4486-B9FA-8EDF631B98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D4BE1E-E1C5-44E1-965B-0624124BD011}" type="datetimeFigureOut">
              <a:rPr lang="ru-RU"/>
              <a:pPr>
                <a:defRPr/>
              </a:pPr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46BEF0-5166-431D-982B-39175ECD38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F02E9D-A693-4D99-8055-C64A7C770465}" type="datetimeFigureOut">
              <a:rPr lang="ru-RU"/>
              <a:pPr>
                <a:defRPr/>
              </a:pPr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F99C35-1226-43F2-AEAD-ECCFE79298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8B854F-A609-4283-853C-8DA6C8E8E97C}" type="datetimeFigureOut">
              <a:rPr lang="ru-RU"/>
              <a:pPr>
                <a:defRPr/>
              </a:pPr>
              <a:t>17.03.2021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A0C151-D9F5-48B8-A63F-2B225657B4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965193"/>
          </a:xfrm>
        </p:spPr>
        <p:txBody>
          <a:bodyPr anchor="b">
            <a:no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500305"/>
            <a:ext cx="4040188" cy="36258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2"/>
            <a:ext cx="4041775" cy="96519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00305"/>
            <a:ext cx="4041775" cy="36258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2F1EA8-F263-4136-A6F3-ABE3A3A361C2}" type="datetimeFigureOut">
              <a:rPr lang="ru-RU"/>
              <a:pPr>
                <a:defRPr/>
              </a:pPr>
              <a:t>17.03.2021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2DF505-AB8C-4756-8F71-8A28896624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66C315-AE62-4DFE-A155-4D81840A1102}" type="datetimeFigureOut">
              <a:rPr lang="ru-RU"/>
              <a:pPr>
                <a:defRPr/>
              </a:pPr>
              <a:t>17.03.2021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513F59-535E-46DF-AD76-438E506E6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024019-6C87-410B-926A-E8484FFEFD1B}" type="datetimeFigureOut">
              <a:rPr lang="ru-RU"/>
              <a:pPr>
                <a:defRPr/>
              </a:pPr>
              <a:t>17.03.2021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CCE564-0A9A-4F5B-8605-6472074657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CFF8E-C3F7-4F42-9274-41E44F6F4EF0}" type="datetimeFigureOut">
              <a:rPr lang="ru-RU"/>
              <a:pPr>
                <a:defRPr/>
              </a:pPr>
              <a:t>17.03.2021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DA5C95-BEAA-448C-9DEA-C1503925DE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691597-F2ED-43CC-BCEE-28C1E16433DD}" type="datetimeFigureOut">
              <a:rPr lang="ru-RU"/>
              <a:pPr>
                <a:defRPr/>
              </a:pPr>
              <a:t>17.03.2021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A2DF47-1168-4A09-8949-101B6B9EB8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AE5EC5-F845-4F23-B744-2E990C45D1BA}" type="datetimeFigureOut">
              <a:rPr lang="ru-RU"/>
              <a:pPr>
                <a:defRPr/>
              </a:pPr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39094D-C83C-4CC3-9C63-EDA6E6CB9F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0" y="571500"/>
            <a:ext cx="6400800" cy="8461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perspectiveRelaxedModerately">
                <a:rot lat="19800000" lon="0" rev="0"/>
              </a:camera>
              <a:lightRig rig="threePt" dir="t"/>
            </a:scene3d>
            <a:sp3d extrusionH="57150" prstMaterial="dkEdge">
              <a:bevelT w="38100" h="38100"/>
              <a:bevelB w="82550" h="38100" prst="coolSlant"/>
            </a:sp3d>
          </a:bodyPr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214438" y="1600200"/>
            <a:ext cx="747236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CBB9CEF-02F5-4845-8964-97383C5EB598}" type="datetimeFigureOut">
              <a:rPr lang="ru-RU"/>
              <a:pPr>
                <a:defRPr/>
              </a:pPr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E54558C-C471-498E-B8EE-03DC4EDADE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7" r:id="rId2"/>
    <p:sldLayoutId id="2147483656" r:id="rId3"/>
    <p:sldLayoutId id="2147483655" r:id="rId4"/>
    <p:sldLayoutId id="2147483654" r:id="rId5"/>
    <p:sldLayoutId id="2147483653" r:id="rId6"/>
    <p:sldLayoutId id="2147483652" r:id="rId7"/>
    <p:sldLayoutId id="2147483651" r:id="rId8"/>
    <p:sldLayoutId id="2147483650" r:id="rId9"/>
    <p:sldLayoutId id="2147483649" r:id="rId10"/>
  </p:sldLayoutIdLst>
  <p:transition>
    <p:wheel spokes="8"/>
  </p:transition>
  <p:txStyles>
    <p:titleStyle>
      <a:lvl1pPr algn="ctr" rtl="0" fontAlgn="base">
        <a:spcBef>
          <a:spcPct val="0"/>
        </a:spcBef>
        <a:spcAft>
          <a:spcPct val="0"/>
        </a:spcAft>
        <a:defRPr lang="ru-RU" sz="3200" kern="1200" dirty="0">
          <a:ln>
            <a:gradFill>
              <a:gsLst>
                <a:gs pos="0">
                  <a:schemeClr val="accent1">
                    <a:lumMod val="5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  <a:gradFill flip="none" rotWithShape="1">
            <a:gsLst>
              <a:gs pos="0">
                <a:schemeClr val="accent1">
                  <a:lumMod val="5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  <a:alpha val="79000"/>
                </a:schemeClr>
              </a:gs>
            </a:gsLst>
            <a:lin ang="5400000" scaled="0"/>
            <a:tileRect/>
          </a:gradFill>
          <a:effectLst>
            <a:outerShdw blurRad="241300" dist="38100" dir="5400000" rotWithShape="0">
              <a:schemeClr val="bg2">
                <a:lumMod val="10000"/>
                <a:alpha val="30000"/>
              </a:scheme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Segoe Script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Segoe Script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Segoe Script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Segoe Script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Segoe Script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Segoe Script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Segoe Script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Segoe Script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Blip>
          <a:blip r:embed="rId13"/>
        </a:buBlip>
        <a:defRPr sz="2800" kern="1200">
          <a:solidFill>
            <a:srgbClr val="772754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Blip>
          <a:blip r:embed="rId13"/>
        </a:buBlip>
        <a:defRPr sz="2800" i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Blip>
          <a:blip r:embed="rId13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Blip>
          <a:blip r:embed="rId13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Blip>
          <a:blip r:embed="rId13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slideLayout" Target="../slideLayouts/slideLayout2.xml"/><Relationship Id="rId1" Type="http://schemas.openxmlformats.org/officeDocument/2006/relationships/audio" Target="file:///F:\&#1076;&#1083;&#1103;%20&#1091;&#1088;&#1086;&#1082;&#1072;\&#1091;&#1088;&#1086;&#1082;%20&#1086;&#1073;&#1091;&#1095;&#1077;&#1085;&#1080;&#1103;%20&#1075;&#1088;&#1072;&#1084;&#1086;&#1090;&#1077;%20&#1073;&#1091;&#1082;&#1074;&#1072;%20&#1096;\&#8470;5%20&#1044;&#1086;%20&#1095;&#1077;&#1075;&#1086;%20&#1076;&#1086;&#1096;&#1077;&#1083;%20&#1087;&#1088;&#1086;&#1075;&#1088;&#1077;&#1089;&#1089;.mid" TargetMode="External"/><Relationship Id="rId6" Type="http://schemas.openxmlformats.org/officeDocument/2006/relationships/image" Target="../media/image21.png"/><Relationship Id="rId5" Type="http://schemas.openxmlformats.org/officeDocument/2006/relationships/image" Target="../media/image20.gif"/><Relationship Id="rId4" Type="http://schemas.openxmlformats.org/officeDocument/2006/relationships/image" Target="../media/image19.gi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://files.school-collection.edu.ru/dlrstore/7a9a392a-0a01-0180-017e-5cbd1c53cfb0/%5bNS-RUS_1-16%5d_%5bID_139%5d.swf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A9139E-2BCE-4C67-BB2C-F5474AE54B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340768"/>
            <a:ext cx="7772400" cy="3456383"/>
          </a:xfrm>
        </p:spPr>
        <p:txBody>
          <a:bodyPr/>
          <a:lstStyle/>
          <a:p>
            <a:r>
              <a:rPr lang="ru-RU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Презентацию подготовила </a:t>
            </a:r>
            <a:br>
              <a:rPr lang="ru-RU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учитель начальных классов МАОУ «СОШ № 65» </a:t>
            </a:r>
            <a:br>
              <a:rPr lang="ru-RU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err="1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городо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Чебоксары Чувашской республики 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D2B9AD9-1F48-4A5B-BF5B-33E9A363F9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76056" y="4797152"/>
            <a:ext cx="2696344" cy="1584176"/>
          </a:xfrm>
        </p:spPr>
        <p:txBody>
          <a:bodyPr/>
          <a:lstStyle/>
          <a:p>
            <a:r>
              <a:rPr lang="ru-RU" dirty="0">
                <a:latin typeface="Bahnschrift" panose="020B0502040204020203" pitchFamily="34" charset="0"/>
              </a:rPr>
              <a:t>Сердцева Светлана Дмитриевна</a:t>
            </a:r>
          </a:p>
        </p:txBody>
      </p:sp>
    </p:spTree>
    <p:extLst>
      <p:ext uri="{BB962C8B-B14F-4D97-AF65-F5344CB8AC3E}">
        <p14:creationId xmlns:p14="http://schemas.microsoft.com/office/powerpoint/2010/main" val="796693652"/>
      </p:ext>
    </p:extLst>
  </p:cSld>
  <p:clrMapOvr>
    <a:masterClrMapping/>
  </p:clrMapOvr>
  <p:transition>
    <p:wheel spokes="8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TextBox 4"/>
          <p:cNvSpPr txBox="1">
            <a:spLocks noChangeArrowheads="1"/>
          </p:cNvSpPr>
          <p:nvPr/>
        </p:nvSpPr>
        <p:spPr bwMode="auto">
          <a:xfrm>
            <a:off x="6215063" y="1143000"/>
            <a:ext cx="2286000" cy="240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5000" b="1">
                <a:solidFill>
                  <a:srgbClr val="002060"/>
                </a:solidFill>
                <a:latin typeface="Segoe UI" pitchFamily="34" charset="0"/>
              </a:rPr>
              <a:t>Ш</a:t>
            </a:r>
          </a:p>
        </p:txBody>
      </p:sp>
      <p:pic>
        <p:nvPicPr>
          <p:cNvPr id="6" name="Рисунок 5" descr="COnditioner-Comb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38" y="3357563"/>
            <a:ext cx="3776662" cy="3776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" name="Группа 9"/>
          <p:cNvGrpSpPr>
            <a:grpSpLocks/>
          </p:cNvGrpSpPr>
          <p:nvPr/>
        </p:nvGrpSpPr>
        <p:grpSpPr bwMode="auto">
          <a:xfrm>
            <a:off x="6072188" y="3571875"/>
            <a:ext cx="1104900" cy="2667000"/>
            <a:chOff x="5943600" y="3276600"/>
            <a:chExt cx="1104902" cy="2667000"/>
          </a:xfrm>
        </p:grpSpPr>
        <p:pic>
          <p:nvPicPr>
            <p:cNvPr id="50181" name="Рисунок 7" descr="COnditioner-Comb.jpg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-5400000">
              <a:off x="5188745" y="4031455"/>
              <a:ext cx="2614612" cy="11049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Прямоугольник 8"/>
            <p:cNvSpPr/>
            <p:nvPr/>
          </p:nvSpPr>
          <p:spPr>
            <a:xfrm flipH="1">
              <a:off x="6934202" y="3276600"/>
              <a:ext cx="46037" cy="26670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sp>
        <p:nvSpPr>
          <p:cNvPr id="50180" name="TextBox 9"/>
          <p:cNvSpPr txBox="1">
            <a:spLocks noChangeArrowheads="1"/>
          </p:cNvSpPr>
          <p:nvPr/>
        </p:nvSpPr>
        <p:spPr bwMode="auto">
          <a:xfrm>
            <a:off x="2714625" y="0"/>
            <a:ext cx="3276600" cy="394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5000" b="1">
                <a:solidFill>
                  <a:srgbClr val="002060"/>
                </a:solidFill>
                <a:latin typeface="Segoe UI" pitchFamily="34" charset="0"/>
              </a:rPr>
              <a:t>Ш</a:t>
            </a: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WordArt 2"/>
          <p:cNvSpPr>
            <a:spLocks noChangeArrowheads="1" noChangeShapeType="1" noTextEdit="1"/>
          </p:cNvSpPr>
          <p:nvPr/>
        </p:nvSpPr>
        <p:spPr bwMode="auto">
          <a:xfrm>
            <a:off x="2643188" y="0"/>
            <a:ext cx="6248400" cy="21336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Arial Black"/>
              </a:rPr>
              <a:t>О т д о х н ё м !</a:t>
            </a:r>
          </a:p>
        </p:txBody>
      </p:sp>
      <p:pic>
        <p:nvPicPr>
          <p:cNvPr id="51202" name="Рисунок 4" descr="mult84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714625"/>
            <a:ext cx="3284538" cy="369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3" name="Рисунок 5" descr="nature32.gi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625" y="2357438"/>
            <a:ext cx="3067050" cy="408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4" name="Рисунок 6" descr="nature02.gif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215188" y="4786313"/>
            <a:ext cx="1657350" cy="165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5" name="Рисунок 7" descr="nature02.gif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0" y="4357688"/>
            <a:ext cx="1657350" cy="165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6" name="Рисунок 8" descr="nature02.gif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29063" y="5200650"/>
            <a:ext cx="1657350" cy="165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7" name="Рисунок 9" descr="nature02.gif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00375" y="4429125"/>
            <a:ext cx="1657350" cy="165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№5 До чего дошел прогресс.mid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7786688" y="5143500"/>
            <a:ext cx="652462" cy="65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27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FOfficeDoc1">
            <a:extLst>
              <a:ext uri="{FF2B5EF4-FFF2-40B4-BE49-F238E27FC236}">
                <a16:creationId xmlns:a16="http://schemas.microsoft.com/office/drawing/2014/main" id="{A15A2E48-94C0-457C-9583-635882429B5E}"/>
              </a:ext>
            </a:extLst>
          </p:cNvPr>
          <p:cNvPicPr preferRelativeResize="0">
            <a:picLocks noChangeAspect="1" noChangeArrowheads="1" noChangeShapeType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260350"/>
            <a:ext cx="7488238" cy="6357938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noFill/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heel spokes="8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>
            <a:grpSpLocks/>
          </p:cNvGrpSpPr>
          <p:nvPr/>
        </p:nvGrpSpPr>
        <p:grpSpPr bwMode="auto">
          <a:xfrm>
            <a:off x="285750" y="1643063"/>
            <a:ext cx="2181225" cy="2571750"/>
            <a:chOff x="819692" y="1989221"/>
            <a:chExt cx="2420813" cy="3205040"/>
          </a:xfrm>
        </p:grpSpPr>
        <p:sp>
          <p:nvSpPr>
            <p:cNvPr id="34" name="Овал 3"/>
            <p:cNvSpPr/>
            <p:nvPr/>
          </p:nvSpPr>
          <p:spPr>
            <a:xfrm>
              <a:off x="819692" y="3657028"/>
              <a:ext cx="1999726" cy="1537233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000" b="1" dirty="0"/>
                <a:t>ША</a:t>
              </a:r>
            </a:p>
          </p:txBody>
        </p:sp>
        <p:cxnSp>
          <p:nvCxnSpPr>
            <p:cNvPr id="35" name="Прямая соединительная линия 4"/>
            <p:cNvCxnSpPr/>
            <p:nvPr/>
          </p:nvCxnSpPr>
          <p:spPr>
            <a:xfrm rot="5400000">
              <a:off x="1600130" y="3200014"/>
              <a:ext cx="2287053" cy="0"/>
            </a:xfrm>
            <a:prstGeom prst="line">
              <a:avLst/>
            </a:prstGeom>
            <a:ln w="603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Полилиния 5"/>
            <p:cNvSpPr/>
            <p:nvPr/>
          </p:nvSpPr>
          <p:spPr>
            <a:xfrm>
              <a:off x="2711943" y="1989221"/>
              <a:ext cx="528562" cy="983274"/>
            </a:xfrm>
            <a:custGeom>
              <a:avLst/>
              <a:gdLst>
                <a:gd name="connsiteX0" fmla="*/ 0 w 529389"/>
                <a:gd name="connsiteY0" fmla="*/ 0 h 1411705"/>
                <a:gd name="connsiteX1" fmla="*/ 16042 w 529389"/>
                <a:gd name="connsiteY1" fmla="*/ 48126 h 1411705"/>
                <a:gd name="connsiteX2" fmla="*/ 48126 w 529389"/>
                <a:gd name="connsiteY2" fmla="*/ 80211 h 1411705"/>
                <a:gd name="connsiteX3" fmla="*/ 80210 w 529389"/>
                <a:gd name="connsiteY3" fmla="*/ 128337 h 1411705"/>
                <a:gd name="connsiteX4" fmla="*/ 128337 w 529389"/>
                <a:gd name="connsiteY4" fmla="*/ 224590 h 1411705"/>
                <a:gd name="connsiteX5" fmla="*/ 208547 w 529389"/>
                <a:gd name="connsiteY5" fmla="*/ 368968 h 1411705"/>
                <a:gd name="connsiteX6" fmla="*/ 304800 w 529389"/>
                <a:gd name="connsiteY6" fmla="*/ 481263 h 1411705"/>
                <a:gd name="connsiteX7" fmla="*/ 352926 w 529389"/>
                <a:gd name="connsiteY7" fmla="*/ 513347 h 1411705"/>
                <a:gd name="connsiteX8" fmla="*/ 385010 w 529389"/>
                <a:gd name="connsiteY8" fmla="*/ 561474 h 1411705"/>
                <a:gd name="connsiteX9" fmla="*/ 433137 w 529389"/>
                <a:gd name="connsiteY9" fmla="*/ 593558 h 1411705"/>
                <a:gd name="connsiteX10" fmla="*/ 481263 w 529389"/>
                <a:gd name="connsiteY10" fmla="*/ 641684 h 1411705"/>
                <a:gd name="connsiteX11" fmla="*/ 529389 w 529389"/>
                <a:gd name="connsiteY11" fmla="*/ 753979 h 1411705"/>
                <a:gd name="connsiteX12" fmla="*/ 513347 w 529389"/>
                <a:gd name="connsiteY12" fmla="*/ 962526 h 1411705"/>
                <a:gd name="connsiteX13" fmla="*/ 481263 w 529389"/>
                <a:gd name="connsiteY13" fmla="*/ 1042737 h 1411705"/>
                <a:gd name="connsiteX14" fmla="*/ 401052 w 529389"/>
                <a:gd name="connsiteY14" fmla="*/ 1171074 h 1411705"/>
                <a:gd name="connsiteX15" fmla="*/ 385010 w 529389"/>
                <a:gd name="connsiteY15" fmla="*/ 1219200 h 1411705"/>
                <a:gd name="connsiteX16" fmla="*/ 304800 w 529389"/>
                <a:gd name="connsiteY16" fmla="*/ 1331495 h 1411705"/>
                <a:gd name="connsiteX17" fmla="*/ 288758 w 529389"/>
                <a:gd name="connsiteY17" fmla="*/ 1379621 h 1411705"/>
                <a:gd name="connsiteX18" fmla="*/ 256673 w 529389"/>
                <a:gd name="connsiteY18" fmla="*/ 1411705 h 1411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9389" h="1411705">
                  <a:moveTo>
                    <a:pt x="0" y="0"/>
                  </a:moveTo>
                  <a:cubicBezTo>
                    <a:pt x="5347" y="16042"/>
                    <a:pt x="7342" y="33626"/>
                    <a:pt x="16042" y="48126"/>
                  </a:cubicBezTo>
                  <a:cubicBezTo>
                    <a:pt x="23824" y="61095"/>
                    <a:pt x="38678" y="68400"/>
                    <a:pt x="48126" y="80211"/>
                  </a:cubicBezTo>
                  <a:cubicBezTo>
                    <a:pt x="60170" y="95266"/>
                    <a:pt x="71588" y="111092"/>
                    <a:pt x="80210" y="128337"/>
                  </a:cubicBezTo>
                  <a:cubicBezTo>
                    <a:pt x="146626" y="261169"/>
                    <a:pt x="36388" y="86667"/>
                    <a:pt x="128337" y="224590"/>
                  </a:cubicBezTo>
                  <a:cubicBezTo>
                    <a:pt x="156573" y="309298"/>
                    <a:pt x="134999" y="258645"/>
                    <a:pt x="208547" y="368968"/>
                  </a:cubicBezTo>
                  <a:cubicBezTo>
                    <a:pt x="246393" y="425737"/>
                    <a:pt x="244283" y="429392"/>
                    <a:pt x="304800" y="481263"/>
                  </a:cubicBezTo>
                  <a:cubicBezTo>
                    <a:pt x="319439" y="493810"/>
                    <a:pt x="336884" y="502652"/>
                    <a:pt x="352926" y="513347"/>
                  </a:cubicBezTo>
                  <a:cubicBezTo>
                    <a:pt x="363621" y="529389"/>
                    <a:pt x="371377" y="547841"/>
                    <a:pt x="385010" y="561474"/>
                  </a:cubicBezTo>
                  <a:cubicBezTo>
                    <a:pt x="398643" y="575107"/>
                    <a:pt x="418325" y="581215"/>
                    <a:pt x="433137" y="593558"/>
                  </a:cubicBezTo>
                  <a:cubicBezTo>
                    <a:pt x="450566" y="608082"/>
                    <a:pt x="465221" y="625642"/>
                    <a:pt x="481263" y="641684"/>
                  </a:cubicBezTo>
                  <a:cubicBezTo>
                    <a:pt x="487527" y="654212"/>
                    <a:pt x="529389" y="730375"/>
                    <a:pt x="529389" y="753979"/>
                  </a:cubicBezTo>
                  <a:cubicBezTo>
                    <a:pt x="529389" y="823700"/>
                    <a:pt x="524809" y="893754"/>
                    <a:pt x="513347" y="962526"/>
                  </a:cubicBezTo>
                  <a:cubicBezTo>
                    <a:pt x="508613" y="990931"/>
                    <a:pt x="494141" y="1016981"/>
                    <a:pt x="481263" y="1042737"/>
                  </a:cubicBezTo>
                  <a:cubicBezTo>
                    <a:pt x="461914" y="1081436"/>
                    <a:pt x="426504" y="1132896"/>
                    <a:pt x="401052" y="1171074"/>
                  </a:cubicBezTo>
                  <a:cubicBezTo>
                    <a:pt x="395705" y="1187116"/>
                    <a:pt x="393400" y="1204518"/>
                    <a:pt x="385010" y="1219200"/>
                  </a:cubicBezTo>
                  <a:cubicBezTo>
                    <a:pt x="355936" y="1270079"/>
                    <a:pt x="329634" y="1281827"/>
                    <a:pt x="304800" y="1331495"/>
                  </a:cubicBezTo>
                  <a:cubicBezTo>
                    <a:pt x="297238" y="1346620"/>
                    <a:pt x="297458" y="1365121"/>
                    <a:pt x="288758" y="1379621"/>
                  </a:cubicBezTo>
                  <a:cubicBezTo>
                    <a:pt x="280976" y="1392590"/>
                    <a:pt x="256673" y="1411705"/>
                    <a:pt x="256673" y="1411705"/>
                  </a:cubicBezTo>
                </a:path>
              </a:pathLst>
            </a:custGeom>
            <a:ln w="476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grpSp>
        <p:nvGrpSpPr>
          <p:cNvPr id="6" name="Группа 6"/>
          <p:cNvGrpSpPr>
            <a:grpSpLocks/>
          </p:cNvGrpSpPr>
          <p:nvPr/>
        </p:nvGrpSpPr>
        <p:grpSpPr bwMode="auto">
          <a:xfrm>
            <a:off x="1857375" y="0"/>
            <a:ext cx="2609850" cy="2786063"/>
            <a:chOff x="913172" y="1784707"/>
            <a:chExt cx="2327333" cy="2658956"/>
          </a:xfrm>
        </p:grpSpPr>
        <p:sp>
          <p:nvSpPr>
            <p:cNvPr id="31" name="Овал 7"/>
            <p:cNvSpPr/>
            <p:nvPr/>
          </p:nvSpPr>
          <p:spPr>
            <a:xfrm>
              <a:off x="913172" y="3352809"/>
              <a:ext cx="1715771" cy="1090854"/>
            </a:xfrm>
            <a:prstGeom prst="ellipse">
              <a:avLst/>
            </a:prstGeom>
            <a:solidFill>
              <a:schemeClr val="accent5">
                <a:lumMod val="2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000" b="1" dirty="0"/>
                <a:t>АШ</a:t>
              </a:r>
            </a:p>
          </p:txBody>
        </p:sp>
        <p:cxnSp>
          <p:nvCxnSpPr>
            <p:cNvPr id="32" name="Прямая соединительная линия 8"/>
            <p:cNvCxnSpPr/>
            <p:nvPr/>
          </p:nvCxnSpPr>
          <p:spPr>
            <a:xfrm rot="5400000">
              <a:off x="1427070" y="2927123"/>
              <a:ext cx="2286248" cy="1416"/>
            </a:xfrm>
            <a:prstGeom prst="line">
              <a:avLst/>
            </a:prstGeom>
            <a:ln w="603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Полилиния 9"/>
            <p:cNvSpPr/>
            <p:nvPr/>
          </p:nvSpPr>
          <p:spPr>
            <a:xfrm>
              <a:off x="2711051" y="1989243"/>
              <a:ext cx="529454" cy="983283"/>
            </a:xfrm>
            <a:custGeom>
              <a:avLst/>
              <a:gdLst>
                <a:gd name="connsiteX0" fmla="*/ 0 w 529389"/>
                <a:gd name="connsiteY0" fmla="*/ 0 h 1411705"/>
                <a:gd name="connsiteX1" fmla="*/ 16042 w 529389"/>
                <a:gd name="connsiteY1" fmla="*/ 48126 h 1411705"/>
                <a:gd name="connsiteX2" fmla="*/ 48126 w 529389"/>
                <a:gd name="connsiteY2" fmla="*/ 80211 h 1411705"/>
                <a:gd name="connsiteX3" fmla="*/ 80210 w 529389"/>
                <a:gd name="connsiteY3" fmla="*/ 128337 h 1411705"/>
                <a:gd name="connsiteX4" fmla="*/ 128337 w 529389"/>
                <a:gd name="connsiteY4" fmla="*/ 224590 h 1411705"/>
                <a:gd name="connsiteX5" fmla="*/ 208547 w 529389"/>
                <a:gd name="connsiteY5" fmla="*/ 368968 h 1411705"/>
                <a:gd name="connsiteX6" fmla="*/ 304800 w 529389"/>
                <a:gd name="connsiteY6" fmla="*/ 481263 h 1411705"/>
                <a:gd name="connsiteX7" fmla="*/ 352926 w 529389"/>
                <a:gd name="connsiteY7" fmla="*/ 513347 h 1411705"/>
                <a:gd name="connsiteX8" fmla="*/ 385010 w 529389"/>
                <a:gd name="connsiteY8" fmla="*/ 561474 h 1411705"/>
                <a:gd name="connsiteX9" fmla="*/ 433137 w 529389"/>
                <a:gd name="connsiteY9" fmla="*/ 593558 h 1411705"/>
                <a:gd name="connsiteX10" fmla="*/ 481263 w 529389"/>
                <a:gd name="connsiteY10" fmla="*/ 641684 h 1411705"/>
                <a:gd name="connsiteX11" fmla="*/ 529389 w 529389"/>
                <a:gd name="connsiteY11" fmla="*/ 753979 h 1411705"/>
                <a:gd name="connsiteX12" fmla="*/ 513347 w 529389"/>
                <a:gd name="connsiteY12" fmla="*/ 962526 h 1411705"/>
                <a:gd name="connsiteX13" fmla="*/ 481263 w 529389"/>
                <a:gd name="connsiteY13" fmla="*/ 1042737 h 1411705"/>
                <a:gd name="connsiteX14" fmla="*/ 401052 w 529389"/>
                <a:gd name="connsiteY14" fmla="*/ 1171074 h 1411705"/>
                <a:gd name="connsiteX15" fmla="*/ 385010 w 529389"/>
                <a:gd name="connsiteY15" fmla="*/ 1219200 h 1411705"/>
                <a:gd name="connsiteX16" fmla="*/ 304800 w 529389"/>
                <a:gd name="connsiteY16" fmla="*/ 1331495 h 1411705"/>
                <a:gd name="connsiteX17" fmla="*/ 288758 w 529389"/>
                <a:gd name="connsiteY17" fmla="*/ 1379621 h 1411705"/>
                <a:gd name="connsiteX18" fmla="*/ 256673 w 529389"/>
                <a:gd name="connsiteY18" fmla="*/ 1411705 h 1411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9389" h="1411705">
                  <a:moveTo>
                    <a:pt x="0" y="0"/>
                  </a:moveTo>
                  <a:cubicBezTo>
                    <a:pt x="5347" y="16042"/>
                    <a:pt x="7342" y="33626"/>
                    <a:pt x="16042" y="48126"/>
                  </a:cubicBezTo>
                  <a:cubicBezTo>
                    <a:pt x="23824" y="61095"/>
                    <a:pt x="38678" y="68400"/>
                    <a:pt x="48126" y="80211"/>
                  </a:cubicBezTo>
                  <a:cubicBezTo>
                    <a:pt x="60170" y="95266"/>
                    <a:pt x="71588" y="111092"/>
                    <a:pt x="80210" y="128337"/>
                  </a:cubicBezTo>
                  <a:cubicBezTo>
                    <a:pt x="146626" y="261169"/>
                    <a:pt x="36388" y="86667"/>
                    <a:pt x="128337" y="224590"/>
                  </a:cubicBezTo>
                  <a:cubicBezTo>
                    <a:pt x="156573" y="309298"/>
                    <a:pt x="134999" y="258645"/>
                    <a:pt x="208547" y="368968"/>
                  </a:cubicBezTo>
                  <a:cubicBezTo>
                    <a:pt x="246393" y="425737"/>
                    <a:pt x="244283" y="429392"/>
                    <a:pt x="304800" y="481263"/>
                  </a:cubicBezTo>
                  <a:cubicBezTo>
                    <a:pt x="319439" y="493810"/>
                    <a:pt x="336884" y="502652"/>
                    <a:pt x="352926" y="513347"/>
                  </a:cubicBezTo>
                  <a:cubicBezTo>
                    <a:pt x="363621" y="529389"/>
                    <a:pt x="371377" y="547841"/>
                    <a:pt x="385010" y="561474"/>
                  </a:cubicBezTo>
                  <a:cubicBezTo>
                    <a:pt x="398643" y="575107"/>
                    <a:pt x="418325" y="581215"/>
                    <a:pt x="433137" y="593558"/>
                  </a:cubicBezTo>
                  <a:cubicBezTo>
                    <a:pt x="450566" y="608082"/>
                    <a:pt x="465221" y="625642"/>
                    <a:pt x="481263" y="641684"/>
                  </a:cubicBezTo>
                  <a:cubicBezTo>
                    <a:pt x="487527" y="654212"/>
                    <a:pt x="529389" y="730375"/>
                    <a:pt x="529389" y="753979"/>
                  </a:cubicBezTo>
                  <a:cubicBezTo>
                    <a:pt x="529389" y="823700"/>
                    <a:pt x="524809" y="893754"/>
                    <a:pt x="513347" y="962526"/>
                  </a:cubicBezTo>
                  <a:cubicBezTo>
                    <a:pt x="508613" y="990931"/>
                    <a:pt x="494141" y="1016981"/>
                    <a:pt x="481263" y="1042737"/>
                  </a:cubicBezTo>
                  <a:cubicBezTo>
                    <a:pt x="461914" y="1081436"/>
                    <a:pt x="426504" y="1132896"/>
                    <a:pt x="401052" y="1171074"/>
                  </a:cubicBezTo>
                  <a:cubicBezTo>
                    <a:pt x="395705" y="1187116"/>
                    <a:pt x="393400" y="1204518"/>
                    <a:pt x="385010" y="1219200"/>
                  </a:cubicBezTo>
                  <a:cubicBezTo>
                    <a:pt x="355936" y="1270079"/>
                    <a:pt x="329634" y="1281827"/>
                    <a:pt x="304800" y="1331495"/>
                  </a:cubicBezTo>
                  <a:cubicBezTo>
                    <a:pt x="297238" y="1346620"/>
                    <a:pt x="297458" y="1365121"/>
                    <a:pt x="288758" y="1379621"/>
                  </a:cubicBezTo>
                  <a:cubicBezTo>
                    <a:pt x="280976" y="1392590"/>
                    <a:pt x="256673" y="1411705"/>
                    <a:pt x="256673" y="1411705"/>
                  </a:cubicBezTo>
                </a:path>
              </a:pathLst>
            </a:custGeom>
            <a:ln w="476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grpSp>
        <p:nvGrpSpPr>
          <p:cNvPr id="7" name="Группа 10"/>
          <p:cNvGrpSpPr>
            <a:grpSpLocks/>
          </p:cNvGrpSpPr>
          <p:nvPr/>
        </p:nvGrpSpPr>
        <p:grpSpPr bwMode="auto">
          <a:xfrm>
            <a:off x="2500313" y="3071813"/>
            <a:ext cx="2555875" cy="2357437"/>
            <a:chOff x="787982" y="2067426"/>
            <a:chExt cx="2436907" cy="2580775"/>
          </a:xfrm>
        </p:grpSpPr>
        <p:cxnSp>
          <p:nvCxnSpPr>
            <p:cNvPr id="29" name="Прямая соединительная линия 28"/>
            <p:cNvCxnSpPr/>
            <p:nvPr/>
          </p:nvCxnSpPr>
          <p:spPr>
            <a:xfrm rot="16200000" flipH="1">
              <a:off x="1614970" y="3079470"/>
              <a:ext cx="2043766" cy="19677"/>
            </a:xfrm>
            <a:prstGeom prst="line">
              <a:avLst/>
            </a:prstGeom>
            <a:ln w="603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Овал 27"/>
            <p:cNvSpPr/>
            <p:nvPr/>
          </p:nvSpPr>
          <p:spPr>
            <a:xfrm>
              <a:off x="787982" y="3247457"/>
              <a:ext cx="1907145" cy="1400744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000" b="1" dirty="0"/>
                <a:t>ШО</a:t>
              </a:r>
            </a:p>
          </p:txBody>
        </p:sp>
        <p:sp>
          <p:nvSpPr>
            <p:cNvPr id="30" name="Полилиния 29"/>
            <p:cNvSpPr/>
            <p:nvPr/>
          </p:nvSpPr>
          <p:spPr>
            <a:xfrm>
              <a:off x="2695127" y="2067426"/>
              <a:ext cx="529762" cy="981911"/>
            </a:xfrm>
            <a:custGeom>
              <a:avLst/>
              <a:gdLst>
                <a:gd name="connsiteX0" fmla="*/ 0 w 529389"/>
                <a:gd name="connsiteY0" fmla="*/ 0 h 1411705"/>
                <a:gd name="connsiteX1" fmla="*/ 16042 w 529389"/>
                <a:gd name="connsiteY1" fmla="*/ 48126 h 1411705"/>
                <a:gd name="connsiteX2" fmla="*/ 48126 w 529389"/>
                <a:gd name="connsiteY2" fmla="*/ 80211 h 1411705"/>
                <a:gd name="connsiteX3" fmla="*/ 80210 w 529389"/>
                <a:gd name="connsiteY3" fmla="*/ 128337 h 1411705"/>
                <a:gd name="connsiteX4" fmla="*/ 128337 w 529389"/>
                <a:gd name="connsiteY4" fmla="*/ 224590 h 1411705"/>
                <a:gd name="connsiteX5" fmla="*/ 208547 w 529389"/>
                <a:gd name="connsiteY5" fmla="*/ 368968 h 1411705"/>
                <a:gd name="connsiteX6" fmla="*/ 304800 w 529389"/>
                <a:gd name="connsiteY6" fmla="*/ 481263 h 1411705"/>
                <a:gd name="connsiteX7" fmla="*/ 352926 w 529389"/>
                <a:gd name="connsiteY7" fmla="*/ 513347 h 1411705"/>
                <a:gd name="connsiteX8" fmla="*/ 385010 w 529389"/>
                <a:gd name="connsiteY8" fmla="*/ 561474 h 1411705"/>
                <a:gd name="connsiteX9" fmla="*/ 433137 w 529389"/>
                <a:gd name="connsiteY9" fmla="*/ 593558 h 1411705"/>
                <a:gd name="connsiteX10" fmla="*/ 481263 w 529389"/>
                <a:gd name="connsiteY10" fmla="*/ 641684 h 1411705"/>
                <a:gd name="connsiteX11" fmla="*/ 529389 w 529389"/>
                <a:gd name="connsiteY11" fmla="*/ 753979 h 1411705"/>
                <a:gd name="connsiteX12" fmla="*/ 513347 w 529389"/>
                <a:gd name="connsiteY12" fmla="*/ 962526 h 1411705"/>
                <a:gd name="connsiteX13" fmla="*/ 481263 w 529389"/>
                <a:gd name="connsiteY13" fmla="*/ 1042737 h 1411705"/>
                <a:gd name="connsiteX14" fmla="*/ 401052 w 529389"/>
                <a:gd name="connsiteY14" fmla="*/ 1171074 h 1411705"/>
                <a:gd name="connsiteX15" fmla="*/ 385010 w 529389"/>
                <a:gd name="connsiteY15" fmla="*/ 1219200 h 1411705"/>
                <a:gd name="connsiteX16" fmla="*/ 304800 w 529389"/>
                <a:gd name="connsiteY16" fmla="*/ 1331495 h 1411705"/>
                <a:gd name="connsiteX17" fmla="*/ 288758 w 529389"/>
                <a:gd name="connsiteY17" fmla="*/ 1379621 h 1411705"/>
                <a:gd name="connsiteX18" fmla="*/ 256673 w 529389"/>
                <a:gd name="connsiteY18" fmla="*/ 1411705 h 1411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9389" h="1411705">
                  <a:moveTo>
                    <a:pt x="0" y="0"/>
                  </a:moveTo>
                  <a:cubicBezTo>
                    <a:pt x="5347" y="16042"/>
                    <a:pt x="7342" y="33626"/>
                    <a:pt x="16042" y="48126"/>
                  </a:cubicBezTo>
                  <a:cubicBezTo>
                    <a:pt x="23824" y="61095"/>
                    <a:pt x="38678" y="68400"/>
                    <a:pt x="48126" y="80211"/>
                  </a:cubicBezTo>
                  <a:cubicBezTo>
                    <a:pt x="60170" y="95266"/>
                    <a:pt x="71588" y="111092"/>
                    <a:pt x="80210" y="128337"/>
                  </a:cubicBezTo>
                  <a:cubicBezTo>
                    <a:pt x="146626" y="261169"/>
                    <a:pt x="36388" y="86667"/>
                    <a:pt x="128337" y="224590"/>
                  </a:cubicBezTo>
                  <a:cubicBezTo>
                    <a:pt x="156573" y="309298"/>
                    <a:pt x="134999" y="258645"/>
                    <a:pt x="208547" y="368968"/>
                  </a:cubicBezTo>
                  <a:cubicBezTo>
                    <a:pt x="246393" y="425737"/>
                    <a:pt x="244283" y="429392"/>
                    <a:pt x="304800" y="481263"/>
                  </a:cubicBezTo>
                  <a:cubicBezTo>
                    <a:pt x="319439" y="493810"/>
                    <a:pt x="336884" y="502652"/>
                    <a:pt x="352926" y="513347"/>
                  </a:cubicBezTo>
                  <a:cubicBezTo>
                    <a:pt x="363621" y="529389"/>
                    <a:pt x="371377" y="547841"/>
                    <a:pt x="385010" y="561474"/>
                  </a:cubicBezTo>
                  <a:cubicBezTo>
                    <a:pt x="398643" y="575107"/>
                    <a:pt x="418325" y="581215"/>
                    <a:pt x="433137" y="593558"/>
                  </a:cubicBezTo>
                  <a:cubicBezTo>
                    <a:pt x="450566" y="608082"/>
                    <a:pt x="465221" y="625642"/>
                    <a:pt x="481263" y="641684"/>
                  </a:cubicBezTo>
                  <a:cubicBezTo>
                    <a:pt x="487527" y="654212"/>
                    <a:pt x="529389" y="730375"/>
                    <a:pt x="529389" y="753979"/>
                  </a:cubicBezTo>
                  <a:cubicBezTo>
                    <a:pt x="529389" y="823700"/>
                    <a:pt x="524809" y="893754"/>
                    <a:pt x="513347" y="962526"/>
                  </a:cubicBezTo>
                  <a:cubicBezTo>
                    <a:pt x="508613" y="990931"/>
                    <a:pt x="494141" y="1016981"/>
                    <a:pt x="481263" y="1042737"/>
                  </a:cubicBezTo>
                  <a:cubicBezTo>
                    <a:pt x="461914" y="1081436"/>
                    <a:pt x="426504" y="1132896"/>
                    <a:pt x="401052" y="1171074"/>
                  </a:cubicBezTo>
                  <a:cubicBezTo>
                    <a:pt x="395705" y="1187116"/>
                    <a:pt x="393400" y="1204518"/>
                    <a:pt x="385010" y="1219200"/>
                  </a:cubicBezTo>
                  <a:cubicBezTo>
                    <a:pt x="355936" y="1270079"/>
                    <a:pt x="329634" y="1281827"/>
                    <a:pt x="304800" y="1331495"/>
                  </a:cubicBezTo>
                  <a:cubicBezTo>
                    <a:pt x="297238" y="1346620"/>
                    <a:pt x="297458" y="1365121"/>
                    <a:pt x="288758" y="1379621"/>
                  </a:cubicBezTo>
                  <a:cubicBezTo>
                    <a:pt x="280976" y="1392590"/>
                    <a:pt x="256673" y="1411705"/>
                    <a:pt x="256673" y="1411705"/>
                  </a:cubicBezTo>
                </a:path>
              </a:pathLst>
            </a:custGeom>
            <a:ln w="476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grpSp>
        <p:nvGrpSpPr>
          <p:cNvPr id="8" name="Группа 14"/>
          <p:cNvGrpSpPr>
            <a:grpSpLocks/>
          </p:cNvGrpSpPr>
          <p:nvPr/>
        </p:nvGrpSpPr>
        <p:grpSpPr bwMode="auto">
          <a:xfrm>
            <a:off x="500063" y="3857625"/>
            <a:ext cx="2333625" cy="2595563"/>
            <a:chOff x="724534" y="1413507"/>
            <a:chExt cx="2590792" cy="3234694"/>
          </a:xfrm>
        </p:grpSpPr>
        <p:sp>
          <p:nvSpPr>
            <p:cNvPr id="25" name="Овал 24"/>
            <p:cNvSpPr/>
            <p:nvPr/>
          </p:nvSpPr>
          <p:spPr>
            <a:xfrm>
              <a:off x="724534" y="3194072"/>
              <a:ext cx="2095545" cy="1454129"/>
            </a:xfrm>
            <a:prstGeom prst="ellipse">
              <a:avLst/>
            </a:prstGeom>
            <a:solidFill>
              <a:schemeClr val="accent5">
                <a:lumMod val="2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000" b="1" dirty="0"/>
                <a:t>ОШ</a:t>
              </a:r>
            </a:p>
          </p:txBody>
        </p:sp>
        <p:cxnSp>
          <p:nvCxnSpPr>
            <p:cNvPr id="26" name="Прямая соединительная линия 25"/>
            <p:cNvCxnSpPr/>
            <p:nvPr/>
          </p:nvCxnSpPr>
          <p:spPr>
            <a:xfrm rot="5400000">
              <a:off x="1643074" y="2646054"/>
              <a:ext cx="2287037" cy="0"/>
            </a:xfrm>
            <a:prstGeom prst="line">
              <a:avLst/>
            </a:prstGeom>
            <a:ln w="603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Полилиния 26"/>
            <p:cNvSpPr/>
            <p:nvPr/>
          </p:nvSpPr>
          <p:spPr>
            <a:xfrm>
              <a:off x="2786593" y="1413507"/>
              <a:ext cx="528733" cy="983268"/>
            </a:xfrm>
            <a:custGeom>
              <a:avLst/>
              <a:gdLst>
                <a:gd name="connsiteX0" fmla="*/ 0 w 529389"/>
                <a:gd name="connsiteY0" fmla="*/ 0 h 1411705"/>
                <a:gd name="connsiteX1" fmla="*/ 16042 w 529389"/>
                <a:gd name="connsiteY1" fmla="*/ 48126 h 1411705"/>
                <a:gd name="connsiteX2" fmla="*/ 48126 w 529389"/>
                <a:gd name="connsiteY2" fmla="*/ 80211 h 1411705"/>
                <a:gd name="connsiteX3" fmla="*/ 80210 w 529389"/>
                <a:gd name="connsiteY3" fmla="*/ 128337 h 1411705"/>
                <a:gd name="connsiteX4" fmla="*/ 128337 w 529389"/>
                <a:gd name="connsiteY4" fmla="*/ 224590 h 1411705"/>
                <a:gd name="connsiteX5" fmla="*/ 208547 w 529389"/>
                <a:gd name="connsiteY5" fmla="*/ 368968 h 1411705"/>
                <a:gd name="connsiteX6" fmla="*/ 304800 w 529389"/>
                <a:gd name="connsiteY6" fmla="*/ 481263 h 1411705"/>
                <a:gd name="connsiteX7" fmla="*/ 352926 w 529389"/>
                <a:gd name="connsiteY7" fmla="*/ 513347 h 1411705"/>
                <a:gd name="connsiteX8" fmla="*/ 385010 w 529389"/>
                <a:gd name="connsiteY8" fmla="*/ 561474 h 1411705"/>
                <a:gd name="connsiteX9" fmla="*/ 433137 w 529389"/>
                <a:gd name="connsiteY9" fmla="*/ 593558 h 1411705"/>
                <a:gd name="connsiteX10" fmla="*/ 481263 w 529389"/>
                <a:gd name="connsiteY10" fmla="*/ 641684 h 1411705"/>
                <a:gd name="connsiteX11" fmla="*/ 529389 w 529389"/>
                <a:gd name="connsiteY11" fmla="*/ 753979 h 1411705"/>
                <a:gd name="connsiteX12" fmla="*/ 513347 w 529389"/>
                <a:gd name="connsiteY12" fmla="*/ 962526 h 1411705"/>
                <a:gd name="connsiteX13" fmla="*/ 481263 w 529389"/>
                <a:gd name="connsiteY13" fmla="*/ 1042737 h 1411705"/>
                <a:gd name="connsiteX14" fmla="*/ 401052 w 529389"/>
                <a:gd name="connsiteY14" fmla="*/ 1171074 h 1411705"/>
                <a:gd name="connsiteX15" fmla="*/ 385010 w 529389"/>
                <a:gd name="connsiteY15" fmla="*/ 1219200 h 1411705"/>
                <a:gd name="connsiteX16" fmla="*/ 304800 w 529389"/>
                <a:gd name="connsiteY16" fmla="*/ 1331495 h 1411705"/>
                <a:gd name="connsiteX17" fmla="*/ 288758 w 529389"/>
                <a:gd name="connsiteY17" fmla="*/ 1379621 h 1411705"/>
                <a:gd name="connsiteX18" fmla="*/ 256673 w 529389"/>
                <a:gd name="connsiteY18" fmla="*/ 1411705 h 1411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9389" h="1411705">
                  <a:moveTo>
                    <a:pt x="0" y="0"/>
                  </a:moveTo>
                  <a:cubicBezTo>
                    <a:pt x="5347" y="16042"/>
                    <a:pt x="7342" y="33626"/>
                    <a:pt x="16042" y="48126"/>
                  </a:cubicBezTo>
                  <a:cubicBezTo>
                    <a:pt x="23824" y="61095"/>
                    <a:pt x="38678" y="68400"/>
                    <a:pt x="48126" y="80211"/>
                  </a:cubicBezTo>
                  <a:cubicBezTo>
                    <a:pt x="60170" y="95266"/>
                    <a:pt x="71588" y="111092"/>
                    <a:pt x="80210" y="128337"/>
                  </a:cubicBezTo>
                  <a:cubicBezTo>
                    <a:pt x="146626" y="261169"/>
                    <a:pt x="36388" y="86667"/>
                    <a:pt x="128337" y="224590"/>
                  </a:cubicBezTo>
                  <a:cubicBezTo>
                    <a:pt x="156573" y="309298"/>
                    <a:pt x="134999" y="258645"/>
                    <a:pt x="208547" y="368968"/>
                  </a:cubicBezTo>
                  <a:cubicBezTo>
                    <a:pt x="246393" y="425737"/>
                    <a:pt x="244283" y="429392"/>
                    <a:pt x="304800" y="481263"/>
                  </a:cubicBezTo>
                  <a:cubicBezTo>
                    <a:pt x="319439" y="493810"/>
                    <a:pt x="336884" y="502652"/>
                    <a:pt x="352926" y="513347"/>
                  </a:cubicBezTo>
                  <a:cubicBezTo>
                    <a:pt x="363621" y="529389"/>
                    <a:pt x="371377" y="547841"/>
                    <a:pt x="385010" y="561474"/>
                  </a:cubicBezTo>
                  <a:cubicBezTo>
                    <a:pt x="398643" y="575107"/>
                    <a:pt x="418325" y="581215"/>
                    <a:pt x="433137" y="593558"/>
                  </a:cubicBezTo>
                  <a:cubicBezTo>
                    <a:pt x="450566" y="608082"/>
                    <a:pt x="465221" y="625642"/>
                    <a:pt x="481263" y="641684"/>
                  </a:cubicBezTo>
                  <a:cubicBezTo>
                    <a:pt x="487527" y="654212"/>
                    <a:pt x="529389" y="730375"/>
                    <a:pt x="529389" y="753979"/>
                  </a:cubicBezTo>
                  <a:cubicBezTo>
                    <a:pt x="529389" y="823700"/>
                    <a:pt x="524809" y="893754"/>
                    <a:pt x="513347" y="962526"/>
                  </a:cubicBezTo>
                  <a:cubicBezTo>
                    <a:pt x="508613" y="990931"/>
                    <a:pt x="494141" y="1016981"/>
                    <a:pt x="481263" y="1042737"/>
                  </a:cubicBezTo>
                  <a:cubicBezTo>
                    <a:pt x="461914" y="1081436"/>
                    <a:pt x="426504" y="1132896"/>
                    <a:pt x="401052" y="1171074"/>
                  </a:cubicBezTo>
                  <a:cubicBezTo>
                    <a:pt x="395705" y="1187116"/>
                    <a:pt x="393400" y="1204518"/>
                    <a:pt x="385010" y="1219200"/>
                  </a:cubicBezTo>
                  <a:cubicBezTo>
                    <a:pt x="355936" y="1270079"/>
                    <a:pt x="329634" y="1281827"/>
                    <a:pt x="304800" y="1331495"/>
                  </a:cubicBezTo>
                  <a:cubicBezTo>
                    <a:pt x="297238" y="1346620"/>
                    <a:pt x="297458" y="1365121"/>
                    <a:pt x="288758" y="1379621"/>
                  </a:cubicBezTo>
                  <a:cubicBezTo>
                    <a:pt x="280976" y="1392590"/>
                    <a:pt x="256673" y="1411705"/>
                    <a:pt x="256673" y="1411705"/>
                  </a:cubicBezTo>
                </a:path>
              </a:pathLst>
            </a:custGeom>
            <a:ln w="476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grpSp>
        <p:nvGrpSpPr>
          <p:cNvPr id="9" name="Группа 18"/>
          <p:cNvGrpSpPr>
            <a:grpSpLocks/>
          </p:cNvGrpSpPr>
          <p:nvPr/>
        </p:nvGrpSpPr>
        <p:grpSpPr bwMode="auto">
          <a:xfrm>
            <a:off x="4214813" y="285750"/>
            <a:ext cx="2252662" cy="2714625"/>
            <a:chOff x="740407" y="1989221"/>
            <a:chExt cx="2500098" cy="3383098"/>
          </a:xfrm>
        </p:grpSpPr>
        <p:sp>
          <p:nvSpPr>
            <p:cNvPr id="22" name="Овал 21"/>
            <p:cNvSpPr/>
            <p:nvPr/>
          </p:nvSpPr>
          <p:spPr>
            <a:xfrm>
              <a:off x="740407" y="3947857"/>
              <a:ext cx="2079011" cy="14244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000" b="1" dirty="0"/>
                <a:t>ШИ</a:t>
              </a:r>
            </a:p>
          </p:txBody>
        </p:sp>
        <p:cxnSp>
          <p:nvCxnSpPr>
            <p:cNvPr id="23" name="Прямая соединительная линия 22"/>
            <p:cNvCxnSpPr/>
            <p:nvPr/>
          </p:nvCxnSpPr>
          <p:spPr>
            <a:xfrm rot="5400000">
              <a:off x="1600130" y="3200014"/>
              <a:ext cx="2287053" cy="0"/>
            </a:xfrm>
            <a:prstGeom prst="line">
              <a:avLst/>
            </a:prstGeom>
            <a:ln w="603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Полилиния 23"/>
            <p:cNvSpPr/>
            <p:nvPr/>
          </p:nvSpPr>
          <p:spPr>
            <a:xfrm>
              <a:off x="2711943" y="1989221"/>
              <a:ext cx="528562" cy="983275"/>
            </a:xfrm>
            <a:custGeom>
              <a:avLst/>
              <a:gdLst>
                <a:gd name="connsiteX0" fmla="*/ 0 w 529389"/>
                <a:gd name="connsiteY0" fmla="*/ 0 h 1411705"/>
                <a:gd name="connsiteX1" fmla="*/ 16042 w 529389"/>
                <a:gd name="connsiteY1" fmla="*/ 48126 h 1411705"/>
                <a:gd name="connsiteX2" fmla="*/ 48126 w 529389"/>
                <a:gd name="connsiteY2" fmla="*/ 80211 h 1411705"/>
                <a:gd name="connsiteX3" fmla="*/ 80210 w 529389"/>
                <a:gd name="connsiteY3" fmla="*/ 128337 h 1411705"/>
                <a:gd name="connsiteX4" fmla="*/ 128337 w 529389"/>
                <a:gd name="connsiteY4" fmla="*/ 224590 h 1411705"/>
                <a:gd name="connsiteX5" fmla="*/ 208547 w 529389"/>
                <a:gd name="connsiteY5" fmla="*/ 368968 h 1411705"/>
                <a:gd name="connsiteX6" fmla="*/ 304800 w 529389"/>
                <a:gd name="connsiteY6" fmla="*/ 481263 h 1411705"/>
                <a:gd name="connsiteX7" fmla="*/ 352926 w 529389"/>
                <a:gd name="connsiteY7" fmla="*/ 513347 h 1411705"/>
                <a:gd name="connsiteX8" fmla="*/ 385010 w 529389"/>
                <a:gd name="connsiteY8" fmla="*/ 561474 h 1411705"/>
                <a:gd name="connsiteX9" fmla="*/ 433137 w 529389"/>
                <a:gd name="connsiteY9" fmla="*/ 593558 h 1411705"/>
                <a:gd name="connsiteX10" fmla="*/ 481263 w 529389"/>
                <a:gd name="connsiteY10" fmla="*/ 641684 h 1411705"/>
                <a:gd name="connsiteX11" fmla="*/ 529389 w 529389"/>
                <a:gd name="connsiteY11" fmla="*/ 753979 h 1411705"/>
                <a:gd name="connsiteX12" fmla="*/ 513347 w 529389"/>
                <a:gd name="connsiteY12" fmla="*/ 962526 h 1411705"/>
                <a:gd name="connsiteX13" fmla="*/ 481263 w 529389"/>
                <a:gd name="connsiteY13" fmla="*/ 1042737 h 1411705"/>
                <a:gd name="connsiteX14" fmla="*/ 401052 w 529389"/>
                <a:gd name="connsiteY14" fmla="*/ 1171074 h 1411705"/>
                <a:gd name="connsiteX15" fmla="*/ 385010 w 529389"/>
                <a:gd name="connsiteY15" fmla="*/ 1219200 h 1411705"/>
                <a:gd name="connsiteX16" fmla="*/ 304800 w 529389"/>
                <a:gd name="connsiteY16" fmla="*/ 1331495 h 1411705"/>
                <a:gd name="connsiteX17" fmla="*/ 288758 w 529389"/>
                <a:gd name="connsiteY17" fmla="*/ 1379621 h 1411705"/>
                <a:gd name="connsiteX18" fmla="*/ 256673 w 529389"/>
                <a:gd name="connsiteY18" fmla="*/ 1411705 h 1411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9389" h="1411705">
                  <a:moveTo>
                    <a:pt x="0" y="0"/>
                  </a:moveTo>
                  <a:cubicBezTo>
                    <a:pt x="5347" y="16042"/>
                    <a:pt x="7342" y="33626"/>
                    <a:pt x="16042" y="48126"/>
                  </a:cubicBezTo>
                  <a:cubicBezTo>
                    <a:pt x="23824" y="61095"/>
                    <a:pt x="38678" y="68400"/>
                    <a:pt x="48126" y="80211"/>
                  </a:cubicBezTo>
                  <a:cubicBezTo>
                    <a:pt x="60170" y="95266"/>
                    <a:pt x="71588" y="111092"/>
                    <a:pt x="80210" y="128337"/>
                  </a:cubicBezTo>
                  <a:cubicBezTo>
                    <a:pt x="146626" y="261169"/>
                    <a:pt x="36388" y="86667"/>
                    <a:pt x="128337" y="224590"/>
                  </a:cubicBezTo>
                  <a:cubicBezTo>
                    <a:pt x="156573" y="309298"/>
                    <a:pt x="134999" y="258645"/>
                    <a:pt x="208547" y="368968"/>
                  </a:cubicBezTo>
                  <a:cubicBezTo>
                    <a:pt x="246393" y="425737"/>
                    <a:pt x="244283" y="429392"/>
                    <a:pt x="304800" y="481263"/>
                  </a:cubicBezTo>
                  <a:cubicBezTo>
                    <a:pt x="319439" y="493810"/>
                    <a:pt x="336884" y="502652"/>
                    <a:pt x="352926" y="513347"/>
                  </a:cubicBezTo>
                  <a:cubicBezTo>
                    <a:pt x="363621" y="529389"/>
                    <a:pt x="371377" y="547841"/>
                    <a:pt x="385010" y="561474"/>
                  </a:cubicBezTo>
                  <a:cubicBezTo>
                    <a:pt x="398643" y="575107"/>
                    <a:pt x="418325" y="581215"/>
                    <a:pt x="433137" y="593558"/>
                  </a:cubicBezTo>
                  <a:cubicBezTo>
                    <a:pt x="450566" y="608082"/>
                    <a:pt x="465221" y="625642"/>
                    <a:pt x="481263" y="641684"/>
                  </a:cubicBezTo>
                  <a:cubicBezTo>
                    <a:pt x="487527" y="654212"/>
                    <a:pt x="529389" y="730375"/>
                    <a:pt x="529389" y="753979"/>
                  </a:cubicBezTo>
                  <a:cubicBezTo>
                    <a:pt x="529389" y="823700"/>
                    <a:pt x="524809" y="893754"/>
                    <a:pt x="513347" y="962526"/>
                  </a:cubicBezTo>
                  <a:cubicBezTo>
                    <a:pt x="508613" y="990931"/>
                    <a:pt x="494141" y="1016981"/>
                    <a:pt x="481263" y="1042737"/>
                  </a:cubicBezTo>
                  <a:cubicBezTo>
                    <a:pt x="461914" y="1081436"/>
                    <a:pt x="426504" y="1132896"/>
                    <a:pt x="401052" y="1171074"/>
                  </a:cubicBezTo>
                  <a:cubicBezTo>
                    <a:pt x="395705" y="1187116"/>
                    <a:pt x="393400" y="1204518"/>
                    <a:pt x="385010" y="1219200"/>
                  </a:cubicBezTo>
                  <a:cubicBezTo>
                    <a:pt x="355936" y="1270079"/>
                    <a:pt x="329634" y="1281827"/>
                    <a:pt x="304800" y="1331495"/>
                  </a:cubicBezTo>
                  <a:cubicBezTo>
                    <a:pt x="297238" y="1346620"/>
                    <a:pt x="297458" y="1365121"/>
                    <a:pt x="288758" y="1379621"/>
                  </a:cubicBezTo>
                  <a:cubicBezTo>
                    <a:pt x="280976" y="1392590"/>
                    <a:pt x="256673" y="1411705"/>
                    <a:pt x="256673" y="1411705"/>
                  </a:cubicBezTo>
                </a:path>
              </a:pathLst>
            </a:custGeom>
            <a:ln w="476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grpSp>
        <p:nvGrpSpPr>
          <p:cNvPr id="10" name="Группа 22"/>
          <p:cNvGrpSpPr>
            <a:grpSpLocks/>
          </p:cNvGrpSpPr>
          <p:nvPr/>
        </p:nvGrpSpPr>
        <p:grpSpPr bwMode="auto">
          <a:xfrm>
            <a:off x="6429375" y="571500"/>
            <a:ext cx="2181225" cy="2571750"/>
            <a:chOff x="819692" y="1989221"/>
            <a:chExt cx="2420813" cy="3205040"/>
          </a:xfrm>
        </p:grpSpPr>
        <p:sp>
          <p:nvSpPr>
            <p:cNvPr id="19" name="Овал 18"/>
            <p:cNvSpPr/>
            <p:nvPr/>
          </p:nvSpPr>
          <p:spPr>
            <a:xfrm>
              <a:off x="819692" y="3769799"/>
              <a:ext cx="1999726" cy="1424462"/>
            </a:xfrm>
            <a:prstGeom prst="ellipse">
              <a:avLst/>
            </a:prstGeom>
            <a:solidFill>
              <a:schemeClr val="accent5">
                <a:lumMod val="2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000" b="1" dirty="0"/>
                <a:t>ИШ</a:t>
              </a:r>
            </a:p>
          </p:txBody>
        </p:sp>
        <p:cxnSp>
          <p:nvCxnSpPr>
            <p:cNvPr id="20" name="Прямая соединительная линия 19"/>
            <p:cNvCxnSpPr/>
            <p:nvPr/>
          </p:nvCxnSpPr>
          <p:spPr>
            <a:xfrm rot="5400000">
              <a:off x="1600130" y="3200014"/>
              <a:ext cx="2287053" cy="0"/>
            </a:xfrm>
            <a:prstGeom prst="line">
              <a:avLst/>
            </a:prstGeom>
            <a:ln w="603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Полилиния 20"/>
            <p:cNvSpPr/>
            <p:nvPr/>
          </p:nvSpPr>
          <p:spPr>
            <a:xfrm>
              <a:off x="2711943" y="1989221"/>
              <a:ext cx="528562" cy="983275"/>
            </a:xfrm>
            <a:custGeom>
              <a:avLst/>
              <a:gdLst>
                <a:gd name="connsiteX0" fmla="*/ 0 w 529389"/>
                <a:gd name="connsiteY0" fmla="*/ 0 h 1411705"/>
                <a:gd name="connsiteX1" fmla="*/ 16042 w 529389"/>
                <a:gd name="connsiteY1" fmla="*/ 48126 h 1411705"/>
                <a:gd name="connsiteX2" fmla="*/ 48126 w 529389"/>
                <a:gd name="connsiteY2" fmla="*/ 80211 h 1411705"/>
                <a:gd name="connsiteX3" fmla="*/ 80210 w 529389"/>
                <a:gd name="connsiteY3" fmla="*/ 128337 h 1411705"/>
                <a:gd name="connsiteX4" fmla="*/ 128337 w 529389"/>
                <a:gd name="connsiteY4" fmla="*/ 224590 h 1411705"/>
                <a:gd name="connsiteX5" fmla="*/ 208547 w 529389"/>
                <a:gd name="connsiteY5" fmla="*/ 368968 h 1411705"/>
                <a:gd name="connsiteX6" fmla="*/ 304800 w 529389"/>
                <a:gd name="connsiteY6" fmla="*/ 481263 h 1411705"/>
                <a:gd name="connsiteX7" fmla="*/ 352926 w 529389"/>
                <a:gd name="connsiteY7" fmla="*/ 513347 h 1411705"/>
                <a:gd name="connsiteX8" fmla="*/ 385010 w 529389"/>
                <a:gd name="connsiteY8" fmla="*/ 561474 h 1411705"/>
                <a:gd name="connsiteX9" fmla="*/ 433137 w 529389"/>
                <a:gd name="connsiteY9" fmla="*/ 593558 h 1411705"/>
                <a:gd name="connsiteX10" fmla="*/ 481263 w 529389"/>
                <a:gd name="connsiteY10" fmla="*/ 641684 h 1411705"/>
                <a:gd name="connsiteX11" fmla="*/ 529389 w 529389"/>
                <a:gd name="connsiteY11" fmla="*/ 753979 h 1411705"/>
                <a:gd name="connsiteX12" fmla="*/ 513347 w 529389"/>
                <a:gd name="connsiteY12" fmla="*/ 962526 h 1411705"/>
                <a:gd name="connsiteX13" fmla="*/ 481263 w 529389"/>
                <a:gd name="connsiteY13" fmla="*/ 1042737 h 1411705"/>
                <a:gd name="connsiteX14" fmla="*/ 401052 w 529389"/>
                <a:gd name="connsiteY14" fmla="*/ 1171074 h 1411705"/>
                <a:gd name="connsiteX15" fmla="*/ 385010 w 529389"/>
                <a:gd name="connsiteY15" fmla="*/ 1219200 h 1411705"/>
                <a:gd name="connsiteX16" fmla="*/ 304800 w 529389"/>
                <a:gd name="connsiteY16" fmla="*/ 1331495 h 1411705"/>
                <a:gd name="connsiteX17" fmla="*/ 288758 w 529389"/>
                <a:gd name="connsiteY17" fmla="*/ 1379621 h 1411705"/>
                <a:gd name="connsiteX18" fmla="*/ 256673 w 529389"/>
                <a:gd name="connsiteY18" fmla="*/ 1411705 h 1411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9389" h="1411705">
                  <a:moveTo>
                    <a:pt x="0" y="0"/>
                  </a:moveTo>
                  <a:cubicBezTo>
                    <a:pt x="5347" y="16042"/>
                    <a:pt x="7342" y="33626"/>
                    <a:pt x="16042" y="48126"/>
                  </a:cubicBezTo>
                  <a:cubicBezTo>
                    <a:pt x="23824" y="61095"/>
                    <a:pt x="38678" y="68400"/>
                    <a:pt x="48126" y="80211"/>
                  </a:cubicBezTo>
                  <a:cubicBezTo>
                    <a:pt x="60170" y="95266"/>
                    <a:pt x="71588" y="111092"/>
                    <a:pt x="80210" y="128337"/>
                  </a:cubicBezTo>
                  <a:cubicBezTo>
                    <a:pt x="146626" y="261169"/>
                    <a:pt x="36388" y="86667"/>
                    <a:pt x="128337" y="224590"/>
                  </a:cubicBezTo>
                  <a:cubicBezTo>
                    <a:pt x="156573" y="309298"/>
                    <a:pt x="134999" y="258645"/>
                    <a:pt x="208547" y="368968"/>
                  </a:cubicBezTo>
                  <a:cubicBezTo>
                    <a:pt x="246393" y="425737"/>
                    <a:pt x="244283" y="429392"/>
                    <a:pt x="304800" y="481263"/>
                  </a:cubicBezTo>
                  <a:cubicBezTo>
                    <a:pt x="319439" y="493810"/>
                    <a:pt x="336884" y="502652"/>
                    <a:pt x="352926" y="513347"/>
                  </a:cubicBezTo>
                  <a:cubicBezTo>
                    <a:pt x="363621" y="529389"/>
                    <a:pt x="371377" y="547841"/>
                    <a:pt x="385010" y="561474"/>
                  </a:cubicBezTo>
                  <a:cubicBezTo>
                    <a:pt x="398643" y="575107"/>
                    <a:pt x="418325" y="581215"/>
                    <a:pt x="433137" y="593558"/>
                  </a:cubicBezTo>
                  <a:cubicBezTo>
                    <a:pt x="450566" y="608082"/>
                    <a:pt x="465221" y="625642"/>
                    <a:pt x="481263" y="641684"/>
                  </a:cubicBezTo>
                  <a:cubicBezTo>
                    <a:pt x="487527" y="654212"/>
                    <a:pt x="529389" y="730375"/>
                    <a:pt x="529389" y="753979"/>
                  </a:cubicBezTo>
                  <a:cubicBezTo>
                    <a:pt x="529389" y="823700"/>
                    <a:pt x="524809" y="893754"/>
                    <a:pt x="513347" y="962526"/>
                  </a:cubicBezTo>
                  <a:cubicBezTo>
                    <a:pt x="508613" y="990931"/>
                    <a:pt x="494141" y="1016981"/>
                    <a:pt x="481263" y="1042737"/>
                  </a:cubicBezTo>
                  <a:cubicBezTo>
                    <a:pt x="461914" y="1081436"/>
                    <a:pt x="426504" y="1132896"/>
                    <a:pt x="401052" y="1171074"/>
                  </a:cubicBezTo>
                  <a:cubicBezTo>
                    <a:pt x="395705" y="1187116"/>
                    <a:pt x="393400" y="1204518"/>
                    <a:pt x="385010" y="1219200"/>
                  </a:cubicBezTo>
                  <a:cubicBezTo>
                    <a:pt x="355936" y="1270079"/>
                    <a:pt x="329634" y="1281827"/>
                    <a:pt x="304800" y="1331495"/>
                  </a:cubicBezTo>
                  <a:cubicBezTo>
                    <a:pt x="297238" y="1346620"/>
                    <a:pt x="297458" y="1365121"/>
                    <a:pt x="288758" y="1379621"/>
                  </a:cubicBezTo>
                  <a:cubicBezTo>
                    <a:pt x="280976" y="1392590"/>
                    <a:pt x="256673" y="1411705"/>
                    <a:pt x="256673" y="1411705"/>
                  </a:cubicBezTo>
                </a:path>
              </a:pathLst>
            </a:custGeom>
            <a:ln w="476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grpSp>
        <p:nvGrpSpPr>
          <p:cNvPr id="11" name="Группа 26"/>
          <p:cNvGrpSpPr>
            <a:grpSpLocks/>
          </p:cNvGrpSpPr>
          <p:nvPr/>
        </p:nvGrpSpPr>
        <p:grpSpPr bwMode="auto">
          <a:xfrm>
            <a:off x="4286250" y="3786188"/>
            <a:ext cx="2343150" cy="2595562"/>
            <a:chOff x="639982" y="1989221"/>
            <a:chExt cx="2600523" cy="3234715"/>
          </a:xfrm>
        </p:grpSpPr>
        <p:sp>
          <p:nvSpPr>
            <p:cNvPr id="16" name="Овал 15"/>
            <p:cNvSpPr/>
            <p:nvPr/>
          </p:nvSpPr>
          <p:spPr>
            <a:xfrm>
              <a:off x="639982" y="3799474"/>
              <a:ext cx="2179436" cy="14244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000" b="1" dirty="0"/>
                <a:t>ШУ</a:t>
              </a:r>
            </a:p>
          </p:txBody>
        </p:sp>
        <p:cxnSp>
          <p:nvCxnSpPr>
            <p:cNvPr id="17" name="Прямая соединительная линия 16"/>
            <p:cNvCxnSpPr/>
            <p:nvPr/>
          </p:nvCxnSpPr>
          <p:spPr>
            <a:xfrm rot="5400000">
              <a:off x="1600131" y="3200014"/>
              <a:ext cx="2287053" cy="0"/>
            </a:xfrm>
            <a:prstGeom prst="line">
              <a:avLst/>
            </a:prstGeom>
            <a:ln w="603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Полилиния 17"/>
            <p:cNvSpPr/>
            <p:nvPr/>
          </p:nvSpPr>
          <p:spPr>
            <a:xfrm>
              <a:off x="2711943" y="1989221"/>
              <a:ext cx="528562" cy="983274"/>
            </a:xfrm>
            <a:custGeom>
              <a:avLst/>
              <a:gdLst>
                <a:gd name="connsiteX0" fmla="*/ 0 w 529389"/>
                <a:gd name="connsiteY0" fmla="*/ 0 h 1411705"/>
                <a:gd name="connsiteX1" fmla="*/ 16042 w 529389"/>
                <a:gd name="connsiteY1" fmla="*/ 48126 h 1411705"/>
                <a:gd name="connsiteX2" fmla="*/ 48126 w 529389"/>
                <a:gd name="connsiteY2" fmla="*/ 80211 h 1411705"/>
                <a:gd name="connsiteX3" fmla="*/ 80210 w 529389"/>
                <a:gd name="connsiteY3" fmla="*/ 128337 h 1411705"/>
                <a:gd name="connsiteX4" fmla="*/ 128337 w 529389"/>
                <a:gd name="connsiteY4" fmla="*/ 224590 h 1411705"/>
                <a:gd name="connsiteX5" fmla="*/ 208547 w 529389"/>
                <a:gd name="connsiteY5" fmla="*/ 368968 h 1411705"/>
                <a:gd name="connsiteX6" fmla="*/ 304800 w 529389"/>
                <a:gd name="connsiteY6" fmla="*/ 481263 h 1411705"/>
                <a:gd name="connsiteX7" fmla="*/ 352926 w 529389"/>
                <a:gd name="connsiteY7" fmla="*/ 513347 h 1411705"/>
                <a:gd name="connsiteX8" fmla="*/ 385010 w 529389"/>
                <a:gd name="connsiteY8" fmla="*/ 561474 h 1411705"/>
                <a:gd name="connsiteX9" fmla="*/ 433137 w 529389"/>
                <a:gd name="connsiteY9" fmla="*/ 593558 h 1411705"/>
                <a:gd name="connsiteX10" fmla="*/ 481263 w 529389"/>
                <a:gd name="connsiteY10" fmla="*/ 641684 h 1411705"/>
                <a:gd name="connsiteX11" fmla="*/ 529389 w 529389"/>
                <a:gd name="connsiteY11" fmla="*/ 753979 h 1411705"/>
                <a:gd name="connsiteX12" fmla="*/ 513347 w 529389"/>
                <a:gd name="connsiteY12" fmla="*/ 962526 h 1411705"/>
                <a:gd name="connsiteX13" fmla="*/ 481263 w 529389"/>
                <a:gd name="connsiteY13" fmla="*/ 1042737 h 1411705"/>
                <a:gd name="connsiteX14" fmla="*/ 401052 w 529389"/>
                <a:gd name="connsiteY14" fmla="*/ 1171074 h 1411705"/>
                <a:gd name="connsiteX15" fmla="*/ 385010 w 529389"/>
                <a:gd name="connsiteY15" fmla="*/ 1219200 h 1411705"/>
                <a:gd name="connsiteX16" fmla="*/ 304800 w 529389"/>
                <a:gd name="connsiteY16" fmla="*/ 1331495 h 1411705"/>
                <a:gd name="connsiteX17" fmla="*/ 288758 w 529389"/>
                <a:gd name="connsiteY17" fmla="*/ 1379621 h 1411705"/>
                <a:gd name="connsiteX18" fmla="*/ 256673 w 529389"/>
                <a:gd name="connsiteY18" fmla="*/ 1411705 h 1411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9389" h="1411705">
                  <a:moveTo>
                    <a:pt x="0" y="0"/>
                  </a:moveTo>
                  <a:cubicBezTo>
                    <a:pt x="5347" y="16042"/>
                    <a:pt x="7342" y="33626"/>
                    <a:pt x="16042" y="48126"/>
                  </a:cubicBezTo>
                  <a:cubicBezTo>
                    <a:pt x="23824" y="61095"/>
                    <a:pt x="38678" y="68400"/>
                    <a:pt x="48126" y="80211"/>
                  </a:cubicBezTo>
                  <a:cubicBezTo>
                    <a:pt x="60170" y="95266"/>
                    <a:pt x="71588" y="111092"/>
                    <a:pt x="80210" y="128337"/>
                  </a:cubicBezTo>
                  <a:cubicBezTo>
                    <a:pt x="146626" y="261169"/>
                    <a:pt x="36388" y="86667"/>
                    <a:pt x="128337" y="224590"/>
                  </a:cubicBezTo>
                  <a:cubicBezTo>
                    <a:pt x="156573" y="309298"/>
                    <a:pt x="134999" y="258645"/>
                    <a:pt x="208547" y="368968"/>
                  </a:cubicBezTo>
                  <a:cubicBezTo>
                    <a:pt x="246393" y="425737"/>
                    <a:pt x="244283" y="429392"/>
                    <a:pt x="304800" y="481263"/>
                  </a:cubicBezTo>
                  <a:cubicBezTo>
                    <a:pt x="319439" y="493810"/>
                    <a:pt x="336884" y="502652"/>
                    <a:pt x="352926" y="513347"/>
                  </a:cubicBezTo>
                  <a:cubicBezTo>
                    <a:pt x="363621" y="529389"/>
                    <a:pt x="371377" y="547841"/>
                    <a:pt x="385010" y="561474"/>
                  </a:cubicBezTo>
                  <a:cubicBezTo>
                    <a:pt x="398643" y="575107"/>
                    <a:pt x="418325" y="581215"/>
                    <a:pt x="433137" y="593558"/>
                  </a:cubicBezTo>
                  <a:cubicBezTo>
                    <a:pt x="450566" y="608082"/>
                    <a:pt x="465221" y="625642"/>
                    <a:pt x="481263" y="641684"/>
                  </a:cubicBezTo>
                  <a:cubicBezTo>
                    <a:pt x="487527" y="654212"/>
                    <a:pt x="529389" y="730375"/>
                    <a:pt x="529389" y="753979"/>
                  </a:cubicBezTo>
                  <a:cubicBezTo>
                    <a:pt x="529389" y="823700"/>
                    <a:pt x="524809" y="893754"/>
                    <a:pt x="513347" y="962526"/>
                  </a:cubicBezTo>
                  <a:cubicBezTo>
                    <a:pt x="508613" y="990931"/>
                    <a:pt x="494141" y="1016981"/>
                    <a:pt x="481263" y="1042737"/>
                  </a:cubicBezTo>
                  <a:cubicBezTo>
                    <a:pt x="461914" y="1081436"/>
                    <a:pt x="426504" y="1132896"/>
                    <a:pt x="401052" y="1171074"/>
                  </a:cubicBezTo>
                  <a:cubicBezTo>
                    <a:pt x="395705" y="1187116"/>
                    <a:pt x="393400" y="1204518"/>
                    <a:pt x="385010" y="1219200"/>
                  </a:cubicBezTo>
                  <a:cubicBezTo>
                    <a:pt x="355936" y="1270079"/>
                    <a:pt x="329634" y="1281827"/>
                    <a:pt x="304800" y="1331495"/>
                  </a:cubicBezTo>
                  <a:cubicBezTo>
                    <a:pt x="297238" y="1346620"/>
                    <a:pt x="297458" y="1365121"/>
                    <a:pt x="288758" y="1379621"/>
                  </a:cubicBezTo>
                  <a:cubicBezTo>
                    <a:pt x="280976" y="1392590"/>
                    <a:pt x="256673" y="1411705"/>
                    <a:pt x="256673" y="1411705"/>
                  </a:cubicBezTo>
                </a:path>
              </a:pathLst>
            </a:custGeom>
            <a:ln w="476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grpSp>
        <p:nvGrpSpPr>
          <p:cNvPr id="12" name="Группа 30"/>
          <p:cNvGrpSpPr/>
          <p:nvPr/>
        </p:nvGrpSpPr>
        <p:grpSpPr>
          <a:xfrm>
            <a:off x="6429388" y="3286123"/>
            <a:ext cx="1873238" cy="2490791"/>
            <a:chOff x="740407" y="1544077"/>
            <a:chExt cx="2078993" cy="3104123"/>
          </a:xfrm>
          <a:solidFill>
            <a:schemeClr val="accent5">
              <a:lumMod val="25000"/>
            </a:schemeClr>
          </a:solidFill>
        </p:grpSpPr>
        <p:sp>
          <p:nvSpPr>
            <p:cNvPr id="13" name="Овал 12"/>
            <p:cNvSpPr/>
            <p:nvPr/>
          </p:nvSpPr>
          <p:spPr>
            <a:xfrm>
              <a:off x="740407" y="3235626"/>
              <a:ext cx="2078993" cy="1412574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000" b="1" dirty="0"/>
                <a:t>УШ</a:t>
              </a:r>
            </a:p>
          </p:txBody>
        </p:sp>
        <p:cxnSp>
          <p:nvCxnSpPr>
            <p:cNvPr id="14" name="Прямая соединительная линия 13"/>
            <p:cNvCxnSpPr/>
            <p:nvPr/>
          </p:nvCxnSpPr>
          <p:spPr>
            <a:xfrm rot="5400000">
              <a:off x="1579525" y="2687077"/>
              <a:ext cx="2286794" cy="794"/>
            </a:xfrm>
            <a:prstGeom prst="line">
              <a:avLst/>
            </a:prstGeom>
            <a:grpFill/>
            <a:ln w="603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393" name="Группа 32"/>
          <p:cNvGrpSpPr>
            <a:grpSpLocks/>
          </p:cNvGrpSpPr>
          <p:nvPr/>
        </p:nvGrpSpPr>
        <p:grpSpPr bwMode="auto">
          <a:xfrm>
            <a:off x="1285875" y="4071938"/>
            <a:ext cx="6257925" cy="1500187"/>
            <a:chOff x="171432" y="1000108"/>
            <a:chExt cx="6257956" cy="1500198"/>
          </a:xfrm>
        </p:grpSpPr>
        <p:sp>
          <p:nvSpPr>
            <p:cNvPr id="4" name="Скругленный прямоугольник 3"/>
            <p:cNvSpPr/>
            <p:nvPr/>
          </p:nvSpPr>
          <p:spPr>
            <a:xfrm>
              <a:off x="1085837" y="1714488"/>
              <a:ext cx="857254" cy="78581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400" b="1" dirty="0">
                  <a:solidFill>
                    <a:schemeClr val="bg1"/>
                  </a:solidFill>
                </a:rPr>
                <a:t>А</a:t>
              </a:r>
            </a:p>
          </p:txBody>
        </p:sp>
        <p:sp>
          <p:nvSpPr>
            <p:cNvPr id="5" name="Скругленный прямоугольник 4"/>
            <p:cNvSpPr/>
            <p:nvPr/>
          </p:nvSpPr>
          <p:spPr>
            <a:xfrm>
              <a:off x="171432" y="1714488"/>
              <a:ext cx="857254" cy="78581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400" b="1" dirty="0">
                  <a:solidFill>
                    <a:schemeClr val="bg1"/>
                  </a:solidFill>
                </a:rPr>
                <a:t>Л</a:t>
              </a:r>
            </a:p>
          </p:txBody>
        </p:sp>
        <p:sp>
          <p:nvSpPr>
            <p:cNvPr id="6" name="Скругленный прямоугольник 5"/>
            <p:cNvSpPr/>
            <p:nvPr/>
          </p:nvSpPr>
          <p:spPr>
            <a:xfrm>
              <a:off x="2914646" y="1714488"/>
              <a:ext cx="857254" cy="78581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400" b="1" dirty="0">
                  <a:solidFill>
                    <a:schemeClr val="bg1"/>
                  </a:solidFill>
                </a:rPr>
                <a:t>Д</a:t>
              </a:r>
            </a:p>
          </p:txBody>
        </p:sp>
        <p:sp>
          <p:nvSpPr>
            <p:cNvPr id="7" name="Скругленный прямоугольник 6"/>
            <p:cNvSpPr/>
            <p:nvPr/>
          </p:nvSpPr>
          <p:spPr>
            <a:xfrm>
              <a:off x="2000241" y="1714488"/>
              <a:ext cx="857254" cy="78581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400" b="1" dirty="0">
                  <a:solidFill>
                    <a:schemeClr val="bg1"/>
                  </a:solidFill>
                </a:rPr>
                <a:t>Н</a:t>
              </a:r>
            </a:p>
          </p:txBody>
        </p:sp>
        <p:sp>
          <p:nvSpPr>
            <p:cNvPr id="8" name="Скругленный прямоугольник 7"/>
            <p:cNvSpPr/>
            <p:nvPr/>
          </p:nvSpPr>
          <p:spPr>
            <a:xfrm>
              <a:off x="3829050" y="1714488"/>
              <a:ext cx="857254" cy="78581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400" b="1" dirty="0">
                  <a:solidFill>
                    <a:schemeClr val="bg1"/>
                  </a:solidFill>
                </a:rPr>
                <a:t>Ы</a:t>
              </a:r>
            </a:p>
          </p:txBody>
        </p:sp>
        <p:sp>
          <p:nvSpPr>
            <p:cNvPr id="10" name="Прямоугольный треугольник 9"/>
            <p:cNvSpPr/>
            <p:nvPr/>
          </p:nvSpPr>
          <p:spPr>
            <a:xfrm flipH="1">
              <a:off x="1500177" y="1000108"/>
              <a:ext cx="214313" cy="428628"/>
            </a:xfrm>
            <a:prstGeom prst="rtTriangl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9" name="Скругленный прямоугольник 18"/>
            <p:cNvSpPr/>
            <p:nvPr/>
          </p:nvSpPr>
          <p:spPr>
            <a:xfrm>
              <a:off x="4714880" y="1714488"/>
              <a:ext cx="857254" cy="78581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400" b="1" dirty="0">
                  <a:solidFill>
                    <a:schemeClr val="bg1"/>
                  </a:solidFill>
                </a:rPr>
                <a:t>Ш</a:t>
              </a:r>
            </a:p>
          </p:txBody>
        </p:sp>
        <p:sp>
          <p:nvSpPr>
            <p:cNvPr id="20" name="Скругленный прямоугольник 19"/>
            <p:cNvSpPr/>
            <p:nvPr/>
          </p:nvSpPr>
          <p:spPr>
            <a:xfrm>
              <a:off x="5572134" y="1714488"/>
              <a:ext cx="857254" cy="78581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400" b="1" dirty="0">
                  <a:solidFill>
                    <a:schemeClr val="bg1"/>
                  </a:solidFill>
                </a:rPr>
                <a:t>И</a:t>
              </a:r>
            </a:p>
          </p:txBody>
        </p:sp>
      </p:grpSp>
      <p:pic>
        <p:nvPicPr>
          <p:cNvPr id="59394" name="Рисунок 29" descr="land00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38" y="177800"/>
            <a:ext cx="5000625" cy="3751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9395" name="Группа 33"/>
          <p:cNvGrpSpPr>
            <a:grpSpLocks/>
          </p:cNvGrpSpPr>
          <p:nvPr/>
        </p:nvGrpSpPr>
        <p:grpSpPr bwMode="auto">
          <a:xfrm>
            <a:off x="1357313" y="5857875"/>
            <a:ext cx="5962650" cy="533400"/>
            <a:chOff x="285720" y="3643314"/>
            <a:chExt cx="5962688" cy="533400"/>
          </a:xfrm>
        </p:grpSpPr>
        <p:sp>
          <p:nvSpPr>
            <p:cNvPr id="12" name="Овал 11"/>
            <p:cNvSpPr/>
            <p:nvPr/>
          </p:nvSpPr>
          <p:spPr>
            <a:xfrm>
              <a:off x="2214544" y="3643314"/>
              <a:ext cx="533403" cy="533400"/>
            </a:xfrm>
            <a:prstGeom prst="ellipse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071800" y="3643314"/>
              <a:ext cx="533403" cy="533400"/>
            </a:xfrm>
            <a:prstGeom prst="ellipse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285720" y="3643314"/>
              <a:ext cx="533403" cy="533400"/>
            </a:xfrm>
            <a:prstGeom prst="ellipse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5" name="Овал 14"/>
            <p:cNvSpPr/>
            <p:nvPr/>
          </p:nvSpPr>
          <p:spPr>
            <a:xfrm>
              <a:off x="4000494" y="3643314"/>
              <a:ext cx="533403" cy="53340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6" name="Овал 15"/>
            <p:cNvSpPr/>
            <p:nvPr/>
          </p:nvSpPr>
          <p:spPr>
            <a:xfrm>
              <a:off x="1285851" y="3643314"/>
              <a:ext cx="533403" cy="53340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1" name="Овал 30"/>
            <p:cNvSpPr/>
            <p:nvPr/>
          </p:nvSpPr>
          <p:spPr>
            <a:xfrm>
              <a:off x="5715005" y="3643314"/>
              <a:ext cx="533403" cy="53340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2" name="Овал 31"/>
            <p:cNvSpPr/>
            <p:nvPr/>
          </p:nvSpPr>
          <p:spPr>
            <a:xfrm>
              <a:off x="4857749" y="3643314"/>
              <a:ext cx="533403" cy="533400"/>
            </a:xfrm>
            <a:prstGeom prst="ellipse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</p:spTree>
  </p:cSld>
  <p:clrMapOvr>
    <a:masterClrMapping/>
  </p:clrMapOvr>
  <p:transition>
    <p:wheel spokes="8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71500" y="1357313"/>
            <a:ext cx="8572500" cy="37861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u="dbl" dirty="0">
                <a:solidFill>
                  <a:srgbClr val="002060"/>
                </a:solidFill>
                <a:latin typeface="+mn-lt"/>
                <a:cs typeface="+mn-cs"/>
              </a:rPr>
              <a:t>Ш</a:t>
            </a:r>
            <a:r>
              <a:rPr lang="ru-RU" sz="8000" b="1" u="sng" dirty="0">
                <a:solidFill>
                  <a:srgbClr val="FF0000"/>
                </a:solidFill>
                <a:latin typeface="+mn-lt"/>
                <a:cs typeface="+mn-cs"/>
              </a:rPr>
              <a:t>И</a:t>
            </a:r>
            <a:endParaRPr lang="ru-RU" sz="8000" dirty="0">
              <a:solidFill>
                <a:srgbClr val="FF0000"/>
              </a:solidFill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dirty="0">
                <a:latin typeface="+mn-lt"/>
                <a:cs typeface="+mn-cs"/>
              </a:rPr>
              <a:t>пиши</a:t>
            </a:r>
            <a:endParaRPr lang="ru-RU" sz="8000" dirty="0"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dirty="0">
                <a:latin typeface="+mn-lt"/>
                <a:cs typeface="+mn-cs"/>
              </a:rPr>
              <a:t>с   буквой   </a:t>
            </a:r>
            <a:r>
              <a:rPr lang="ru-RU" sz="8000" b="1" dirty="0">
                <a:solidFill>
                  <a:srgbClr val="FF0000"/>
                </a:solidFill>
                <a:latin typeface="+mn-lt"/>
                <a:cs typeface="+mn-cs"/>
              </a:rPr>
              <a:t>И</a:t>
            </a:r>
            <a:r>
              <a:rPr lang="ru-RU" sz="8000" b="1" dirty="0">
                <a:latin typeface="+mn-lt"/>
                <a:cs typeface="+mn-cs"/>
              </a:rPr>
              <a:t>!</a:t>
            </a:r>
            <a:endParaRPr lang="ru-RU" sz="8000" dirty="0">
              <a:latin typeface="+mn-lt"/>
              <a:cs typeface="+mn-cs"/>
            </a:endParaRPr>
          </a:p>
        </p:txBody>
      </p:sp>
    </p:spTree>
  </p:cSld>
  <p:clrMapOvr>
    <a:masterClrMapping/>
  </p:clrMapOvr>
  <p:transition>
    <p:wheel spokes="8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TextBox 3"/>
          <p:cNvSpPr txBox="1">
            <a:spLocks noChangeArrowheads="1"/>
          </p:cNvSpPr>
          <p:nvPr/>
        </p:nvSpPr>
        <p:spPr bwMode="auto">
          <a:xfrm>
            <a:off x="3429000" y="500063"/>
            <a:ext cx="5143500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9600" b="1">
                <a:solidFill>
                  <a:srgbClr val="002060"/>
                </a:solidFill>
                <a:latin typeface="Segoe UI" pitchFamily="34" charset="0"/>
              </a:rPr>
              <a:t>Стр. 80</a:t>
            </a:r>
          </a:p>
        </p:txBody>
      </p:sp>
      <p:pic>
        <p:nvPicPr>
          <p:cNvPr id="61442" name="Рисунок 2" descr="ученая-сова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" y="2082800"/>
            <a:ext cx="4714875" cy="427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8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2500306"/>
            <a:ext cx="6400816" cy="846158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sz="9600"/>
              <a:t>Итог урока</a:t>
            </a:r>
          </a:p>
        </p:txBody>
      </p:sp>
      <p:pic>
        <p:nvPicPr>
          <p:cNvPr id="17410" name="FOfficeDoc1">
            <a:extLst>
              <a:ext uri="{FF2B5EF4-FFF2-40B4-BE49-F238E27FC236}">
                <a16:creationId xmlns:a16="http://schemas.microsoft.com/office/drawing/2014/main" id="{269761F8-A9B4-4FF2-92C3-5FB365721EB6}"/>
              </a:ext>
            </a:extLst>
          </p:cNvPr>
          <p:cNvPicPr preferRelativeResize="0">
            <a:picLocks noChangeAspect="1" noChangeArrowheads="1" noChangeShapeType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0"/>
            <a:ext cx="8135938" cy="6858000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noFill/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heel spokes="8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71604" y="1643050"/>
            <a:ext cx="6215106" cy="255454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+mn-lt"/>
                <a:cs typeface="+mn-cs"/>
              </a:rPr>
              <a:t>Спасибо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+mn-lt"/>
                <a:cs typeface="+mn-cs"/>
              </a:rPr>
              <a:t> за урок!</a:t>
            </a:r>
          </a:p>
        </p:txBody>
      </p:sp>
    </p:spTree>
  </p:cSld>
  <p:clrMapOvr>
    <a:masterClrMapping/>
  </p:clrMapOvr>
  <p:transition>
    <p:wheel spokes="8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1472" y="714356"/>
            <a:ext cx="8172480" cy="3714776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sz="9600" b="1"/>
              <a:t>Звук ш, </a:t>
            </a:r>
            <a:br>
              <a:rPr sz="9600" b="1"/>
            </a:br>
            <a:r>
              <a:rPr sz="9600" b="1"/>
              <a:t>буква ш</a:t>
            </a:r>
            <a:endParaRPr sz="96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28728" y="4643446"/>
            <a:ext cx="6400800" cy="17526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800" b="1" dirty="0"/>
              <a:t>1 класс</a:t>
            </a:r>
          </a:p>
        </p:txBody>
      </p:sp>
    </p:spTree>
  </p:cSld>
  <p:clrMapOvr>
    <a:masterClrMapping/>
  </p:clrMapOvr>
  <p:transition>
    <p:wheel spokes="8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0"/>
            <a:ext cx="6400816" cy="846158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t>Ц е л и</a:t>
            </a:r>
          </a:p>
        </p:txBody>
      </p:sp>
      <p:sp>
        <p:nvSpPr>
          <p:cNvPr id="15362" name="TextBox 3"/>
          <p:cNvSpPr txBox="1">
            <a:spLocks noChangeArrowheads="1"/>
          </p:cNvSpPr>
          <p:nvPr/>
        </p:nvSpPr>
        <p:spPr bwMode="auto">
          <a:xfrm>
            <a:off x="428625" y="928688"/>
            <a:ext cx="7786688" cy="554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latin typeface="Segoe UI" pitchFamily="34" charset="0"/>
              </a:rPr>
              <a:t>образовательные:</a:t>
            </a:r>
            <a:endParaRPr lang="ru-RU" sz="2800">
              <a:latin typeface="Segoe UI" pitchFamily="34" charset="0"/>
            </a:endParaRPr>
          </a:p>
          <a:p>
            <a:pPr>
              <a:buFont typeface="Arial" charset="0"/>
              <a:buChar char="•"/>
            </a:pPr>
            <a:r>
              <a:rPr lang="ru-RU" sz="2800">
                <a:latin typeface="Segoe UI" pitchFamily="34" charset="0"/>
              </a:rPr>
              <a:t>дать представление о звуке </a:t>
            </a:r>
            <a:r>
              <a:rPr lang="en-US" sz="2800">
                <a:latin typeface="Segoe UI" pitchFamily="34" charset="0"/>
              </a:rPr>
              <a:t>[</a:t>
            </a:r>
            <a:r>
              <a:rPr lang="ru-RU" sz="2800">
                <a:latin typeface="Segoe UI" pitchFamily="34" charset="0"/>
              </a:rPr>
              <a:t>ш</a:t>
            </a:r>
            <a:r>
              <a:rPr lang="en-US" sz="2800">
                <a:latin typeface="Segoe UI" pitchFamily="34" charset="0"/>
              </a:rPr>
              <a:t>]</a:t>
            </a:r>
            <a:r>
              <a:rPr lang="ru-RU" sz="2800">
                <a:latin typeface="Segoe UI" pitchFamily="34" charset="0"/>
              </a:rPr>
              <a:t> как особом звуке (всегда твердый), </a:t>
            </a:r>
          </a:p>
          <a:p>
            <a:r>
              <a:rPr lang="ru-RU" sz="2800" b="1">
                <a:latin typeface="Segoe UI" pitchFamily="34" charset="0"/>
              </a:rPr>
              <a:t>развивающие: </a:t>
            </a:r>
            <a:endParaRPr lang="ru-RU" sz="2800">
              <a:latin typeface="Segoe UI" pitchFamily="34" charset="0"/>
            </a:endParaRPr>
          </a:p>
          <a:p>
            <a:pPr>
              <a:buFont typeface="Arial" charset="0"/>
              <a:buChar char="•"/>
            </a:pPr>
            <a:r>
              <a:rPr lang="ru-RU" sz="2800">
                <a:latin typeface="Segoe UI" pitchFamily="34" charset="0"/>
              </a:rPr>
              <a:t>развивать фонематический слух;</a:t>
            </a:r>
          </a:p>
          <a:p>
            <a:pPr>
              <a:buFont typeface="Arial" charset="0"/>
              <a:buChar char="•"/>
            </a:pPr>
            <a:r>
              <a:rPr lang="ru-RU" sz="2800">
                <a:latin typeface="Segoe UI" pitchFamily="34" charset="0"/>
              </a:rPr>
              <a:t>расширять  активный и пассивный словарный запас детей; </a:t>
            </a:r>
          </a:p>
          <a:p>
            <a:r>
              <a:rPr lang="ru-RU" sz="2800" b="1">
                <a:latin typeface="Segoe UI" pitchFamily="34" charset="0"/>
              </a:rPr>
              <a:t>воспитательные: </a:t>
            </a:r>
            <a:endParaRPr lang="ru-RU" sz="2800">
              <a:latin typeface="Segoe UI" pitchFamily="34" charset="0"/>
            </a:endParaRPr>
          </a:p>
          <a:p>
            <a:pPr>
              <a:buFont typeface="Arial" charset="0"/>
              <a:buChar char="•"/>
            </a:pPr>
            <a:r>
              <a:rPr lang="ru-RU" sz="2800">
                <a:latin typeface="Segoe UI" pitchFamily="34" charset="0"/>
              </a:rPr>
              <a:t>воспитывать интерес к русскому языку, учить внимательному и бережному отношению к природе</a:t>
            </a:r>
          </a:p>
          <a:p>
            <a:pPr>
              <a:buFont typeface="Arial" charset="0"/>
              <a:buChar char="•"/>
            </a:pPr>
            <a:r>
              <a:rPr lang="ru-RU" sz="2800">
                <a:latin typeface="Segoe UI" pitchFamily="34" charset="0"/>
              </a:rPr>
              <a:t> </a:t>
            </a:r>
          </a:p>
          <a:p>
            <a:endParaRPr lang="ru-RU">
              <a:latin typeface="Segoe UI" pitchFamily="34" charset="0"/>
            </a:endParaRPr>
          </a:p>
        </p:txBody>
      </p:sp>
    </p:spTree>
  </p:cSld>
  <p:clrMapOvr>
    <a:masterClrMapping/>
  </p:clrMapOvr>
  <p:transition>
    <p:wheel spokes="8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/>
          </a:p>
        </p:txBody>
      </p:sp>
      <p:pic>
        <p:nvPicPr>
          <p:cNvPr id="16386" name="Содержимое 4" descr="Zakadki_pro_osen2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247188" cy="6858000"/>
          </a:xfrm>
        </p:spPr>
      </p:pic>
    </p:spTree>
  </p:cSld>
  <p:clrMapOvr>
    <a:masterClrMapping/>
  </p:clrMapOvr>
  <p:transition>
    <p:wheel spokes="8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89" name="Рисунок 2" descr="zm1_obiknoven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456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8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/>
          </a:p>
        </p:txBody>
      </p:sp>
      <p:sp>
        <p:nvSpPr>
          <p:cNvPr id="18436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FOfficeDoc1">
            <a:extLst>
              <a:ext uri="{FF2B5EF4-FFF2-40B4-BE49-F238E27FC236}">
                <a16:creationId xmlns:a16="http://schemas.microsoft.com/office/drawing/2014/main" id="{4E966013-C4F0-417E-8F46-0A8E4C0445A4}"/>
              </a:ext>
            </a:extLst>
          </p:cNvPr>
          <p:cNvPicPr preferRelativeResize="0">
            <a:picLocks noChangeAspect="1" noChangeArrowheads="1" noChangeShapeType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260350"/>
            <a:ext cx="7489825" cy="6359525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noFill/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heel spokes="8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/>
          </a:p>
        </p:txBody>
      </p:sp>
      <p:sp>
        <p:nvSpPr>
          <p:cNvPr id="19458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0"/>
          <a:ext cx="9144000" cy="68579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63922"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8710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5527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517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38" name="Группа 37"/>
          <p:cNvGrpSpPr>
            <a:grpSpLocks/>
          </p:cNvGrpSpPr>
          <p:nvPr/>
        </p:nvGrpSpPr>
        <p:grpSpPr bwMode="auto">
          <a:xfrm>
            <a:off x="428625" y="357188"/>
            <a:ext cx="2400300" cy="457200"/>
            <a:chOff x="2071670" y="4714884"/>
            <a:chExt cx="2400312" cy="457200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2071670" y="4714884"/>
              <a:ext cx="685803" cy="45720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b="1" dirty="0"/>
                <a:t>Ш</a:t>
              </a: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3000363" y="4714884"/>
              <a:ext cx="685803" cy="45720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3786179" y="4714884"/>
              <a:ext cx="685803" cy="45720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grpSp>
        <p:nvGrpSpPr>
          <p:cNvPr id="35" name="Группа 34"/>
          <p:cNvGrpSpPr>
            <a:grpSpLocks/>
          </p:cNvGrpSpPr>
          <p:nvPr/>
        </p:nvGrpSpPr>
        <p:grpSpPr bwMode="auto">
          <a:xfrm>
            <a:off x="3429000" y="357188"/>
            <a:ext cx="2328863" cy="457200"/>
            <a:chOff x="3357554" y="214290"/>
            <a:chExt cx="2328874" cy="457200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4143371" y="214290"/>
              <a:ext cx="685803" cy="45720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b="1" dirty="0"/>
                <a:t>Ш</a:t>
              </a:r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3357554" y="214290"/>
              <a:ext cx="685803" cy="45720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5000625" y="214290"/>
              <a:ext cx="685803" cy="45720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grpSp>
        <p:nvGrpSpPr>
          <p:cNvPr id="34" name="Группа 33"/>
          <p:cNvGrpSpPr>
            <a:grpSpLocks/>
          </p:cNvGrpSpPr>
          <p:nvPr/>
        </p:nvGrpSpPr>
        <p:grpSpPr bwMode="auto">
          <a:xfrm>
            <a:off x="6500813" y="357188"/>
            <a:ext cx="2257425" cy="457200"/>
            <a:chOff x="6643702" y="214290"/>
            <a:chExt cx="2257436" cy="457200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8215335" y="214290"/>
              <a:ext cx="685803" cy="45720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b="1" dirty="0"/>
                <a:t>Ш</a:t>
              </a: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6643702" y="214290"/>
              <a:ext cx="685803" cy="45720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7429518" y="214290"/>
              <a:ext cx="685803" cy="45720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pic>
        <p:nvPicPr>
          <p:cNvPr id="26" name="Picture 5" descr="top ha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5334000"/>
            <a:ext cx="2286000" cy="136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7" descr="bear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00375" y="1071563"/>
            <a:ext cx="1908175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Рисунок 27" descr="000s2292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43625" y="4857750"/>
            <a:ext cx="3000375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13" descr="Bartlett pear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334712">
            <a:off x="4495800" y="2197100"/>
            <a:ext cx="1476375" cy="268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Рисунок 29" descr="baby.jp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172200" y="1143000"/>
            <a:ext cx="29718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Picture 8" descr="1927 Model T Ford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000375" y="4953000"/>
            <a:ext cx="28956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Рисунок 32" descr="47070270_1249295776_Karandash1.jp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096000" y="3124200"/>
            <a:ext cx="30480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9" name="Прямая соединительная линия 38"/>
          <p:cNvCxnSpPr/>
          <p:nvPr/>
        </p:nvCxnSpPr>
        <p:spPr>
          <a:xfrm rot="10800000">
            <a:off x="0" y="1066800"/>
            <a:ext cx="9144000" cy="1588"/>
          </a:xfrm>
          <a:prstGeom prst="line">
            <a:avLst/>
          </a:prstGeom>
          <a:ln w="508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rot="5400000">
            <a:off x="-265112" y="3543300"/>
            <a:ext cx="6627812" cy="1588"/>
          </a:xfrm>
          <a:prstGeom prst="line">
            <a:avLst/>
          </a:prstGeom>
          <a:ln w="508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Рисунок 31" descr="cadbury-milk-chocolate.jp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71500" y="3214688"/>
            <a:ext cx="2438400" cy="189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5" descr="balloons 6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 rot="1954091">
            <a:off x="0" y="914400"/>
            <a:ext cx="1563688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1" name="Прямая соединительная линия 40"/>
          <p:cNvCxnSpPr/>
          <p:nvPr/>
        </p:nvCxnSpPr>
        <p:spPr>
          <a:xfrm rot="5400000">
            <a:off x="2782888" y="3543300"/>
            <a:ext cx="6627812" cy="1588"/>
          </a:xfrm>
          <a:prstGeom prst="line">
            <a:avLst/>
          </a:prstGeom>
          <a:ln w="508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/>
          </a:p>
        </p:txBody>
      </p:sp>
      <p:sp>
        <p:nvSpPr>
          <p:cNvPr id="48132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8133" name="Прямоугольник 3"/>
          <p:cNvSpPr>
            <a:spLocks noChangeArrowheads="1"/>
          </p:cNvSpPr>
          <p:nvPr/>
        </p:nvSpPr>
        <p:spPr bwMode="auto">
          <a:xfrm>
            <a:off x="2286000" y="2828925"/>
            <a:ext cx="4572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u="sng">
                <a:latin typeface="Segoe UI" pitchFamily="34" charset="0"/>
                <a:hlinkClick r:id="rId2"/>
              </a:rPr>
              <a:t>http://files.school-collection.edu.ru/dlrstore/7a9a392a-0a01-0180-017e-5cbd1c53cfb0/%5BNS-RUS_1-16%5D_%5BID_139%5D.swf</a:t>
            </a:r>
            <a:endParaRPr lang="ru-RU">
              <a:latin typeface="Segoe UI" pitchFamily="34" charset="0"/>
            </a:endParaRPr>
          </a:p>
        </p:txBody>
      </p:sp>
      <p:pic>
        <p:nvPicPr>
          <p:cNvPr id="48130" name="FOfficeDoc1">
            <a:extLst>
              <a:ext uri="{FF2B5EF4-FFF2-40B4-BE49-F238E27FC236}">
                <a16:creationId xmlns:a16="http://schemas.microsoft.com/office/drawing/2014/main" id="{96C80AC2-3716-452D-9E2A-2FE832B11763}"/>
              </a:ext>
            </a:extLst>
          </p:cNvPr>
          <p:cNvPicPr preferRelativeResize="0">
            <a:picLocks noChangeAspect="1" noChangeArrowheads="1" noChangeShapeType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0"/>
            <a:ext cx="8280400" cy="6505575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noFill/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heel spokes="8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Oval 3"/>
          <p:cNvSpPr>
            <a:spLocks noChangeArrowheads="1"/>
          </p:cNvSpPr>
          <p:nvPr/>
        </p:nvSpPr>
        <p:spPr bwMode="auto">
          <a:xfrm>
            <a:off x="3481388" y="2090738"/>
            <a:ext cx="3086100" cy="2971800"/>
          </a:xfrm>
          <a:prstGeom prst="ellipse">
            <a:avLst/>
          </a:prstGeom>
          <a:solidFill>
            <a:srgbClr val="FFFFFF"/>
          </a:solidFill>
          <a:ln w="825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>
              <a:latin typeface="Segoe UI" pitchFamily="34" charset="0"/>
            </a:endParaRPr>
          </a:p>
        </p:txBody>
      </p:sp>
      <p:grpSp>
        <p:nvGrpSpPr>
          <p:cNvPr id="6" name="Группа 14"/>
          <p:cNvGrpSpPr>
            <a:grpSpLocks/>
          </p:cNvGrpSpPr>
          <p:nvPr/>
        </p:nvGrpSpPr>
        <p:grpSpPr bwMode="auto">
          <a:xfrm>
            <a:off x="3500438" y="1785938"/>
            <a:ext cx="3200400" cy="781050"/>
            <a:chOff x="609600" y="533400"/>
            <a:chExt cx="3200400" cy="781050"/>
          </a:xfrm>
        </p:grpSpPr>
        <p:sp>
          <p:nvSpPr>
            <p:cNvPr id="49165" name="Rectangle 4"/>
            <p:cNvSpPr>
              <a:spLocks noChangeArrowheads="1"/>
            </p:cNvSpPr>
            <p:nvPr/>
          </p:nvSpPr>
          <p:spPr bwMode="auto">
            <a:xfrm>
              <a:off x="1066800" y="533400"/>
              <a:ext cx="2114550" cy="704850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Segoe UI" pitchFamily="34" charset="0"/>
              </a:endParaRPr>
            </a:p>
          </p:txBody>
        </p:sp>
        <p:sp>
          <p:nvSpPr>
            <p:cNvPr id="49166" name="Rectangle 5"/>
            <p:cNvSpPr>
              <a:spLocks noChangeArrowheads="1"/>
            </p:cNvSpPr>
            <p:nvPr/>
          </p:nvSpPr>
          <p:spPr bwMode="auto">
            <a:xfrm>
              <a:off x="609600" y="1219200"/>
              <a:ext cx="3200400" cy="95250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Segoe UI" pitchFamily="34" charset="0"/>
              </a:endParaRPr>
            </a:p>
          </p:txBody>
        </p:sp>
      </p:grpSp>
      <p:sp>
        <p:nvSpPr>
          <p:cNvPr id="49155" name="Line 6"/>
          <p:cNvSpPr>
            <a:spLocks noChangeShapeType="1"/>
          </p:cNvSpPr>
          <p:nvPr/>
        </p:nvSpPr>
        <p:spPr bwMode="auto">
          <a:xfrm>
            <a:off x="4700588" y="5062538"/>
            <a:ext cx="0" cy="990600"/>
          </a:xfrm>
          <a:prstGeom prst="line">
            <a:avLst/>
          </a:prstGeom>
          <a:noFill/>
          <a:ln w="825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9156" name="Line 7"/>
          <p:cNvSpPr>
            <a:spLocks noChangeShapeType="1"/>
          </p:cNvSpPr>
          <p:nvPr/>
        </p:nvSpPr>
        <p:spPr bwMode="auto">
          <a:xfrm>
            <a:off x="5386388" y="4986338"/>
            <a:ext cx="0" cy="990600"/>
          </a:xfrm>
          <a:prstGeom prst="line">
            <a:avLst/>
          </a:prstGeom>
          <a:noFill/>
          <a:ln w="825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" name="Oval 8"/>
          <p:cNvSpPr>
            <a:spLocks noChangeArrowheads="1"/>
          </p:cNvSpPr>
          <p:nvPr/>
        </p:nvSpPr>
        <p:spPr bwMode="auto">
          <a:xfrm rot="5400000">
            <a:off x="3943350" y="5557838"/>
            <a:ext cx="514350" cy="971550"/>
          </a:xfrm>
          <a:prstGeom prst="ellipse">
            <a:avLst/>
          </a:prstGeom>
          <a:solidFill>
            <a:srgbClr val="3366FF"/>
          </a:solidFill>
          <a:ln w="825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>
              <a:latin typeface="Segoe UI" pitchFamily="34" charset="0"/>
            </a:endParaRPr>
          </a:p>
        </p:txBody>
      </p:sp>
      <p:sp>
        <p:nvSpPr>
          <p:cNvPr id="10" name="Oval 9"/>
          <p:cNvSpPr>
            <a:spLocks noChangeArrowheads="1"/>
          </p:cNvSpPr>
          <p:nvPr/>
        </p:nvSpPr>
        <p:spPr bwMode="auto">
          <a:xfrm rot="5400000">
            <a:off x="5576888" y="5567363"/>
            <a:ext cx="533400" cy="971550"/>
          </a:xfrm>
          <a:prstGeom prst="ellipse">
            <a:avLst/>
          </a:prstGeom>
          <a:solidFill>
            <a:srgbClr val="3366FF"/>
          </a:solidFill>
          <a:ln w="825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>
              <a:latin typeface="Segoe UI" pitchFamily="34" charset="0"/>
            </a:endParaRPr>
          </a:p>
        </p:txBody>
      </p:sp>
      <p:sp>
        <p:nvSpPr>
          <p:cNvPr id="49159" name="Oval 10"/>
          <p:cNvSpPr>
            <a:spLocks noChangeArrowheads="1"/>
          </p:cNvSpPr>
          <p:nvPr/>
        </p:nvSpPr>
        <p:spPr bwMode="auto">
          <a:xfrm rot="-2302422">
            <a:off x="3511550" y="4264025"/>
            <a:ext cx="312738" cy="530225"/>
          </a:xfrm>
          <a:prstGeom prst="ellipse">
            <a:avLst/>
          </a:prstGeom>
          <a:solidFill>
            <a:srgbClr val="FFFFFF"/>
          </a:solidFill>
          <a:ln w="476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>
              <a:latin typeface="Segoe UI" pitchFamily="34" charset="0"/>
            </a:endParaRPr>
          </a:p>
        </p:txBody>
      </p:sp>
      <p:sp>
        <p:nvSpPr>
          <p:cNvPr id="49160" name="Oval 11"/>
          <p:cNvSpPr>
            <a:spLocks noChangeArrowheads="1"/>
          </p:cNvSpPr>
          <p:nvPr/>
        </p:nvSpPr>
        <p:spPr bwMode="auto">
          <a:xfrm rot="2404884">
            <a:off x="6421438" y="4259263"/>
            <a:ext cx="284162" cy="479425"/>
          </a:xfrm>
          <a:prstGeom prst="ellipse">
            <a:avLst/>
          </a:prstGeom>
          <a:solidFill>
            <a:srgbClr val="FFFFFF"/>
          </a:solidFill>
          <a:ln w="476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>
              <a:latin typeface="Segoe UI" pitchFamily="34" charset="0"/>
            </a:endParaRPr>
          </a:p>
        </p:txBody>
      </p:sp>
      <p:sp>
        <p:nvSpPr>
          <p:cNvPr id="49161" name="Freeform 12"/>
          <p:cNvSpPr>
            <a:spLocks/>
          </p:cNvSpPr>
          <p:nvPr/>
        </p:nvSpPr>
        <p:spPr bwMode="auto">
          <a:xfrm>
            <a:off x="6529388" y="3157538"/>
            <a:ext cx="400050" cy="1143000"/>
          </a:xfrm>
          <a:custGeom>
            <a:avLst/>
            <a:gdLst>
              <a:gd name="T0" fmla="*/ 0 w 630"/>
              <a:gd name="T1" fmla="*/ 0 h 1320"/>
              <a:gd name="T2" fmla="*/ 270 w 630"/>
              <a:gd name="T3" fmla="*/ 60 h 1320"/>
              <a:gd name="T4" fmla="*/ 450 w 630"/>
              <a:gd name="T5" fmla="*/ 180 h 1320"/>
              <a:gd name="T6" fmla="*/ 570 w 630"/>
              <a:gd name="T7" fmla="*/ 360 h 1320"/>
              <a:gd name="T8" fmla="*/ 630 w 630"/>
              <a:gd name="T9" fmla="*/ 540 h 1320"/>
              <a:gd name="T10" fmla="*/ 330 w 630"/>
              <a:gd name="T11" fmla="*/ 1110 h 1320"/>
              <a:gd name="T12" fmla="*/ 300 w 630"/>
              <a:gd name="T13" fmla="*/ 1200 h 1320"/>
              <a:gd name="T14" fmla="*/ 210 w 630"/>
              <a:gd name="T15" fmla="*/ 1230 h 1320"/>
              <a:gd name="T16" fmla="*/ 60 w 630"/>
              <a:gd name="T17" fmla="*/ 1320 h 132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630"/>
              <a:gd name="T28" fmla="*/ 0 h 1320"/>
              <a:gd name="T29" fmla="*/ 630 w 630"/>
              <a:gd name="T30" fmla="*/ 1320 h 132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630" h="1320">
                <a:moveTo>
                  <a:pt x="0" y="0"/>
                </a:moveTo>
                <a:cubicBezTo>
                  <a:pt x="87" y="29"/>
                  <a:pt x="185" y="25"/>
                  <a:pt x="270" y="60"/>
                </a:cubicBezTo>
                <a:cubicBezTo>
                  <a:pt x="337" y="88"/>
                  <a:pt x="450" y="180"/>
                  <a:pt x="450" y="180"/>
                </a:cubicBezTo>
                <a:cubicBezTo>
                  <a:pt x="490" y="240"/>
                  <a:pt x="530" y="300"/>
                  <a:pt x="570" y="360"/>
                </a:cubicBezTo>
                <a:cubicBezTo>
                  <a:pt x="605" y="413"/>
                  <a:pt x="630" y="540"/>
                  <a:pt x="630" y="540"/>
                </a:cubicBezTo>
                <a:cubicBezTo>
                  <a:pt x="582" y="781"/>
                  <a:pt x="543" y="968"/>
                  <a:pt x="330" y="1110"/>
                </a:cubicBezTo>
                <a:cubicBezTo>
                  <a:pt x="320" y="1140"/>
                  <a:pt x="322" y="1178"/>
                  <a:pt x="300" y="1200"/>
                </a:cubicBezTo>
                <a:cubicBezTo>
                  <a:pt x="278" y="1222"/>
                  <a:pt x="238" y="1216"/>
                  <a:pt x="210" y="1230"/>
                </a:cubicBezTo>
                <a:cubicBezTo>
                  <a:pt x="158" y="1256"/>
                  <a:pt x="112" y="1294"/>
                  <a:pt x="60" y="1320"/>
                </a:cubicBezTo>
              </a:path>
            </a:pathLst>
          </a:custGeom>
          <a:noFill/>
          <a:ln w="476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9162" name="Freeform 13"/>
          <p:cNvSpPr>
            <a:spLocks/>
          </p:cNvSpPr>
          <p:nvPr/>
        </p:nvSpPr>
        <p:spPr bwMode="auto">
          <a:xfrm rot="10800000">
            <a:off x="3100388" y="3081338"/>
            <a:ext cx="533400" cy="1219200"/>
          </a:xfrm>
          <a:custGeom>
            <a:avLst/>
            <a:gdLst>
              <a:gd name="T0" fmla="*/ 0 w 630"/>
              <a:gd name="T1" fmla="*/ 0 h 1320"/>
              <a:gd name="T2" fmla="*/ 270 w 630"/>
              <a:gd name="T3" fmla="*/ 60 h 1320"/>
              <a:gd name="T4" fmla="*/ 450 w 630"/>
              <a:gd name="T5" fmla="*/ 180 h 1320"/>
              <a:gd name="T6" fmla="*/ 570 w 630"/>
              <a:gd name="T7" fmla="*/ 360 h 1320"/>
              <a:gd name="T8" fmla="*/ 630 w 630"/>
              <a:gd name="T9" fmla="*/ 540 h 1320"/>
              <a:gd name="T10" fmla="*/ 330 w 630"/>
              <a:gd name="T11" fmla="*/ 1110 h 1320"/>
              <a:gd name="T12" fmla="*/ 300 w 630"/>
              <a:gd name="T13" fmla="*/ 1200 h 1320"/>
              <a:gd name="T14" fmla="*/ 210 w 630"/>
              <a:gd name="T15" fmla="*/ 1230 h 1320"/>
              <a:gd name="T16" fmla="*/ 60 w 630"/>
              <a:gd name="T17" fmla="*/ 1320 h 132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630"/>
              <a:gd name="T28" fmla="*/ 0 h 1320"/>
              <a:gd name="T29" fmla="*/ 630 w 630"/>
              <a:gd name="T30" fmla="*/ 1320 h 132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630" h="1320">
                <a:moveTo>
                  <a:pt x="0" y="0"/>
                </a:moveTo>
                <a:cubicBezTo>
                  <a:pt x="87" y="29"/>
                  <a:pt x="185" y="25"/>
                  <a:pt x="270" y="60"/>
                </a:cubicBezTo>
                <a:cubicBezTo>
                  <a:pt x="337" y="88"/>
                  <a:pt x="450" y="180"/>
                  <a:pt x="450" y="180"/>
                </a:cubicBezTo>
                <a:cubicBezTo>
                  <a:pt x="490" y="240"/>
                  <a:pt x="530" y="300"/>
                  <a:pt x="570" y="360"/>
                </a:cubicBezTo>
                <a:cubicBezTo>
                  <a:pt x="605" y="413"/>
                  <a:pt x="630" y="540"/>
                  <a:pt x="630" y="540"/>
                </a:cubicBezTo>
                <a:cubicBezTo>
                  <a:pt x="582" y="781"/>
                  <a:pt x="543" y="968"/>
                  <a:pt x="330" y="1110"/>
                </a:cubicBezTo>
                <a:cubicBezTo>
                  <a:pt x="320" y="1140"/>
                  <a:pt x="322" y="1178"/>
                  <a:pt x="300" y="1200"/>
                </a:cubicBezTo>
                <a:cubicBezTo>
                  <a:pt x="278" y="1222"/>
                  <a:pt x="238" y="1216"/>
                  <a:pt x="210" y="1230"/>
                </a:cubicBezTo>
                <a:cubicBezTo>
                  <a:pt x="158" y="1256"/>
                  <a:pt x="112" y="1294"/>
                  <a:pt x="60" y="1320"/>
                </a:cubicBezTo>
              </a:path>
            </a:pathLst>
          </a:custGeom>
          <a:noFill/>
          <a:ln w="476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1643063" y="1643063"/>
            <a:ext cx="137160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0000">
                <a:solidFill>
                  <a:srgbClr val="FF0000"/>
                </a:solidFill>
                <a:latin typeface="Segoe UI" pitchFamily="34" charset="0"/>
              </a:rPr>
              <a:t>!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2143125" y="642938"/>
            <a:ext cx="62865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5400" b="1">
                <a:solidFill>
                  <a:srgbClr val="FF0000"/>
                </a:solidFill>
                <a:latin typeface="Segoe UI" pitchFamily="34" charset="0"/>
              </a:rPr>
              <a:t>Всегда твердый!</a:t>
            </a: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9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5" grpId="0"/>
      <p:bldP spid="18" grpId="0"/>
    </p:bldLst>
  </p:timing>
</p:sld>
</file>

<file path=ppt/theme/theme1.xml><?xml version="1.0" encoding="utf-8"?>
<a:theme xmlns:a="http://schemas.openxmlformats.org/drawingml/2006/main" name="10351676">
  <a:themeElements>
    <a:clrScheme name="8 марта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8 марта">
      <a:majorFont>
        <a:latin typeface="Segoe Script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10351676</Template>
  <TotalTime>0</TotalTime>
  <Words>151</Words>
  <Application>Microsoft Office PowerPoint</Application>
  <PresentationFormat>Экран (4:3)</PresentationFormat>
  <Paragraphs>45</Paragraphs>
  <Slides>18</Slides>
  <Notes>1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5" baseType="lpstr">
      <vt:lpstr>Arial</vt:lpstr>
      <vt:lpstr>Arial Black</vt:lpstr>
      <vt:lpstr>Bahnschrift</vt:lpstr>
      <vt:lpstr>Calibri</vt:lpstr>
      <vt:lpstr>Segoe Script</vt:lpstr>
      <vt:lpstr>Segoe UI</vt:lpstr>
      <vt:lpstr>10351676</vt:lpstr>
      <vt:lpstr>Презентацию подготовила  учитель начальных классов МАОУ «СОШ № 65»  городо Чебоксары Чувашской республики </vt:lpstr>
      <vt:lpstr>Звук ш,  буква ш</vt:lpstr>
      <vt:lpstr>Ц е л 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Итог урока</vt:lpstr>
      <vt:lpstr>Презентация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/>
  <dc:description>Шаблон оформления к 8 Марта</dc:description>
  <cp:lastModifiedBy/>
  <cp:revision>2</cp:revision>
  <dcterms:created xsi:type="dcterms:W3CDTF">2010-11-21T09:17:00Z</dcterms:created>
  <dcterms:modified xsi:type="dcterms:W3CDTF">2021-03-17T11:25:35Z</dcterms:modified>
  <cp:category>Шаблон оформления к 8 Марта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TC103516761049</vt:lpwstr>
  </property>
</Properties>
</file>