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27"/>
  </p:notesMasterIdLst>
  <p:sldIdLst>
    <p:sldId id="389" r:id="rId2"/>
    <p:sldId id="307" r:id="rId3"/>
    <p:sldId id="418" r:id="rId4"/>
    <p:sldId id="387" r:id="rId5"/>
    <p:sldId id="390" r:id="rId6"/>
    <p:sldId id="419" r:id="rId7"/>
    <p:sldId id="420" r:id="rId8"/>
    <p:sldId id="421" r:id="rId9"/>
    <p:sldId id="378" r:id="rId10"/>
    <p:sldId id="422" r:id="rId11"/>
    <p:sldId id="391" r:id="rId12"/>
    <p:sldId id="424" r:id="rId13"/>
    <p:sldId id="393" r:id="rId14"/>
    <p:sldId id="395" r:id="rId15"/>
    <p:sldId id="397" r:id="rId16"/>
    <p:sldId id="398" r:id="rId17"/>
    <p:sldId id="396" r:id="rId18"/>
    <p:sldId id="423" r:id="rId19"/>
    <p:sldId id="399" r:id="rId20"/>
    <p:sldId id="400" r:id="rId21"/>
    <p:sldId id="379" r:id="rId22"/>
    <p:sldId id="425" r:id="rId23"/>
    <p:sldId id="426" r:id="rId24"/>
    <p:sldId id="417" r:id="rId25"/>
    <p:sldId id="41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17" autoAdjust="0"/>
    <p:restoredTop sz="94690" autoAdjust="0"/>
  </p:normalViewPr>
  <p:slideViewPr>
    <p:cSldViewPr>
      <p:cViewPr varScale="1">
        <p:scale>
          <a:sx n="88" d="100"/>
          <a:sy n="88" d="100"/>
        </p:scale>
        <p:origin x="-11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A7858-1670-404A-9311-DCCDB1B634D1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D9199-CE38-4FDE-A8E8-806A961E9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организационном этапе ставилась дидактическая задача: подготовить обучающихся к работе на уроке, обеспечить рабочую обстановку. Так же преследовалась и психологическая задача – настроить учеников на предстоящую деятельность.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D9199-CE38-4FDE-A8E8-806A961E93A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правильное выполнение практической работы учащиеся получают дополнительную оценку.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D9199-CE38-4FDE-A8E8-806A961E93A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D9199-CE38-4FDE-A8E8-806A961E93A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</a:t>
            </a:r>
            <a:r>
              <a:rPr lang="ru-RU" baseline="0" dirty="0" smtClean="0"/>
              <a:t> каждый верный ответ учащийся выставляет один балл на полях в своей тетради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D9199-CE38-4FDE-A8E8-806A961E93A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Ученики решают данные задания в парах, проверяют</a:t>
            </a:r>
            <a:r>
              <a:rPr lang="ru-RU" baseline="0" dirty="0" smtClean="0"/>
              <a:t> друг друга, при необходимости консультируют.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D9199-CE38-4FDE-A8E8-806A961E93A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Ученики решают данные задания в парах, проверяют</a:t>
            </a:r>
            <a:r>
              <a:rPr lang="ru-RU" baseline="0" dirty="0" smtClean="0"/>
              <a:t> друг друга, при необходимости консультируют.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D9199-CE38-4FDE-A8E8-806A961E93A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Учащиеся в тетради записывают символы, сами себя проверяют. За правильный ответ выставляют один балл.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D9199-CE38-4FDE-A8E8-806A961E93A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Ребята подсчитывают баллы, полученные за урок и выставляют оценку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D9199-CE38-4FDE-A8E8-806A961E93A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правильное выполнение практической работы учащиеся получают дополнительную оценку.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D9199-CE38-4FDE-A8E8-806A961E93A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правильное выполнение практической работы учащиеся получают дополнительную оценку.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D9199-CE38-4FDE-A8E8-806A961E93A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FE90-AE6C-416B-B89E-AE4DDE15E8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0002B2-BFEB-453F-8933-4016D9055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FE90-AE6C-416B-B89E-AE4DDE15E8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02B2-BFEB-453F-8933-4016D9055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FE90-AE6C-416B-B89E-AE4DDE15E8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02B2-BFEB-453F-8933-4016D9055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FE90-AE6C-416B-B89E-AE4DDE15E8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02B2-BFEB-453F-8933-4016D9055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FE90-AE6C-416B-B89E-AE4DDE15E8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0002B2-BFEB-453F-8933-4016D9055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FE90-AE6C-416B-B89E-AE4DDE15E8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02B2-BFEB-453F-8933-4016D9055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FE90-AE6C-416B-B89E-AE4DDE15E8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02B2-BFEB-453F-8933-4016D9055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FE90-AE6C-416B-B89E-AE4DDE15E8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02B2-BFEB-453F-8933-4016D9055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FE90-AE6C-416B-B89E-AE4DDE15E8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02B2-BFEB-453F-8933-4016D9055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FE90-AE6C-416B-B89E-AE4DDE15E8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02B2-BFEB-453F-8933-4016D9055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FE90-AE6C-416B-B89E-AE4DDE15E8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0002B2-BFEB-453F-8933-4016D9055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CDFE90-AE6C-416B-B89E-AE4DDE15E8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F0002B2-BFEB-453F-8933-4016D9055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42910" y="1071546"/>
            <a:ext cx="814387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Обобщающее повторение по теме «Системы счисления»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8 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класс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214938" y="4429125"/>
            <a:ext cx="3571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Остроумова О.В., учитель информатики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3318" name="Picture 7" descr="C:\Users\Шахид\Desktop\4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381500"/>
            <a:ext cx="23574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>Ответы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Запишите алфавит с.с:</a:t>
            </a:r>
            <a:r>
              <a:rPr lang="ru-RU" dirty="0" smtClean="0"/>
              <a:t>	а) </a:t>
            </a:r>
            <a:r>
              <a:rPr lang="ru-RU" sz="2400" dirty="0" smtClean="0"/>
              <a:t>0, 1, 2</a:t>
            </a:r>
          </a:p>
          <a:p>
            <a:pPr>
              <a:buNone/>
            </a:pPr>
            <a:r>
              <a:rPr lang="ru-RU" sz="2400" dirty="0" smtClean="0"/>
              <a:t>						б) 0, 1, 2, 3, 4…7</a:t>
            </a:r>
          </a:p>
          <a:p>
            <a:pPr>
              <a:buNone/>
            </a:pPr>
            <a:r>
              <a:rPr lang="ru-RU" sz="2400" dirty="0" smtClean="0"/>
              <a:t>						в) 0, 1, 2,…9, </a:t>
            </a:r>
            <a:r>
              <a:rPr lang="en-US" sz="2400" dirty="0" smtClean="0"/>
              <a:t>A</a:t>
            </a:r>
            <a:r>
              <a:rPr lang="ru-RU" sz="2400" dirty="0" smtClean="0"/>
              <a:t>, </a:t>
            </a:r>
            <a:r>
              <a:rPr lang="en-US" sz="2400" dirty="0" smtClean="0"/>
              <a:t>B</a:t>
            </a:r>
            <a:r>
              <a:rPr lang="ru-RU" sz="2400" dirty="0" smtClean="0"/>
              <a:t>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	Какое минимальное основание должна иметь с.с., если в ней записаны числа: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		</a:t>
            </a:r>
            <a:r>
              <a:rPr lang="ru-RU" sz="2400" dirty="0" smtClean="0"/>
              <a:t>а) 9</a:t>
            </a:r>
          </a:p>
          <a:p>
            <a:pPr>
              <a:buNone/>
            </a:pPr>
            <a:r>
              <a:rPr lang="ru-RU" sz="2400" dirty="0" smtClean="0"/>
              <a:t>		б) 5</a:t>
            </a:r>
          </a:p>
          <a:p>
            <a:pPr>
              <a:buNone/>
            </a:pPr>
            <a:r>
              <a:rPr lang="ru-RU" sz="2400" dirty="0" smtClean="0"/>
              <a:t>		в) 11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Запишите число, используя римскую с.с.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		</a:t>
            </a:r>
            <a:r>
              <a:rPr lang="ru-RU" sz="2400" dirty="0" smtClean="0"/>
              <a:t>а)  </a:t>
            </a:r>
            <a:r>
              <a:rPr lang="en-US" sz="2400" dirty="0" smtClean="0"/>
              <a:t>VIII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	б) </a:t>
            </a:r>
            <a:r>
              <a:rPr lang="en-US" sz="2400" dirty="0" smtClean="0"/>
              <a:t>CXCII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	в) </a:t>
            </a:r>
            <a:r>
              <a:rPr lang="en-US" sz="2400" dirty="0" smtClean="0"/>
              <a:t>MMDCLXXIX</a:t>
            </a:r>
            <a:r>
              <a:rPr lang="ru-RU" sz="2400" dirty="0" smtClean="0"/>
              <a:t>                               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Picture 3" descr="C:\Users\Власов\Pictures\69490747_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714752"/>
            <a:ext cx="23002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28572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Решение примеров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1071546"/>
            <a:ext cx="77867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Перевести число 384 из десятичной с.с в систему с основанием</a:t>
            </a:r>
            <a:r>
              <a:rPr lang="ru-RU" dirty="0" smtClean="0"/>
              <a:t>: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	а) 2			б) 8</a:t>
            </a:r>
          </a:p>
          <a:p>
            <a:pPr marL="342900" indent="-342900"/>
            <a:r>
              <a:rPr lang="ru-RU" dirty="0" smtClean="0"/>
              <a:t>	в) 12			г) 16</a:t>
            </a:r>
            <a:endParaRPr lang="ru-RU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307181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2) Перевести числа в десятичную с.с.</a:t>
            </a:r>
            <a:endParaRPr lang="ru-RU" sz="24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42976" y="3786190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11100011 из двоичной</a:t>
            </a:r>
          </a:p>
          <a:p>
            <a:r>
              <a:rPr lang="ru-RU" dirty="0" smtClean="0"/>
              <a:t>б) 235 из восьмеричной</a:t>
            </a:r>
          </a:p>
          <a:p>
            <a:r>
              <a:rPr lang="ru-RU" dirty="0" smtClean="0"/>
              <a:t>в) 2</a:t>
            </a:r>
            <a:r>
              <a:rPr lang="en-US" dirty="0" smtClean="0"/>
              <a:t>EF</a:t>
            </a:r>
            <a:r>
              <a:rPr lang="ru-RU" dirty="0" smtClean="0"/>
              <a:t> из шестнадцатеричной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5000636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3) Перевести число 110110 из двоичной с.с. в восьмеричную и  шестнадцатеричную.</a:t>
            </a:r>
            <a:endParaRPr lang="ru-RU" sz="24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" name="Picture 2" descr="C:\Users\Шахид\Desktop\school2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256"/>
            <a:ext cx="279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28572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Ответы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1071546"/>
            <a:ext cx="77867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Перевести число 384 из десятичной с.с в систему с основанием</a:t>
            </a:r>
            <a:r>
              <a:rPr lang="ru-RU" dirty="0" smtClean="0"/>
              <a:t>: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	а) 2 - </a:t>
            </a:r>
            <a:r>
              <a:rPr lang="ru-RU" b="1" dirty="0" smtClean="0"/>
              <a:t>110000000</a:t>
            </a:r>
            <a:r>
              <a:rPr lang="ru-RU" dirty="0" smtClean="0"/>
              <a:t>		б) 8 - </a:t>
            </a:r>
            <a:r>
              <a:rPr lang="ru-RU" b="1" dirty="0" smtClean="0"/>
              <a:t>600</a:t>
            </a:r>
          </a:p>
          <a:p>
            <a:pPr marL="342900" indent="-342900"/>
            <a:r>
              <a:rPr lang="ru-RU" dirty="0" smtClean="0"/>
              <a:t>	в) 12	- </a:t>
            </a:r>
            <a:r>
              <a:rPr lang="ru-RU" b="1" dirty="0" smtClean="0"/>
              <a:t>280	</a:t>
            </a:r>
            <a:r>
              <a:rPr lang="ru-RU" dirty="0" smtClean="0"/>
              <a:t>		г) 16 - </a:t>
            </a:r>
            <a:r>
              <a:rPr lang="ru-RU" b="1" dirty="0" smtClean="0"/>
              <a:t>180</a:t>
            </a:r>
            <a:endParaRPr lang="ru-RU" b="1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307181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2) Перевести числа в десятичную с.с.</a:t>
            </a:r>
            <a:endParaRPr lang="ru-RU" sz="24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42976" y="3786190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11100011 из двоичной - </a:t>
            </a:r>
            <a:r>
              <a:rPr lang="ru-RU" b="1" dirty="0" smtClean="0"/>
              <a:t>227</a:t>
            </a:r>
          </a:p>
          <a:p>
            <a:r>
              <a:rPr lang="ru-RU" dirty="0" smtClean="0"/>
              <a:t>б) 235 из восьмеричной - </a:t>
            </a:r>
            <a:r>
              <a:rPr lang="ru-RU" b="1" dirty="0" smtClean="0"/>
              <a:t>157</a:t>
            </a:r>
          </a:p>
          <a:p>
            <a:r>
              <a:rPr lang="ru-RU" dirty="0" smtClean="0"/>
              <a:t>в) 2</a:t>
            </a:r>
            <a:r>
              <a:rPr lang="en-US" dirty="0" smtClean="0"/>
              <a:t>EF</a:t>
            </a:r>
            <a:r>
              <a:rPr lang="ru-RU" dirty="0" smtClean="0"/>
              <a:t> из шестнадцатеричной - </a:t>
            </a:r>
            <a:r>
              <a:rPr lang="ru-RU" b="1" dirty="0" smtClean="0"/>
              <a:t>751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5000636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3) Перевести число 110110 из двоичной с.с. в восьмеричную и  шестнадцатеричную.</a:t>
            </a:r>
            <a:endParaRPr lang="ru-RU" sz="24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" name="Picture 2" descr="C:\Users\Шахид\Desktop\school2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256"/>
            <a:ext cx="279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714876" y="59293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66 и 36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1428736"/>
            <a:ext cx="7607300" cy="4498975"/>
          </a:xfrm>
        </p:spPr>
        <p:txBody>
          <a:bodyPr/>
          <a:lstStyle/>
          <a:p>
            <a:pPr eaLnBrk="1" hangingPunct="1"/>
            <a:endParaRPr lang="ru-RU" sz="2900" dirty="0" smtClean="0"/>
          </a:p>
          <a:p>
            <a:pPr algn="ctr" eaLnBrk="1" hangingPunct="1">
              <a:buFontTx/>
              <a:buNone/>
            </a:pPr>
            <a:r>
              <a:rPr lang="ru-RU" sz="2900" dirty="0" smtClean="0"/>
              <a:t> </a:t>
            </a:r>
            <a:r>
              <a:rPr lang="ru-RU" sz="3600" b="1" dirty="0" smtClean="0">
                <a:solidFill>
                  <a:srgbClr val="3333FF"/>
                </a:solidFill>
                <a:latin typeface="Georgia" pitchFamily="18" charset="0"/>
              </a:rPr>
              <a:t>«Да» и «нет» не говорите,</a:t>
            </a:r>
          </a:p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rgbClr val="FF0066"/>
                </a:solidFill>
                <a:latin typeface="Georgia" pitchFamily="18" charset="0"/>
              </a:rPr>
              <a:t>А значком изобразите.</a:t>
            </a:r>
          </a:p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rgbClr val="2B10F0"/>
                </a:solidFill>
                <a:latin typeface="Georgia" pitchFamily="18" charset="0"/>
              </a:rPr>
              <a:t>«Да» значком «+», </a:t>
            </a:r>
            <a:endParaRPr lang="en-US" sz="3600" b="1" dirty="0" smtClean="0">
              <a:solidFill>
                <a:srgbClr val="2B10F0"/>
              </a:solidFill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rgbClr val="2B10F0"/>
                </a:solidFill>
                <a:latin typeface="Georgia" pitchFamily="18" charset="0"/>
              </a:rPr>
              <a:t>нет значком «-».</a:t>
            </a:r>
          </a:p>
          <a:p>
            <a:pPr eaLnBrk="1" hangingPunct="1">
              <a:buFontTx/>
              <a:buNone/>
            </a:pPr>
            <a:endParaRPr lang="ru-RU" sz="2900" dirty="0" smtClean="0"/>
          </a:p>
        </p:txBody>
      </p:sp>
      <p:sp>
        <p:nvSpPr>
          <p:cNvPr id="12293" name="WordArt 4"/>
          <p:cNvSpPr>
            <a:spLocks noChangeArrowheads="1" noChangeShapeType="1" noTextEdit="1"/>
          </p:cNvSpPr>
          <p:nvPr/>
        </p:nvSpPr>
        <p:spPr bwMode="auto">
          <a:xfrm>
            <a:off x="1331913" y="638175"/>
            <a:ext cx="6778625" cy="77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ГРАФИЧЕСКИЙ ДИКТАНТ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7"/>
          <p:cNvSpPr>
            <a:spLocks noChangeArrowheads="1"/>
          </p:cNvSpPr>
          <p:nvPr/>
        </p:nvSpPr>
        <p:spPr bwMode="auto">
          <a:xfrm rot="1579212">
            <a:off x="1893387" y="989816"/>
            <a:ext cx="6505366" cy="5844937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ru-RU" sz="2000" b="1" i="1" dirty="0">
              <a:latin typeface="Georgia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ru-RU" sz="2000" i="1" dirty="0">
              <a:solidFill>
                <a:srgbClr val="E7073C"/>
              </a:solidFill>
            </a:endParaRPr>
          </a:p>
        </p:txBody>
      </p:sp>
      <p:pic>
        <p:nvPicPr>
          <p:cNvPr id="10" name="Picture 46" descr="dinozavr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3143248"/>
            <a:ext cx="2970213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928794" y="285728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Верно ли утверждение?</a:t>
            </a:r>
          </a:p>
        </p:txBody>
      </p:sp>
      <p:sp>
        <p:nvSpPr>
          <p:cNvPr id="6" name="TextBox 5"/>
          <p:cNvSpPr txBox="1"/>
          <p:nvPr/>
        </p:nvSpPr>
        <p:spPr>
          <a:xfrm rot="1080763">
            <a:off x="3528993" y="2883107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Система счисления – это способ представления чисел и соответствующие ему правила действий над числами.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8"/>
          <p:cNvSpPr>
            <a:spLocks noChangeArrowheads="1"/>
          </p:cNvSpPr>
          <p:nvPr/>
        </p:nvSpPr>
        <p:spPr bwMode="auto">
          <a:xfrm rot="1325162">
            <a:off x="1686545" y="434485"/>
            <a:ext cx="6620493" cy="5826801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endParaRPr lang="en-US" dirty="0"/>
          </a:p>
        </p:txBody>
      </p:sp>
      <p:pic>
        <p:nvPicPr>
          <p:cNvPr id="12" name="Picture 673" descr="13T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426075"/>
            <a:ext cx="3419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28794" y="285728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Верно ли утверждение?</a:t>
            </a:r>
          </a:p>
        </p:txBody>
      </p:sp>
      <p:sp>
        <p:nvSpPr>
          <p:cNvPr id="7" name="TextBox 6"/>
          <p:cNvSpPr txBox="1"/>
          <p:nvPr/>
        </p:nvSpPr>
        <p:spPr>
          <a:xfrm rot="21218404">
            <a:off x="3143240" y="2529955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Существует множество позиционных с.с. и они отличаются друг от друга алфавитами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9"/>
          <p:cNvSpPr>
            <a:spLocks noChangeArrowheads="1"/>
          </p:cNvSpPr>
          <p:nvPr/>
        </p:nvSpPr>
        <p:spPr bwMode="auto">
          <a:xfrm rot="353897">
            <a:off x="478932" y="821707"/>
            <a:ext cx="6543062" cy="5487782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DDFFB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ru-RU" b="1" i="1" dirty="0"/>
          </a:p>
        </p:txBody>
      </p:sp>
      <p:pic>
        <p:nvPicPr>
          <p:cNvPr id="4" name="Picture 14" descr="2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3786190"/>
            <a:ext cx="11588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14290"/>
            <a:ext cx="5028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Верно ли утверждение?</a:t>
            </a:r>
          </a:p>
        </p:txBody>
      </p:sp>
      <p:sp>
        <p:nvSpPr>
          <p:cNvPr id="6" name="TextBox 5"/>
          <p:cNvSpPr txBox="1"/>
          <p:nvPr/>
        </p:nvSpPr>
        <p:spPr>
          <a:xfrm rot="20745474">
            <a:off x="1508315" y="3098128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16-ричной с.с. символ </a:t>
            </a:r>
            <a:r>
              <a:rPr lang="en-US" sz="2400" dirty="0" smtClean="0"/>
              <a:t>F</a:t>
            </a:r>
            <a:r>
              <a:rPr lang="ru-RU" sz="2400" dirty="0" smtClean="0"/>
              <a:t> используется для обозначения числа 16.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42910" y="1500174"/>
            <a:ext cx="7380288" cy="4275138"/>
          </a:xfrm>
          <a:prstGeom prst="irregularSeal2">
            <a:avLst/>
          </a:prstGeom>
          <a:gradFill rotWithShape="1">
            <a:gsLst>
              <a:gs pos="0">
                <a:srgbClr val="F3F6E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ru-RU" b="1" i="1" dirty="0"/>
          </a:p>
          <a:p>
            <a:pPr marL="342900" indent="-342900" algn="ctr">
              <a:buFont typeface="Wingdings" pitchFamily="2" charset="2"/>
              <a:buChar char="v"/>
            </a:pP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Picture 676" descr="money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150" y="3857628"/>
            <a:ext cx="2609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500298" y="214290"/>
            <a:ext cx="5028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Верно ли утверждение?</a:t>
            </a:r>
          </a:p>
        </p:txBody>
      </p:sp>
      <p:sp>
        <p:nvSpPr>
          <p:cNvPr id="21" name="TextBox 20"/>
          <p:cNvSpPr txBox="1"/>
          <p:nvPr/>
        </p:nvSpPr>
        <p:spPr>
          <a:xfrm rot="21036702">
            <a:off x="2535355" y="2894868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Количество символов алфавита равно основанию позиционной с.с.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80"/>
          <p:cNvSpPr>
            <a:spLocks noChangeArrowheads="1"/>
          </p:cNvSpPr>
          <p:nvPr/>
        </p:nvSpPr>
        <p:spPr bwMode="auto">
          <a:xfrm>
            <a:off x="2143108" y="1142984"/>
            <a:ext cx="5829312" cy="5097467"/>
          </a:xfrm>
          <a:prstGeom prst="star16">
            <a:avLst>
              <a:gd name="adj" fmla="val 24917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endParaRPr lang="ru-RU" b="1" i="1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13" descr="ANTN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54401" cy="288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Users\Шахид\Desktop\reading2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85728"/>
            <a:ext cx="1881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C:\Users\Шахид\Desktop\m070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256"/>
            <a:ext cx="257175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500298" y="214290"/>
            <a:ext cx="5028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Верно ли утверждение?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0430" y="3071810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Римская с.с. – это позиционная система счисления.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5"/>
          <p:cNvSpPr>
            <a:spLocks noChangeArrowheads="1" noChangeShapeType="1" noTextEdit="1"/>
          </p:cNvSpPr>
          <p:nvPr/>
        </p:nvSpPr>
        <p:spPr bwMode="auto">
          <a:xfrm>
            <a:off x="927100" y="1763713"/>
            <a:ext cx="7289800" cy="30146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8921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Ответ: </a:t>
            </a:r>
            <a:r>
              <a:rPr lang="en-US" sz="36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-</a:t>
            </a:r>
            <a:r>
              <a:rPr lang="ru-RU" sz="36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+ </a:t>
            </a:r>
            <a:r>
              <a:rPr lang="en-US" sz="36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-</a:t>
            </a:r>
            <a:r>
              <a:rPr lang="ru-RU" sz="36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+  </a:t>
            </a:r>
            <a:r>
              <a:rPr lang="ru-RU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715436" cy="6572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Место предмета в учебном плане</a:t>
            </a:r>
          </a:p>
          <a:p>
            <a:pPr>
              <a:spcAft>
                <a:spcPts val="30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информатика и ИКТ</a:t>
            </a:r>
          </a:p>
          <a:p>
            <a:pPr>
              <a:spcAft>
                <a:spcPts val="30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8</a:t>
            </a:r>
          </a:p>
          <a:p>
            <a:pPr>
              <a:spcAft>
                <a:spcPts val="30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Продолжительность занятия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40 минут</a:t>
            </a:r>
          </a:p>
          <a:p>
            <a:pPr>
              <a:spcAft>
                <a:spcPts val="30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Тема  урока: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Обобщающее повторение по теме «Системы счисления»</a:t>
            </a:r>
          </a:p>
          <a:p>
            <a:pPr>
              <a:spcAft>
                <a:spcPts val="30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закрепление навыков перевода целых чисел из одной системы счисления в другую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Тип урока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урок отработки умений и рефлексии</a:t>
            </a:r>
          </a:p>
          <a:p>
            <a:pPr>
              <a:spcAft>
                <a:spcPts val="30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Формы организации деятельности учащихся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фронтальная,  групповая, индивидуальная</a:t>
            </a:r>
          </a:p>
          <a:p>
            <a:pPr>
              <a:spcAft>
                <a:spcPts val="30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Оборудование урока 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разработка- презентация, компьютер, проектор, карточки для работы в группах</a:t>
            </a:r>
          </a:p>
          <a:p>
            <a:pPr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olec1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500438"/>
            <a:ext cx="19145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6365875" cy="28051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000" dirty="0" smtClean="0"/>
              <a:t>16 – 19 баллов – </a:t>
            </a:r>
            <a:r>
              <a:rPr lang="ru-RU" sz="3000" dirty="0" smtClean="0">
                <a:solidFill>
                  <a:schemeClr val="tx2"/>
                </a:solidFill>
              </a:rPr>
              <a:t>«5»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30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000" dirty="0" smtClean="0"/>
              <a:t>12 – 15 баллов – </a:t>
            </a:r>
            <a:r>
              <a:rPr lang="ru-RU" sz="3000" dirty="0" smtClean="0">
                <a:solidFill>
                  <a:schemeClr val="tx2"/>
                </a:solidFill>
              </a:rPr>
              <a:t>«4»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30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000" dirty="0" smtClean="0"/>
              <a:t>7 – 11 баллов – </a:t>
            </a:r>
            <a:r>
              <a:rPr lang="ru-RU" sz="3000" dirty="0" smtClean="0">
                <a:solidFill>
                  <a:schemeClr val="tx2"/>
                </a:solidFill>
              </a:rPr>
              <a:t>«3»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000" dirty="0" smtClean="0"/>
              <a:t>                 </a:t>
            </a: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1720850" y="4581525"/>
            <a:ext cx="5280025" cy="11525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Молодцы.</a:t>
            </a:r>
          </a:p>
        </p:txBody>
      </p:sp>
      <p:sp>
        <p:nvSpPr>
          <p:cNvPr id="23556" name="WordArt 6"/>
          <p:cNvSpPr>
            <a:spLocks noChangeArrowheads="1" noChangeShapeType="1" noTextEdit="1"/>
          </p:cNvSpPr>
          <p:nvPr/>
        </p:nvSpPr>
        <p:spPr bwMode="auto">
          <a:xfrm>
            <a:off x="1809750" y="531813"/>
            <a:ext cx="5359400" cy="754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ПОЛУЧИ ОЦЕНКУ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>Практическая работа</a:t>
            </a:r>
            <a:endParaRPr lang="ru-RU" sz="3600" dirty="0">
              <a:solidFill>
                <a:srgbClr val="002060"/>
              </a:solidFill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3042" y="4572008"/>
            <a:ext cx="4286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7290" y="1500174"/>
            <a:ext cx="6572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Открыть текстовый процессор </a:t>
            </a:r>
            <a:r>
              <a:rPr lang="en-US" dirty="0" smtClean="0"/>
              <a:t>MS Word</a:t>
            </a:r>
            <a:r>
              <a:rPr lang="ru-RU" dirty="0" smtClean="0"/>
              <a:t> 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Построить таблицу по образцу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Заполнить таблицу, используя программу Калькулятор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Запишите букву, соответствующему десятичному числу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Отсортируйте таблицу по возрастанию десятичных чисел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Сохраните файл в собственной папке под именем </a:t>
            </a:r>
            <a:r>
              <a:rPr lang="ru-RU" b="1" i="1" dirty="0" smtClean="0"/>
              <a:t>Системы счисления</a:t>
            </a:r>
            <a:endParaRPr lang="ru-RU" b="1" i="1" dirty="0"/>
          </a:p>
        </p:txBody>
      </p:sp>
      <p:pic>
        <p:nvPicPr>
          <p:cNvPr id="5" name="Picture 6" descr="C:\Users\Шахид\Desktop\41.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>Практическая работа</a:t>
            </a:r>
            <a:endParaRPr lang="ru-RU" sz="3600" dirty="0">
              <a:solidFill>
                <a:srgbClr val="002060"/>
              </a:solidFill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3042" y="4572008"/>
            <a:ext cx="4286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7290" y="150017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b="1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397000"/>
          <a:ext cx="7786743" cy="331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81"/>
                <a:gridCol w="2595581"/>
                <a:gridCol w="2595581"/>
              </a:tblGrid>
              <a:tr h="414736">
                <a:tc>
                  <a:txBody>
                    <a:bodyPr/>
                    <a:lstStyle/>
                    <a:p>
                      <a:r>
                        <a:rPr lang="ru-RU" dirty="0" smtClean="0"/>
                        <a:t>Исходное 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Десятичное 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Буква</a:t>
                      </a:r>
                      <a:endParaRPr lang="ru-RU" dirty="0"/>
                    </a:p>
                  </a:txBody>
                  <a:tcPr/>
                </a:tc>
              </a:tr>
              <a:tr h="4147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147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147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147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1010001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147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147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147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3108" y="1928802"/>
            <a:ext cx="214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8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143108" y="2357430"/>
            <a:ext cx="214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8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3108" y="4000504"/>
            <a:ext cx="214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8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071670" y="3571876"/>
            <a:ext cx="35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16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357422" y="3214686"/>
            <a:ext cx="214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1670" y="4429132"/>
            <a:ext cx="35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16</a:t>
            </a:r>
            <a:endParaRPr lang="ru-RU" sz="11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42910" y="5214950"/>
          <a:ext cx="78581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571504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Буква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14546" y="2786058"/>
            <a:ext cx="214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>Практическая работа</a:t>
            </a:r>
            <a:endParaRPr lang="ru-RU" sz="3600" dirty="0">
              <a:solidFill>
                <a:srgbClr val="002060"/>
              </a:solidFill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3042" y="4572008"/>
            <a:ext cx="4286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7290" y="150017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b="1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397000"/>
          <a:ext cx="7786743" cy="331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81"/>
                <a:gridCol w="2595581"/>
                <a:gridCol w="2595581"/>
              </a:tblGrid>
              <a:tr h="414736">
                <a:tc>
                  <a:txBody>
                    <a:bodyPr/>
                    <a:lstStyle/>
                    <a:p>
                      <a:r>
                        <a:rPr lang="ru-RU" dirty="0" smtClean="0"/>
                        <a:t>Исходное 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Десятичное 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Буква</a:t>
                      </a:r>
                      <a:endParaRPr lang="ru-RU" dirty="0"/>
                    </a:p>
                  </a:txBody>
                  <a:tcPr/>
                </a:tc>
              </a:tr>
              <a:tr h="4147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4147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  <a:tr h="4147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</a:tr>
              <a:tr h="4147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1010001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4147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</a:tr>
              <a:tr h="4147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4147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14546" y="1928802"/>
            <a:ext cx="214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143108" y="2786058"/>
            <a:ext cx="214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8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2357430"/>
            <a:ext cx="214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8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3108" y="4000504"/>
            <a:ext cx="214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8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071670" y="3571876"/>
            <a:ext cx="35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16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357422" y="3214686"/>
            <a:ext cx="214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1670" y="4429132"/>
            <a:ext cx="35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16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36_2_25"/>
          <p:cNvPicPr>
            <a:picLocks noChangeAspect="1" noChangeArrowheads="1" noCrop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5357818" y="1214422"/>
            <a:ext cx="16208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285750" y="1500188"/>
            <a:ext cx="49135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Сегодня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на уроке я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узнал новое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…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Сам</a:t>
            </a:r>
            <a:r>
              <a:rPr lang="ru-RU" sz="2000" b="1" dirty="0">
                <a:solidFill>
                  <a:srgbClr val="002060"/>
                </a:solidFill>
              </a:rPr>
              <a:t>ым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трудн</a:t>
            </a:r>
            <a:r>
              <a:rPr lang="ru-RU" sz="2000" b="1" dirty="0">
                <a:solidFill>
                  <a:srgbClr val="002060"/>
                </a:solidFill>
              </a:rPr>
              <a:t>ым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для меня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было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…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На уроке мне понравилось…</a:t>
            </a:r>
          </a:p>
          <a:p>
            <a:pPr marL="342900" indent="-342900">
              <a:lnSpc>
                <a:spcPct val="200000"/>
              </a:lnSpc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                не понравилось…</a:t>
            </a:r>
          </a:p>
          <a:p>
            <a:pPr marL="342900" indent="-342900">
              <a:lnSpc>
                <a:spcPct val="200000"/>
              </a:lnSpc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4. Свою работу я оцениваю на…</a:t>
            </a:r>
          </a:p>
          <a:p>
            <a:pPr marL="342900" indent="-342900">
              <a:lnSpc>
                <a:spcPct val="200000"/>
              </a:lnSpc>
            </a:pP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1785938" y="357188"/>
            <a:ext cx="6310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Comic Sans MS" pitchFamily="66" charset="0"/>
              </a:rPr>
              <a:t>Рефлексивный лист</a:t>
            </a:r>
          </a:p>
        </p:txBody>
      </p:sp>
      <p:pic>
        <p:nvPicPr>
          <p:cNvPr id="5" name="Picture 11" descr="36_2_24"/>
          <p:cNvPicPr>
            <a:picLocks noChangeAspect="1" noChangeArrowheads="1" noCrop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5429256" y="4714884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36_2_19"/>
          <p:cNvPicPr>
            <a:picLocks noChangeAspect="1" noChangeArrowheads="1"/>
          </p:cNvPicPr>
          <p:nvPr/>
        </p:nvPicPr>
        <p:blipFill>
          <a:blip r:embed="rId4">
            <a:lum contrast="-10000"/>
          </a:blip>
          <a:srcRect/>
          <a:stretch>
            <a:fillRect/>
          </a:stretch>
        </p:blipFill>
        <p:spPr bwMode="auto">
          <a:xfrm>
            <a:off x="7572396" y="3000372"/>
            <a:ext cx="1217613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6" descr="roza8_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146583">
            <a:off x="571472" y="4673778"/>
            <a:ext cx="1714512" cy="218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71500" y="565136"/>
            <a:ext cx="4038600" cy="49261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Домашнее задание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Определи возраст девочки и «Переведите» стихотворение А.Старикова на «понятный» язык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643438" y="714356"/>
            <a:ext cx="4038600" cy="485457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US" sz="3200" dirty="0" smtClean="0"/>
              <a:t>      </a:t>
            </a:r>
            <a:r>
              <a:rPr lang="ru-RU" sz="3200" dirty="0" smtClean="0"/>
              <a:t>Ей </a:t>
            </a:r>
            <a:r>
              <a:rPr lang="ru-RU" sz="3200" dirty="0" smtClean="0"/>
              <a:t>было тысяча сто лет,</a:t>
            </a:r>
            <a:br>
              <a:rPr lang="ru-RU" sz="3200" dirty="0" smtClean="0"/>
            </a:br>
            <a:r>
              <a:rPr lang="ru-RU" sz="3200" dirty="0" smtClean="0"/>
              <a:t>Она в сто первый класс ходила,</a:t>
            </a:r>
            <a:br>
              <a:rPr lang="ru-RU" sz="3200" dirty="0" smtClean="0"/>
            </a:br>
            <a:r>
              <a:rPr lang="ru-RU" sz="3200" dirty="0" smtClean="0"/>
              <a:t>В портфеле по сто книг носила – </a:t>
            </a:r>
            <a:br>
              <a:rPr lang="ru-RU" sz="3200" dirty="0" smtClean="0"/>
            </a:br>
            <a:r>
              <a:rPr lang="ru-RU" sz="3200" dirty="0" smtClean="0"/>
              <a:t>Все это правда, а не бред.</a:t>
            </a:r>
            <a:br>
              <a:rPr lang="ru-RU" sz="3200" dirty="0" smtClean="0"/>
            </a:br>
            <a:r>
              <a:rPr lang="ru-RU" sz="3200" dirty="0" smtClean="0"/>
              <a:t>Когда, пыля десятком ног,</a:t>
            </a:r>
            <a:br>
              <a:rPr lang="ru-RU" sz="3200" dirty="0" smtClean="0"/>
            </a:br>
            <a:r>
              <a:rPr lang="ru-RU" sz="3200" dirty="0" smtClean="0"/>
              <a:t>Она шагала по дороге,</a:t>
            </a:r>
            <a:br>
              <a:rPr lang="ru-RU" sz="3200" dirty="0" smtClean="0"/>
            </a:br>
            <a:r>
              <a:rPr lang="ru-RU" sz="3200" dirty="0" smtClean="0"/>
              <a:t>За ней всегда бежал щенок</a:t>
            </a:r>
            <a:br>
              <a:rPr lang="ru-RU" sz="3200" dirty="0" smtClean="0"/>
            </a:br>
            <a:r>
              <a:rPr lang="ru-RU" sz="3200" dirty="0" smtClean="0"/>
              <a:t>С одним хвостом, зато </a:t>
            </a:r>
            <a:r>
              <a:rPr lang="ru-RU" sz="3200" dirty="0" err="1" smtClean="0"/>
              <a:t>стоногий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Она ловила каждый звук</a:t>
            </a:r>
            <a:br>
              <a:rPr lang="ru-RU" sz="3200" dirty="0" smtClean="0"/>
            </a:br>
            <a:r>
              <a:rPr lang="ru-RU" sz="3200" dirty="0" smtClean="0"/>
              <a:t>Своими десятью ушами, </a:t>
            </a:r>
            <a:br>
              <a:rPr lang="ru-RU" sz="3200" dirty="0" smtClean="0"/>
            </a:br>
            <a:r>
              <a:rPr lang="ru-RU" sz="3200" dirty="0" smtClean="0"/>
              <a:t>И десять загорелых рук</a:t>
            </a:r>
            <a:br>
              <a:rPr lang="ru-RU" sz="3200" dirty="0" smtClean="0"/>
            </a:br>
            <a:r>
              <a:rPr lang="ru-RU" sz="3200" dirty="0" smtClean="0"/>
              <a:t>Портфель и поводок держали.</a:t>
            </a:r>
            <a:br>
              <a:rPr lang="ru-RU" sz="3200" dirty="0" smtClean="0"/>
            </a:br>
            <a:r>
              <a:rPr lang="ru-RU" sz="3200" dirty="0" smtClean="0"/>
              <a:t>И десять темно-синих глаз </a:t>
            </a:r>
            <a:br>
              <a:rPr lang="ru-RU" sz="3200" dirty="0" smtClean="0"/>
            </a:br>
            <a:r>
              <a:rPr lang="ru-RU" sz="3200" dirty="0" smtClean="0"/>
              <a:t>Рассматривали мир привычно, </a:t>
            </a:r>
            <a:br>
              <a:rPr lang="ru-RU" sz="3200" dirty="0" smtClean="0"/>
            </a:br>
            <a:r>
              <a:rPr lang="ru-RU" sz="3200" dirty="0" smtClean="0"/>
              <a:t>Но станет все совсем обычным, </a:t>
            </a:r>
            <a:br>
              <a:rPr lang="ru-RU" sz="3200" dirty="0" smtClean="0"/>
            </a:br>
            <a:r>
              <a:rPr lang="ru-RU" sz="3200" dirty="0" smtClean="0"/>
              <a:t>Когда поймете наш рассказ.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8314" name="Picture 10" descr="http://img-fotki.yandex.ru/get/4518/28257045.682/0_72b7c_f92daf72_L.j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3013683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58246" cy="542937"/>
          </a:xfrm>
        </p:spPr>
        <p:txBody>
          <a:bodyPr lIns="82945" tIns="41473" rIns="82945">
            <a:noAutofit/>
          </a:bodyPr>
          <a:lstStyle/>
          <a:p>
            <a:pPr algn="ctr" eaLnBrk="1"/>
            <a:r>
              <a:rPr lang="ru-RU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95840" y="1142984"/>
            <a:ext cx="8948160" cy="5357850"/>
          </a:xfrm>
        </p:spPr>
        <p:txBody>
          <a:bodyPr lIns="82945" tIns="41473" rIns="82945" bIns="41473">
            <a:normAutofit fontScale="92500" lnSpcReduction="20000"/>
          </a:bodyPr>
          <a:lstStyle/>
          <a:p>
            <a:pPr>
              <a:buNone/>
            </a:pPr>
            <a:r>
              <a:rPr lang="ru-RU" sz="1800" b="1" dirty="0" smtClean="0"/>
              <a:t>Личностные: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широкая мотивационная основа учебной деятельности, включающая социальные, учебно-познавательные и внешние мотивы;</a:t>
            </a:r>
          </a:p>
          <a:p>
            <a:pPr>
              <a:buNone/>
            </a:pPr>
            <a:r>
              <a:rPr lang="ru-RU" sz="1800" dirty="0" smtClean="0"/>
              <a:t>          -формирование ответственного отношения к учению на основе мотивации к обучению и познанию;</a:t>
            </a:r>
          </a:p>
          <a:p>
            <a:pPr>
              <a:buNone/>
            </a:pPr>
            <a:r>
              <a:rPr lang="ru-RU" sz="1800" dirty="0" smtClean="0"/>
              <a:t>	-формирование осознанного, уважительного и доброжелательного отношения к другому человеку, его мнению;</a:t>
            </a:r>
          </a:p>
          <a:p>
            <a:pPr>
              <a:buNone/>
            </a:pPr>
            <a:r>
              <a:rPr lang="ru-RU" sz="1800" dirty="0" smtClean="0"/>
              <a:t>	-формирование коммуникативной компетентности в общении и сотрудничестве со сверстниками и взрослыми в процессе учебной деятельности</a:t>
            </a:r>
          </a:p>
          <a:p>
            <a:pPr>
              <a:buNone/>
            </a:pPr>
            <a:r>
              <a:rPr lang="ru-RU" sz="1800" b="1" dirty="0" err="1" smtClean="0"/>
              <a:t>Метапредметные</a:t>
            </a:r>
            <a:r>
              <a:rPr lang="ru-RU" sz="1800" b="1" dirty="0" smtClean="0"/>
              <a:t>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умение определять понятия, создавать обобщения, классифицировать, строить рассуждение, умозаключение и делать выводы;</a:t>
            </a:r>
          </a:p>
          <a:p>
            <a:pPr>
              <a:buNone/>
            </a:pPr>
            <a:r>
              <a:rPr lang="ru-RU" sz="1800" dirty="0" smtClean="0"/>
              <a:t>	-умение создавать, применять различные продукты для решения учебной задачи;</a:t>
            </a:r>
          </a:p>
          <a:p>
            <a:pPr>
              <a:buNone/>
            </a:pPr>
            <a:r>
              <a:rPr lang="ru-RU" sz="1800" dirty="0" smtClean="0"/>
              <a:t>	-умение оценивать правильность выполнения учебной задачи, собственные возможности её решения;</a:t>
            </a:r>
          </a:p>
          <a:p>
            <a:pPr>
              <a:buNone/>
            </a:pPr>
            <a:r>
              <a:rPr lang="ru-RU" sz="1800" dirty="0" smtClean="0"/>
              <a:t>	-развитие ИКТ–компетенции.</a:t>
            </a:r>
          </a:p>
          <a:p>
            <a:pPr eaLnBrk="1">
              <a:buFont typeface="Times New Roman" pitchFamily="18" charset="0"/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Предметные: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знать: историю развития систем счисления, определения: системы счисления, основание и алфавит системы счисления, применение систем счисления в жизни.</a:t>
            </a:r>
          </a:p>
          <a:p>
            <a:pPr>
              <a:buNone/>
            </a:pPr>
            <a:r>
              <a:rPr lang="ru-RU" sz="1800" dirty="0" smtClean="0"/>
              <a:t>	-уметь: переводить числа из десятичной системы счисления.</a:t>
            </a:r>
          </a:p>
          <a:p>
            <a:pPr eaLnBrk="1">
              <a:buFont typeface="Times New Roman" pitchFamily="18" charset="0"/>
              <a:buNone/>
            </a:pPr>
            <a:endParaRPr lang="ru-RU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8" y="1071546"/>
            <a:ext cx="7785100" cy="4856162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5400" dirty="0" smtClean="0">
                <a:solidFill>
                  <a:srgbClr val="F80841"/>
                </a:solidFill>
              </a:rPr>
              <a:t>О сколько нам открытий чудных готовит просвещенья</a:t>
            </a:r>
          </a:p>
          <a:p>
            <a:pPr algn="ctr" eaLnBrk="1" hangingPunct="1">
              <a:buNone/>
            </a:pPr>
            <a:r>
              <a:rPr lang="ru-RU" sz="5400" dirty="0" smtClean="0">
                <a:solidFill>
                  <a:srgbClr val="F80841"/>
                </a:solidFill>
              </a:rPr>
              <a:t> дух…</a:t>
            </a:r>
          </a:p>
        </p:txBody>
      </p:sp>
      <p:pic>
        <p:nvPicPr>
          <p:cNvPr id="15363" name="Picture 12" descr="b30ba1f7ef1f911d6a7543594d89635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588" y="5229225"/>
            <a:ext cx="2333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 descr="Р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6550" y="3563938"/>
            <a:ext cx="232568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4" descr="090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24003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5" descr="0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43663"/>
            <a:ext cx="3810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6" descr="0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7300" y="6443663"/>
            <a:ext cx="3810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2" descr="0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42875"/>
            <a:ext cx="3810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3" descr="0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42875"/>
            <a:ext cx="3810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8" descr="f93defe90a1df8235e7b12794ac696f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1538288"/>
            <a:ext cx="16922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7" descr="gl_elbfa_levo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" y="1493838"/>
            <a:ext cx="182721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лево 11">
            <a:hlinkClick r:id="rId9" action="ppaction://hlinksldjump"/>
          </p:cNvPr>
          <p:cNvSpPr/>
          <p:nvPr/>
        </p:nvSpPr>
        <p:spPr>
          <a:xfrm>
            <a:off x="7858148" y="5857892"/>
            <a:ext cx="1071570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4282" y="357166"/>
            <a:ext cx="8577263" cy="5822950"/>
            <a:chOff x="0" y="147"/>
            <a:chExt cx="5403" cy="3668"/>
          </a:xfrm>
        </p:grpSpPr>
        <p:sp>
          <p:nvSpPr>
            <p:cNvPr id="16398" name="AutoShape 9"/>
            <p:cNvSpPr>
              <a:spLocks noChangeArrowheads="1"/>
            </p:cNvSpPr>
            <p:nvPr/>
          </p:nvSpPr>
          <p:spPr bwMode="auto">
            <a:xfrm>
              <a:off x="725" y="147"/>
              <a:ext cx="4678" cy="851"/>
            </a:xfrm>
            <a:prstGeom prst="wedgeRoundRectCallout">
              <a:avLst>
                <a:gd name="adj1" fmla="val -48440"/>
                <a:gd name="adj2" fmla="val 197356"/>
                <a:gd name="adj3" fmla="val 16667"/>
              </a:avLst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16399" name="Picture 13" descr="CRCTR0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047"/>
              <a:ext cx="1011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439" name="Rectangle 15"/>
          <p:cNvSpPr>
            <a:spLocks noGrp="1" noChangeArrowheads="1"/>
          </p:cNvSpPr>
          <p:nvPr>
            <p:ph type="title"/>
          </p:nvPr>
        </p:nvSpPr>
        <p:spPr>
          <a:xfrm>
            <a:off x="1500166" y="274638"/>
            <a:ext cx="642942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E70303"/>
                </a:solidFill>
                <a:latin typeface="Georgia" pitchFamily="18" charset="0"/>
              </a:rPr>
              <a:t>Блиц - опрос</a:t>
            </a:r>
            <a:endParaRPr lang="ru-RU" sz="4000" b="1" i="1" dirty="0" smtClean="0">
              <a:solidFill>
                <a:srgbClr val="E70303"/>
              </a:solidFill>
              <a:latin typeface="Georgia" pitchFamily="18" charset="0"/>
            </a:endParaRPr>
          </a:p>
        </p:txBody>
      </p:sp>
      <p:sp>
        <p:nvSpPr>
          <p:cNvPr id="103440" name="AutoShape 16"/>
          <p:cNvSpPr>
            <a:spLocks noChangeArrowheads="1"/>
          </p:cNvSpPr>
          <p:nvPr/>
        </p:nvSpPr>
        <p:spPr bwMode="auto">
          <a:xfrm rot="439909">
            <a:off x="4330329" y="992245"/>
            <a:ext cx="4594276" cy="3732739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Знаковая система, в которой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числа записываются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по определенным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правилам с помощью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символов некоторого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алфавита, </a:t>
            </a:r>
            <a:r>
              <a:rPr lang="ru-RU" sz="2000" i="1" dirty="0" err="1" smtClean="0">
                <a:solidFill>
                  <a:srgbClr val="E7073C"/>
                </a:solidFill>
              </a:rPr>
              <a:t>назывется</a:t>
            </a:r>
            <a:r>
              <a:rPr lang="ru-RU" sz="2000" i="1" dirty="0" smtClean="0">
                <a:solidFill>
                  <a:srgbClr val="E7073C"/>
                </a:solidFill>
              </a:rPr>
              <a:t>…</a:t>
            </a:r>
            <a:endParaRPr lang="ru-RU" sz="2000" i="1" dirty="0">
              <a:solidFill>
                <a:srgbClr val="E7073C"/>
              </a:solidFill>
            </a:endParaRPr>
          </a:p>
        </p:txBody>
      </p:sp>
      <p:sp>
        <p:nvSpPr>
          <p:cNvPr id="103441" name="AutoShape 17"/>
          <p:cNvSpPr>
            <a:spLocks noChangeArrowheads="1"/>
          </p:cNvSpPr>
          <p:nvPr/>
        </p:nvSpPr>
        <p:spPr bwMode="auto">
          <a:xfrm rot="20494041">
            <a:off x="1177704" y="3022181"/>
            <a:ext cx="4806873" cy="3710819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1" dirty="0" smtClean="0">
                <a:solidFill>
                  <a:srgbClr val="E7073C"/>
                </a:solidFill>
              </a:rPr>
              <a:t>Как называется процесс</a:t>
            </a:r>
          </a:p>
          <a:p>
            <a:pPr algn="ctr"/>
            <a:r>
              <a:rPr lang="ru-RU" i="1" dirty="0" smtClean="0">
                <a:solidFill>
                  <a:srgbClr val="E7073C"/>
                </a:solidFill>
              </a:rPr>
              <a:t>преобразования информации </a:t>
            </a:r>
          </a:p>
          <a:p>
            <a:pPr algn="ctr"/>
            <a:r>
              <a:rPr lang="ru-RU" i="1" dirty="0" smtClean="0">
                <a:solidFill>
                  <a:srgbClr val="E7073C"/>
                </a:solidFill>
              </a:rPr>
              <a:t>из одной знаковой </a:t>
            </a:r>
          </a:p>
          <a:p>
            <a:pPr algn="ctr"/>
            <a:r>
              <a:rPr lang="ru-RU" i="1" dirty="0" smtClean="0">
                <a:solidFill>
                  <a:srgbClr val="E7073C"/>
                </a:solidFill>
              </a:rPr>
              <a:t>системы в другую</a:t>
            </a:r>
            <a:endParaRPr lang="ru-RU" i="1" dirty="0">
              <a:solidFill>
                <a:srgbClr val="E707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9" grpId="0"/>
      <p:bldP spid="103439" grpId="1"/>
      <p:bldP spid="103440" grpId="0" animBg="1"/>
      <p:bldP spid="103440" grpId="1" animBg="1"/>
      <p:bldP spid="103441" grpId="0" animBg="1"/>
      <p:bldP spid="1034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4282" y="357166"/>
            <a:ext cx="8577263" cy="5822950"/>
            <a:chOff x="0" y="147"/>
            <a:chExt cx="5403" cy="3668"/>
          </a:xfrm>
        </p:grpSpPr>
        <p:sp>
          <p:nvSpPr>
            <p:cNvPr id="16398" name="AutoShape 9"/>
            <p:cNvSpPr>
              <a:spLocks noChangeArrowheads="1"/>
            </p:cNvSpPr>
            <p:nvPr/>
          </p:nvSpPr>
          <p:spPr bwMode="auto">
            <a:xfrm>
              <a:off x="725" y="147"/>
              <a:ext cx="4678" cy="851"/>
            </a:xfrm>
            <a:prstGeom prst="wedgeRoundRectCallout">
              <a:avLst>
                <a:gd name="adj1" fmla="val -48440"/>
                <a:gd name="adj2" fmla="val 197356"/>
                <a:gd name="adj3" fmla="val 16667"/>
              </a:avLst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16399" name="Picture 13" descr="CRCTR0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047"/>
              <a:ext cx="1011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439" name="Rectangle 15"/>
          <p:cNvSpPr>
            <a:spLocks noGrp="1" noChangeArrowheads="1"/>
          </p:cNvSpPr>
          <p:nvPr>
            <p:ph type="title"/>
          </p:nvPr>
        </p:nvSpPr>
        <p:spPr>
          <a:xfrm>
            <a:off x="1500166" y="274638"/>
            <a:ext cx="642942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E70303"/>
                </a:solidFill>
                <a:latin typeface="Georgia" pitchFamily="18" charset="0"/>
              </a:rPr>
              <a:t>Блиц - опрос</a:t>
            </a:r>
            <a:endParaRPr lang="ru-RU" sz="4000" b="1" i="1" dirty="0" smtClean="0">
              <a:solidFill>
                <a:srgbClr val="E70303"/>
              </a:solidFill>
              <a:latin typeface="Georgia" pitchFamily="18" charset="0"/>
            </a:endParaRP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 rot="552257">
            <a:off x="3693904" y="3578982"/>
            <a:ext cx="5253794" cy="2877356"/>
          </a:xfrm>
          <a:prstGeom prst="irregularSeal2">
            <a:avLst/>
          </a:prstGeom>
          <a:gradFill rotWithShape="1">
            <a:gsLst>
              <a:gs pos="0">
                <a:srgbClr val="6699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rgbClr val="993300"/>
                </a:solidFill>
              </a:rPr>
              <a:t>Как называется операция</a:t>
            </a:r>
          </a:p>
          <a:p>
            <a:pPr algn="ctr"/>
            <a:r>
              <a:rPr lang="ru-RU" b="1" i="1" dirty="0" smtClean="0">
                <a:solidFill>
                  <a:srgbClr val="993300"/>
                </a:solidFill>
              </a:rPr>
              <a:t>обратная кодированию?</a:t>
            </a:r>
            <a:endParaRPr lang="ru-RU" dirty="0">
              <a:solidFill>
                <a:srgbClr val="993300"/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 rot="439909">
            <a:off x="703210" y="993286"/>
            <a:ext cx="4594276" cy="3478542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Количество знаков или 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символов, используемых 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для изображения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числа в данной с.с. 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называется…</a:t>
            </a:r>
            <a:endParaRPr lang="ru-RU" sz="2000" i="1" dirty="0">
              <a:solidFill>
                <a:srgbClr val="E707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4282" y="357166"/>
            <a:ext cx="8577263" cy="5822950"/>
            <a:chOff x="0" y="147"/>
            <a:chExt cx="5403" cy="3668"/>
          </a:xfrm>
        </p:grpSpPr>
        <p:sp>
          <p:nvSpPr>
            <p:cNvPr id="16398" name="AutoShape 9"/>
            <p:cNvSpPr>
              <a:spLocks noChangeArrowheads="1"/>
            </p:cNvSpPr>
            <p:nvPr/>
          </p:nvSpPr>
          <p:spPr bwMode="auto">
            <a:xfrm>
              <a:off x="725" y="147"/>
              <a:ext cx="4678" cy="851"/>
            </a:xfrm>
            <a:prstGeom prst="wedgeRoundRectCallout">
              <a:avLst>
                <a:gd name="adj1" fmla="val -48440"/>
                <a:gd name="adj2" fmla="val 197356"/>
                <a:gd name="adj3" fmla="val 16667"/>
              </a:avLst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16399" name="Picture 13" descr="CRCTR0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047"/>
              <a:ext cx="1011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439" name="Rectangle 15"/>
          <p:cNvSpPr>
            <a:spLocks noGrp="1" noChangeArrowheads="1"/>
          </p:cNvSpPr>
          <p:nvPr>
            <p:ph type="title"/>
          </p:nvPr>
        </p:nvSpPr>
        <p:spPr>
          <a:xfrm>
            <a:off x="1500166" y="274638"/>
            <a:ext cx="642942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E70303"/>
                </a:solidFill>
                <a:latin typeface="Georgia" pitchFamily="18" charset="0"/>
              </a:rPr>
              <a:t>Блиц - опрос</a:t>
            </a:r>
            <a:endParaRPr lang="ru-RU" sz="4000" b="1" i="1" dirty="0" smtClean="0">
              <a:solidFill>
                <a:srgbClr val="E70303"/>
              </a:solidFill>
              <a:latin typeface="Georgia" pitchFamily="18" charset="0"/>
            </a:endParaRPr>
          </a:p>
        </p:txBody>
      </p:sp>
      <p:sp>
        <p:nvSpPr>
          <p:cNvPr id="103440" name="AutoShape 16"/>
          <p:cNvSpPr>
            <a:spLocks noChangeArrowheads="1"/>
          </p:cNvSpPr>
          <p:nvPr/>
        </p:nvSpPr>
        <p:spPr bwMode="auto">
          <a:xfrm>
            <a:off x="5072066" y="1071546"/>
            <a:ext cx="3724277" cy="2643206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Римская с.с. – это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позиционная или 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непозиционная с.с?</a:t>
            </a:r>
            <a:endParaRPr lang="ru-RU" sz="2000" i="1" dirty="0">
              <a:solidFill>
                <a:srgbClr val="E7073C"/>
              </a:solidFill>
            </a:endParaRPr>
          </a:p>
        </p:txBody>
      </p:sp>
      <p:sp>
        <p:nvSpPr>
          <p:cNvPr id="103441" name="AutoShape 17"/>
          <p:cNvSpPr>
            <a:spLocks noChangeArrowheads="1"/>
          </p:cNvSpPr>
          <p:nvPr/>
        </p:nvSpPr>
        <p:spPr bwMode="auto">
          <a:xfrm rot="-704095">
            <a:off x="1341351" y="1392627"/>
            <a:ext cx="4176656" cy="3082458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1" dirty="0" smtClean="0">
                <a:solidFill>
                  <a:srgbClr val="E7073C"/>
                </a:solidFill>
              </a:rPr>
              <a:t>Может ли в качестве</a:t>
            </a:r>
          </a:p>
          <a:p>
            <a:pPr algn="ctr"/>
            <a:r>
              <a:rPr lang="ru-RU" i="1" dirty="0" smtClean="0">
                <a:solidFill>
                  <a:srgbClr val="E7073C"/>
                </a:solidFill>
              </a:rPr>
              <a:t>цифры использоваться </a:t>
            </a:r>
          </a:p>
          <a:p>
            <a:pPr algn="ctr"/>
            <a:r>
              <a:rPr lang="ru-RU" i="1" dirty="0" smtClean="0">
                <a:solidFill>
                  <a:srgbClr val="E7073C"/>
                </a:solidFill>
              </a:rPr>
              <a:t>символ буквы?</a:t>
            </a:r>
          </a:p>
          <a:p>
            <a:pPr algn="ctr"/>
            <a:r>
              <a:rPr lang="ru-RU" i="1" dirty="0" smtClean="0">
                <a:solidFill>
                  <a:srgbClr val="E7073C"/>
                </a:solidFill>
              </a:rPr>
              <a:t> Приведите пример.</a:t>
            </a:r>
            <a:endParaRPr lang="ru-RU" i="1" dirty="0">
              <a:solidFill>
                <a:srgbClr val="E7073C"/>
              </a:solidFill>
            </a:endParaRPr>
          </a:p>
        </p:txBody>
      </p:sp>
      <p:sp>
        <p:nvSpPr>
          <p:cNvPr id="103445" name="AutoShape 21"/>
          <p:cNvSpPr>
            <a:spLocks noChangeArrowheads="1"/>
          </p:cNvSpPr>
          <p:nvPr/>
        </p:nvSpPr>
        <p:spPr bwMode="auto">
          <a:xfrm rot="552257">
            <a:off x="3965095" y="2903744"/>
            <a:ext cx="4506808" cy="3407411"/>
          </a:xfrm>
          <a:prstGeom prst="irregularSeal2">
            <a:avLst/>
          </a:prstGeom>
          <a:gradFill rotWithShape="1">
            <a:gsLst>
              <a:gs pos="0">
                <a:srgbClr val="6699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rgbClr val="993300"/>
                </a:solidFill>
              </a:rPr>
              <a:t>Арабскими или римскими</a:t>
            </a:r>
          </a:p>
          <a:p>
            <a:pPr algn="ctr"/>
            <a:r>
              <a:rPr lang="ru-RU" b="1" i="1" dirty="0" smtClean="0">
                <a:solidFill>
                  <a:srgbClr val="993300"/>
                </a:solidFill>
              </a:rPr>
              <a:t>называются цифры</a:t>
            </a:r>
          </a:p>
          <a:p>
            <a:pPr algn="ctr"/>
            <a:r>
              <a:rPr lang="ru-RU" b="1" i="1" dirty="0" smtClean="0">
                <a:solidFill>
                  <a:srgbClr val="993300"/>
                </a:solidFill>
              </a:rPr>
              <a:t>десятичной с.с.?</a:t>
            </a:r>
            <a:endParaRPr lang="ru-RU" dirty="0">
              <a:solidFill>
                <a:srgbClr val="993300"/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ru-RU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3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9" grpId="0"/>
      <p:bldP spid="103439" grpId="1"/>
      <p:bldP spid="103440" grpId="0" animBg="1"/>
      <p:bldP spid="103440" grpId="1" animBg="1"/>
      <p:bldP spid="103441" grpId="0" animBg="1"/>
      <p:bldP spid="103441" grpId="1" animBg="1"/>
      <p:bldP spid="103445" grpId="0" build="allAtOnce" animBg="1"/>
      <p:bldP spid="103445" grpI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4282" y="357166"/>
            <a:ext cx="8577263" cy="5822950"/>
            <a:chOff x="0" y="147"/>
            <a:chExt cx="5403" cy="3668"/>
          </a:xfrm>
        </p:grpSpPr>
        <p:sp>
          <p:nvSpPr>
            <p:cNvPr id="16398" name="AutoShape 9"/>
            <p:cNvSpPr>
              <a:spLocks noChangeArrowheads="1"/>
            </p:cNvSpPr>
            <p:nvPr/>
          </p:nvSpPr>
          <p:spPr bwMode="auto">
            <a:xfrm>
              <a:off x="725" y="147"/>
              <a:ext cx="4678" cy="851"/>
            </a:xfrm>
            <a:prstGeom prst="wedgeRoundRectCallout">
              <a:avLst>
                <a:gd name="adj1" fmla="val -48440"/>
                <a:gd name="adj2" fmla="val 197356"/>
                <a:gd name="adj3" fmla="val 16667"/>
              </a:avLst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16399" name="Picture 13" descr="CRCTR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047"/>
              <a:ext cx="1011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439" name="Rectangle 15"/>
          <p:cNvSpPr>
            <a:spLocks noGrp="1" noChangeArrowheads="1"/>
          </p:cNvSpPr>
          <p:nvPr>
            <p:ph type="title"/>
          </p:nvPr>
        </p:nvSpPr>
        <p:spPr>
          <a:xfrm>
            <a:off x="1500166" y="274638"/>
            <a:ext cx="642942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E70303"/>
                </a:solidFill>
                <a:latin typeface="Georgia" pitchFamily="18" charset="0"/>
              </a:rPr>
              <a:t>Блиц - опрос</a:t>
            </a:r>
            <a:endParaRPr lang="ru-RU" sz="4000" b="1" i="1" dirty="0" smtClean="0">
              <a:solidFill>
                <a:srgbClr val="E70303"/>
              </a:solidFill>
              <a:latin typeface="Georgia" pitchFamily="18" charset="0"/>
            </a:endParaRPr>
          </a:p>
        </p:txBody>
      </p:sp>
      <p:sp>
        <p:nvSpPr>
          <p:cNvPr id="103440" name="AutoShape 16"/>
          <p:cNvSpPr>
            <a:spLocks noChangeArrowheads="1"/>
          </p:cNvSpPr>
          <p:nvPr/>
        </p:nvSpPr>
        <p:spPr bwMode="auto">
          <a:xfrm>
            <a:off x="4286248" y="928670"/>
            <a:ext cx="4581533" cy="2911479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Какое минимальное 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основание может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иметь с.с., если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в ней записано</a:t>
            </a:r>
          </a:p>
          <a:p>
            <a:pPr algn="ctr"/>
            <a:r>
              <a:rPr lang="ru-RU" sz="2000" i="1" dirty="0" smtClean="0">
                <a:solidFill>
                  <a:srgbClr val="E7073C"/>
                </a:solidFill>
              </a:rPr>
              <a:t>число 11?</a:t>
            </a:r>
            <a:endParaRPr lang="ru-RU" sz="2000" i="1" dirty="0">
              <a:solidFill>
                <a:srgbClr val="E7073C"/>
              </a:solidFill>
            </a:endParaRPr>
          </a:p>
        </p:txBody>
      </p:sp>
      <p:sp>
        <p:nvSpPr>
          <p:cNvPr id="103441" name="AutoShape 17"/>
          <p:cNvSpPr>
            <a:spLocks noChangeArrowheads="1"/>
          </p:cNvSpPr>
          <p:nvPr/>
        </p:nvSpPr>
        <p:spPr bwMode="auto">
          <a:xfrm rot="-704095">
            <a:off x="825435" y="1112859"/>
            <a:ext cx="3509963" cy="2858093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1" dirty="0" smtClean="0">
                <a:solidFill>
                  <a:srgbClr val="E7073C"/>
                </a:solidFill>
              </a:rPr>
              <a:t>Какая с.с. используется</a:t>
            </a:r>
          </a:p>
          <a:p>
            <a:pPr algn="ctr"/>
            <a:r>
              <a:rPr lang="ru-RU" i="1" dirty="0" smtClean="0">
                <a:solidFill>
                  <a:srgbClr val="E7073C"/>
                </a:solidFill>
              </a:rPr>
              <a:t> в компьютере </a:t>
            </a:r>
          </a:p>
          <a:p>
            <a:pPr algn="ctr"/>
            <a:r>
              <a:rPr lang="ru-RU" i="1" dirty="0" smtClean="0">
                <a:solidFill>
                  <a:srgbClr val="E7073C"/>
                </a:solidFill>
              </a:rPr>
              <a:t>в качестве основной?</a:t>
            </a:r>
            <a:endParaRPr lang="ru-RU" i="1" dirty="0">
              <a:solidFill>
                <a:srgbClr val="E7073C"/>
              </a:solidFill>
            </a:endParaRPr>
          </a:p>
        </p:txBody>
      </p:sp>
      <p:sp>
        <p:nvSpPr>
          <p:cNvPr id="103445" name="AutoShape 21"/>
          <p:cNvSpPr>
            <a:spLocks noChangeArrowheads="1"/>
          </p:cNvSpPr>
          <p:nvPr/>
        </p:nvSpPr>
        <p:spPr bwMode="auto">
          <a:xfrm rot="552257">
            <a:off x="2419895" y="3348564"/>
            <a:ext cx="3960812" cy="2886400"/>
          </a:xfrm>
          <a:prstGeom prst="irregularSeal2">
            <a:avLst/>
          </a:prstGeom>
          <a:gradFill rotWithShape="1">
            <a:gsLst>
              <a:gs pos="0">
                <a:srgbClr val="6699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1" dirty="0" smtClean="0">
                <a:solidFill>
                  <a:srgbClr val="E7073C"/>
                </a:solidFill>
              </a:rPr>
              <a:t>          </a:t>
            </a:r>
            <a:r>
              <a:rPr lang="ru-RU" i="1" dirty="0" smtClean="0">
                <a:solidFill>
                  <a:srgbClr val="002060"/>
                </a:solidFill>
              </a:rPr>
              <a:t>Какое минимальное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основание может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иметь с.с., если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в ней записано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число 99?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03449" name="WordArt 25"/>
          <p:cNvSpPr>
            <a:spLocks noChangeArrowheads="1" noChangeShapeType="1" noTextEdit="1"/>
          </p:cNvSpPr>
          <p:nvPr/>
        </p:nvSpPr>
        <p:spPr bwMode="auto">
          <a:xfrm>
            <a:off x="1571604" y="1357298"/>
            <a:ext cx="6075363" cy="3960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>
                <a:ln w="4127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  <p:pic>
        <p:nvPicPr>
          <p:cNvPr id="103450" name="Picture 75" descr="roza8_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786190"/>
            <a:ext cx="258127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03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03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3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9" grpId="0"/>
      <p:bldP spid="103439" grpId="1"/>
      <p:bldP spid="103440" grpId="0" animBg="1"/>
      <p:bldP spid="103440" grpId="1" animBg="1"/>
      <p:bldP spid="103441" grpId="0" animBg="1"/>
      <p:bldP spid="103441" grpId="1" animBg="1"/>
      <p:bldP spid="103445" grpId="0" build="allAtOnce" animBg="1"/>
      <p:bldP spid="103445" grpId="1" build="allAtOnce" animBg="1"/>
      <p:bldP spid="1034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>Минидиктант</a:t>
            </a:r>
            <a:endParaRPr lang="ru-RU" sz="3200" dirty="0" smtClean="0">
              <a:solidFill>
                <a:srgbClr val="002060"/>
              </a:solidFill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Запишите алфавит с.с:</a:t>
            </a:r>
            <a:r>
              <a:rPr lang="ru-RU" dirty="0" smtClean="0"/>
              <a:t>	а) </a:t>
            </a:r>
            <a:r>
              <a:rPr lang="ru-RU" sz="2400" dirty="0" smtClean="0"/>
              <a:t>троичной</a:t>
            </a:r>
          </a:p>
          <a:p>
            <a:pPr>
              <a:buNone/>
            </a:pPr>
            <a:r>
              <a:rPr lang="ru-RU" sz="2400" dirty="0" smtClean="0"/>
              <a:t>						б) восьмеричной</a:t>
            </a:r>
          </a:p>
          <a:p>
            <a:pPr>
              <a:buNone/>
            </a:pPr>
            <a:r>
              <a:rPr lang="ru-RU" sz="2400" dirty="0" smtClean="0"/>
              <a:t>						в) двенадцатеричной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	Какое минимальное основание должна иметь с.с., если в ней записаны числа: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		</a:t>
            </a:r>
            <a:r>
              <a:rPr lang="ru-RU" sz="2400" dirty="0" smtClean="0"/>
              <a:t>а) 4, 12, 8</a:t>
            </a:r>
          </a:p>
          <a:p>
            <a:pPr>
              <a:buNone/>
            </a:pPr>
            <a:r>
              <a:rPr lang="ru-RU" sz="2400" dirty="0" smtClean="0"/>
              <a:t>		б) 122, 31, 43</a:t>
            </a:r>
          </a:p>
          <a:p>
            <a:pPr>
              <a:buNone/>
            </a:pPr>
            <a:r>
              <a:rPr lang="ru-RU" sz="2400" dirty="0" smtClean="0"/>
              <a:t>		в) 2А, 153, 99?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Запишите число, используя римскую с.с.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		</a:t>
            </a:r>
            <a:r>
              <a:rPr lang="ru-RU" sz="2400" dirty="0" smtClean="0"/>
              <a:t>а)  53</a:t>
            </a:r>
          </a:p>
          <a:p>
            <a:pPr>
              <a:buNone/>
            </a:pPr>
            <a:r>
              <a:rPr lang="ru-RU" sz="2400" dirty="0" smtClean="0"/>
              <a:t>		б) 192</a:t>
            </a:r>
          </a:p>
          <a:p>
            <a:pPr>
              <a:buNone/>
            </a:pPr>
            <a:r>
              <a:rPr lang="ru-RU" sz="2400" dirty="0" smtClean="0"/>
              <a:t>		в) 2679                                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Picture 3" descr="C:\Users\Власов\Pictures\69490747_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714752"/>
            <a:ext cx="23002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2894</TotalTime>
  <Words>805</Words>
  <Application>Microsoft Office PowerPoint</Application>
  <PresentationFormat>Экран (4:3)</PresentationFormat>
  <Paragraphs>250</Paragraphs>
  <Slides>25</Slides>
  <Notes>10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Слайд 1</vt:lpstr>
      <vt:lpstr> </vt:lpstr>
      <vt:lpstr>Планируемые результаты</vt:lpstr>
      <vt:lpstr>Слайд 4</vt:lpstr>
      <vt:lpstr>Блиц - опрос</vt:lpstr>
      <vt:lpstr>Блиц - опрос</vt:lpstr>
      <vt:lpstr>Блиц - опрос</vt:lpstr>
      <vt:lpstr>Блиц - опрос</vt:lpstr>
      <vt:lpstr>Минидиктант</vt:lpstr>
      <vt:lpstr>Ответы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Практическая работа</vt:lpstr>
      <vt:lpstr>Практическая работа</vt:lpstr>
      <vt:lpstr>Практическая работа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</dc:creator>
  <cp:lastModifiedBy>LexOs</cp:lastModifiedBy>
  <cp:revision>299</cp:revision>
  <dcterms:created xsi:type="dcterms:W3CDTF">2010-10-25T13:36:49Z</dcterms:created>
  <dcterms:modified xsi:type="dcterms:W3CDTF">2019-05-30T17:56:03Z</dcterms:modified>
</cp:coreProperties>
</file>