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145"/>
  </p:notesMasterIdLst>
  <p:sldIdLst>
    <p:sldId id="257" r:id="rId2"/>
    <p:sldId id="256" r:id="rId3"/>
    <p:sldId id="260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88" r:id="rId30"/>
    <p:sldId id="289" r:id="rId31"/>
    <p:sldId id="293" r:id="rId32"/>
    <p:sldId id="294" r:id="rId33"/>
    <p:sldId id="295" r:id="rId34"/>
    <p:sldId id="298" r:id="rId35"/>
    <p:sldId id="299" r:id="rId36"/>
    <p:sldId id="302" r:id="rId37"/>
    <p:sldId id="303" r:id="rId38"/>
    <p:sldId id="304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6" r:id="rId47"/>
    <p:sldId id="317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5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44" r:id="rId68"/>
    <p:sldId id="345" r:id="rId69"/>
    <p:sldId id="346" r:id="rId70"/>
    <p:sldId id="347" r:id="rId71"/>
    <p:sldId id="348" r:id="rId72"/>
    <p:sldId id="349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61" r:id="rId84"/>
    <p:sldId id="362" r:id="rId85"/>
    <p:sldId id="363" r:id="rId86"/>
    <p:sldId id="364" r:id="rId87"/>
    <p:sldId id="365" r:id="rId88"/>
    <p:sldId id="366" r:id="rId89"/>
    <p:sldId id="367" r:id="rId90"/>
    <p:sldId id="368" r:id="rId91"/>
    <p:sldId id="369" r:id="rId92"/>
    <p:sldId id="370" r:id="rId93"/>
    <p:sldId id="372" r:id="rId94"/>
    <p:sldId id="373" r:id="rId95"/>
    <p:sldId id="448" r:id="rId96"/>
    <p:sldId id="447" r:id="rId97"/>
    <p:sldId id="449" r:id="rId98"/>
    <p:sldId id="450" r:id="rId99"/>
    <p:sldId id="379" r:id="rId100"/>
    <p:sldId id="451" r:id="rId101"/>
    <p:sldId id="452" r:id="rId102"/>
    <p:sldId id="386" r:id="rId103"/>
    <p:sldId id="453" r:id="rId104"/>
    <p:sldId id="454" r:id="rId105"/>
    <p:sldId id="455" r:id="rId106"/>
    <p:sldId id="456" r:id="rId107"/>
    <p:sldId id="393" r:id="rId108"/>
    <p:sldId id="394" r:id="rId109"/>
    <p:sldId id="395" r:id="rId110"/>
    <p:sldId id="396" r:id="rId111"/>
    <p:sldId id="397" r:id="rId112"/>
    <p:sldId id="457" r:id="rId113"/>
    <p:sldId id="458" r:id="rId114"/>
    <p:sldId id="398" r:id="rId115"/>
    <p:sldId id="399" r:id="rId116"/>
    <p:sldId id="400" r:id="rId117"/>
    <p:sldId id="401" r:id="rId118"/>
    <p:sldId id="405" r:id="rId119"/>
    <p:sldId id="409" r:id="rId120"/>
    <p:sldId id="410" r:id="rId121"/>
    <p:sldId id="411" r:id="rId122"/>
    <p:sldId id="412" r:id="rId123"/>
    <p:sldId id="413" r:id="rId124"/>
    <p:sldId id="459" r:id="rId125"/>
    <p:sldId id="460" r:id="rId126"/>
    <p:sldId id="461" r:id="rId127"/>
    <p:sldId id="419" r:id="rId128"/>
    <p:sldId id="462" r:id="rId129"/>
    <p:sldId id="463" r:id="rId130"/>
    <p:sldId id="464" r:id="rId131"/>
    <p:sldId id="465" r:id="rId132"/>
    <p:sldId id="466" r:id="rId133"/>
    <p:sldId id="426" r:id="rId134"/>
    <p:sldId id="467" r:id="rId135"/>
    <p:sldId id="468" r:id="rId136"/>
    <p:sldId id="469" r:id="rId137"/>
    <p:sldId id="470" r:id="rId138"/>
    <p:sldId id="471" r:id="rId139"/>
    <p:sldId id="431" r:id="rId140"/>
    <p:sldId id="433" r:id="rId141"/>
    <p:sldId id="436" r:id="rId142"/>
    <p:sldId id="438" r:id="rId143"/>
    <p:sldId id="258" r:id="rId14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2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99CC"/>
    <a:srgbClr val="FFCC66"/>
    <a:srgbClr val="33CC33"/>
    <a:srgbClr val="FF0000"/>
    <a:srgbClr val="0000FF"/>
    <a:srgbClr val="CCEC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61" autoAdjust="0"/>
    <p:restoredTop sz="94660"/>
  </p:normalViewPr>
  <p:slideViewPr>
    <p:cSldViewPr>
      <p:cViewPr varScale="1">
        <p:scale>
          <a:sx n="80" d="100"/>
          <a:sy n="80" d="100"/>
        </p:scale>
        <p:origin x="137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ookman Old Style" panose="020506040505050202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ookman Old Style" panose="02050604050505020204" pitchFamily="18" charset="0"/>
              </a:defRPr>
            </a:lvl1pPr>
          </a:lstStyle>
          <a:p>
            <a:fld id="{85B6023D-BA61-411A-BFA0-C3DC48F8F52C}" type="datetimeFigureOut">
              <a:rPr lang="ru-RU" smtClean="0"/>
              <a:pPr/>
              <a:t>09.05.2023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ookman Old Style" panose="020506040505050202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ookman Old Style" panose="02050604050505020204" pitchFamily="18" charset="0"/>
              </a:defRPr>
            </a:lvl1pPr>
          </a:lstStyle>
          <a:p>
            <a:fld id="{A810BB35-5086-4BCF-B312-0BEDEC1B45E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54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0BB35-5086-4BCF-B312-0BEDEC1B45EA}" type="slidenum">
              <a:rPr lang="ru-RU" smtClean="0"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13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03200" y="0"/>
            <a:ext cx="3778250" cy="6858000"/>
            <a:chOff x="203200" y="0"/>
            <a:chExt cx="3778250" cy="685800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>
                <a:gd name="T0" fmla="*/ 0 w 860"/>
                <a:gd name="T1" fmla="*/ 2147483646 h 2502"/>
                <a:gd name="T2" fmla="*/ 2147483646 w 860"/>
                <a:gd name="T3" fmla="*/ 2147483646 h 2502"/>
                <a:gd name="T4" fmla="*/ 2147483646 w 860"/>
                <a:gd name="T5" fmla="*/ 0 h 2502"/>
                <a:gd name="T6" fmla="*/ 2147483646 w 860"/>
                <a:gd name="T7" fmla="*/ 0 h 2502"/>
                <a:gd name="T8" fmla="*/ 0 w 860"/>
                <a:gd name="T9" fmla="*/ 2147483646 h 25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>
                <a:latin typeface="Bookman Old Style" panose="02050604050505020204" pitchFamily="18" charset="0"/>
              </a:endParaRPr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203200" y="0"/>
              <a:ext cx="1336675" cy="3862389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" name="Freeform 8"/>
            <p:cNvSpPr/>
            <p:nvPr/>
          </p:nvSpPr>
          <p:spPr bwMode="auto">
            <a:xfrm>
              <a:off x="207963" y="3776664"/>
              <a:ext cx="1936750" cy="3081337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" name="Freeform 9"/>
            <p:cNvSpPr/>
            <p:nvPr/>
          </p:nvSpPr>
          <p:spPr bwMode="auto">
            <a:xfrm>
              <a:off x="646113" y="3886201"/>
              <a:ext cx="2373312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" name="Freeform 10"/>
            <p:cNvSpPr/>
            <p:nvPr/>
          </p:nvSpPr>
          <p:spPr bwMode="auto">
            <a:xfrm>
              <a:off x="641350" y="3881439"/>
              <a:ext cx="3340100" cy="2976562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1"/>
            <p:cNvSpPr/>
            <p:nvPr/>
          </p:nvSpPr>
          <p:spPr bwMode="auto">
            <a:xfrm>
              <a:off x="203200" y="3771901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1" name="Freeform 12"/>
          <p:cNvSpPr>
            <a:spLocks/>
          </p:cNvSpPr>
          <p:nvPr/>
        </p:nvSpPr>
        <p:spPr bwMode="auto">
          <a:xfrm>
            <a:off x="203200" y="3771900"/>
            <a:ext cx="361950" cy="90488"/>
          </a:xfrm>
          <a:custGeom>
            <a:avLst/>
            <a:gdLst>
              <a:gd name="T0" fmla="*/ 2147483646 w 228"/>
              <a:gd name="T1" fmla="*/ 2147483646 h 57"/>
              <a:gd name="T2" fmla="*/ 0 w 228"/>
              <a:gd name="T3" fmla="*/ 0 h 57"/>
              <a:gd name="T4" fmla="*/ 2147483646 w 228"/>
              <a:gd name="T5" fmla="*/ 2147483646 h 57"/>
              <a:gd name="T6" fmla="*/ 2147483646 w 228"/>
              <a:gd name="T7" fmla="*/ 2147483646 h 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560388" y="3867150"/>
            <a:ext cx="61912" cy="80963"/>
          </a:xfrm>
          <a:custGeom>
            <a:avLst/>
            <a:gdLst>
              <a:gd name="T0" fmla="*/ 0 w 39"/>
              <a:gd name="T1" fmla="*/ 0 h 51"/>
              <a:gd name="T2" fmla="*/ 2147483646 w 39"/>
              <a:gd name="T3" fmla="*/ 2147483646 h 51"/>
              <a:gd name="T4" fmla="*/ 2147483646 w 39"/>
              <a:gd name="T5" fmla="*/ 0 h 51"/>
              <a:gd name="T6" fmla="*/ 0 w 39"/>
              <a:gd name="T7" fmla="*/ 0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326313" y="6116638"/>
            <a:ext cx="857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263" y="6116638"/>
            <a:ext cx="36083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638" y="6116638"/>
            <a:ext cx="4111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B186D-A512-4829-BC90-FDA6918242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138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98889-4797-47E0-B345-A739411B25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144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028A1-E811-4120-9DAC-252F672997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9480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9963" y="8636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8000" dirty="0">
                <a:effectLst/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2450" y="2819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8000" dirty="0">
                <a:effectLst/>
                <a:latin typeface="Bookman Old Style" panose="020506040505050202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BA418-2222-45D3-B1B2-343E292151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9559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D382F-6B12-4D31-BE7C-6EC1AAA416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71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9963" y="8636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8000" dirty="0">
                <a:effectLst/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2450" y="2819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8000" dirty="0">
                <a:effectLst/>
                <a:latin typeface="Bookman Old Style" panose="020506040505050202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4015E-D5EA-4A86-AF22-FB5CD3248C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5978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ED2B9-B69F-4C8A-AF82-364F7694C8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1792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FF5DE-CEEF-4000-AC18-E2588407EB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0508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F85CB-9019-4B3F-ACC1-8811F88C8E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657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3775" y="6108700"/>
            <a:ext cx="857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3263" y="6108700"/>
            <a:ext cx="53133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175" y="6108700"/>
            <a:ext cx="428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BCF8-7658-4532-8530-1478B75A5A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521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356B3-0AA7-4890-A36F-5037C0437E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561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C0D3C-942E-4B20-8556-8A4B9D346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407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ADE9C-9EA1-468E-B4A2-09C33FFDA0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177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8E0FC-783A-4581-B304-E664958BFB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989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F4AF5-7902-473B-BA29-4160BFA109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706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F1FBB-2DCA-4B45-8E6F-F2DF456CB7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364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7B4CD-FA28-43BC-9A25-061CA85B98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497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"/>
          <p:cNvGrpSpPr>
            <a:grpSpLocks/>
          </p:cNvGrpSpPr>
          <p:nvPr/>
        </p:nvGrpSpPr>
        <p:grpSpPr bwMode="auto">
          <a:xfrm>
            <a:off x="0" y="0"/>
            <a:ext cx="2132013" cy="6858000"/>
            <a:chOff x="0" y="0"/>
            <a:chExt cx="2132013" cy="6858001"/>
          </a:xfrm>
        </p:grpSpPr>
        <p:sp>
          <p:nvSpPr>
            <p:cNvPr id="1032" name="Freeform 6"/>
            <p:cNvSpPr>
              <a:spLocks/>
            </p:cNvSpPr>
            <p:nvPr/>
          </p:nvSpPr>
          <p:spPr bwMode="auto">
            <a:xfrm>
              <a:off x="0" y="0"/>
              <a:ext cx="1073150" cy="5291138"/>
            </a:xfrm>
            <a:custGeom>
              <a:avLst/>
              <a:gdLst>
                <a:gd name="T0" fmla="*/ 0 w 676"/>
                <a:gd name="T1" fmla="*/ 2147483646 h 3333"/>
                <a:gd name="T2" fmla="*/ 0 w 676"/>
                <a:gd name="T3" fmla="*/ 2147483646 h 3333"/>
                <a:gd name="T4" fmla="*/ 2147483646 w 676"/>
                <a:gd name="T5" fmla="*/ 2147483646 h 3333"/>
                <a:gd name="T6" fmla="*/ 2147483646 w 676"/>
                <a:gd name="T7" fmla="*/ 0 h 3333"/>
                <a:gd name="T8" fmla="*/ 2147483646 w 676"/>
                <a:gd name="T9" fmla="*/ 0 h 3333"/>
                <a:gd name="T10" fmla="*/ 0 w 676"/>
                <a:gd name="T11" fmla="*/ 2147483646 h 33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>
                <a:latin typeface="Bookman Old Style" panose="02050604050505020204" pitchFamily="18" charset="0"/>
              </a:endParaRPr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9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4"/>
              <a:ext cx="906463" cy="1195387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1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1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4"/>
              <a:ext cx="1377950" cy="1500187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82663" y="457200"/>
            <a:ext cx="77041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  <a:endParaRPr lang="en-US" altLang="ru-RU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2663" y="2667000"/>
            <a:ext cx="7704137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  <a:endParaRPr lang="en-US" altLang="ru-RU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063" y="6116638"/>
            <a:ext cx="858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Bookman Old Style" panose="02050604050505020204" pitchFamily="18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7550" y="6116638"/>
            <a:ext cx="53133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b="0" i="0">
                <a:solidFill>
                  <a:schemeClr val="tx1"/>
                </a:solidFill>
                <a:effectLst/>
                <a:latin typeface="Bookman Old Style" panose="02050604050505020204" pitchFamily="18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4050" y="6116638"/>
            <a:ext cx="412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Bookman Old Style" panose="02050604050505020204" pitchFamily="18" charset="0"/>
              </a:defRPr>
            </a:lvl1pPr>
          </a:lstStyle>
          <a:p>
            <a:pPr>
              <a:defRPr/>
            </a:pPr>
            <a:fld id="{18A1D3E9-09CA-4ADE-A46E-24B352ABA39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6" r:id="rId12"/>
    <p:sldLayoutId id="2147484000" r:id="rId13"/>
    <p:sldLayoutId id="2147484007" r:id="rId14"/>
    <p:sldLayoutId id="2147484001" r:id="rId15"/>
    <p:sldLayoutId id="2147484002" r:id="rId16"/>
    <p:sldLayoutId id="2147484003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8D1515"/>
        </a:buClr>
        <a:buSzPct val="14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8D1515"/>
        </a:buClr>
        <a:buSzPct val="14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8D1515"/>
        </a:buClr>
        <a:buSzPct val="14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rgbClr val="8D1515"/>
        </a:buClr>
        <a:buSzPct val="14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rgbClr val="8D1515"/>
        </a:buClr>
        <a:buSzPct val="14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106.xml"/><Relationship Id="rId3" Type="http://schemas.openxmlformats.org/officeDocument/2006/relationships/slide" Target="slide2.xml"/><Relationship Id="rId7" Type="http://schemas.openxmlformats.org/officeDocument/2006/relationships/slide" Target="slide10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4.xml"/><Relationship Id="rId5" Type="http://schemas.openxmlformats.org/officeDocument/2006/relationships/slide" Target="slide103.xml"/><Relationship Id="rId4" Type="http://schemas.openxmlformats.org/officeDocument/2006/relationships/image" Target="../media/image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102.xm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slide" Target="slide2.xml"/><Relationship Id="rId7" Type="http://schemas.openxmlformats.org/officeDocument/2006/relationships/slide" Target="slide110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9.xml"/><Relationship Id="rId5" Type="http://schemas.openxmlformats.org/officeDocument/2006/relationships/slide" Target="slide108.xml"/><Relationship Id="rId10" Type="http://schemas.openxmlformats.org/officeDocument/2006/relationships/slide" Target="slide113.xml"/><Relationship Id="rId4" Type="http://schemas.openxmlformats.org/officeDocument/2006/relationships/image" Target="../media/image7.png"/><Relationship Id="rId9" Type="http://schemas.openxmlformats.org/officeDocument/2006/relationships/slide" Target="slide1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1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16.xml"/><Relationship Id="rId5" Type="http://schemas.openxmlformats.org/officeDocument/2006/relationships/slide" Target="slide115.xml"/><Relationship Id="rId4" Type="http://schemas.openxmlformats.org/officeDocument/2006/relationships/image" Target="../media/image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14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2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20.xml"/><Relationship Id="rId5" Type="http://schemas.openxmlformats.org/officeDocument/2006/relationships/slide" Target="slide119.xml"/><Relationship Id="rId4" Type="http://schemas.openxmlformats.org/officeDocument/2006/relationships/image" Target="../media/image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2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24.xml"/><Relationship Id="rId5" Type="http://schemas.openxmlformats.org/officeDocument/2006/relationships/slide" Target="slide123.xml"/><Relationship Id="rId4" Type="http://schemas.openxmlformats.org/officeDocument/2006/relationships/image" Target="../media/image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22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130.xml"/><Relationship Id="rId3" Type="http://schemas.openxmlformats.org/officeDocument/2006/relationships/image" Target="../media/image6.jpg"/><Relationship Id="rId7" Type="http://schemas.openxmlformats.org/officeDocument/2006/relationships/slide" Target="slide12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8.xml"/><Relationship Id="rId5" Type="http://schemas.openxmlformats.org/officeDocument/2006/relationships/image" Target="../media/image7.png"/><Relationship Id="rId10" Type="http://schemas.openxmlformats.org/officeDocument/2006/relationships/slide" Target="slide132.xml"/><Relationship Id="rId4" Type="http://schemas.openxmlformats.org/officeDocument/2006/relationships/slide" Target="slide2.xml"/><Relationship Id="rId9" Type="http://schemas.openxmlformats.org/officeDocument/2006/relationships/slide" Target="slide13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slide" Target="slide137.xml"/><Relationship Id="rId3" Type="http://schemas.openxmlformats.org/officeDocument/2006/relationships/slide" Target="slide2.xml"/><Relationship Id="rId7" Type="http://schemas.openxmlformats.org/officeDocument/2006/relationships/slide" Target="slide13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35.xml"/><Relationship Id="rId5" Type="http://schemas.openxmlformats.org/officeDocument/2006/relationships/slide" Target="slide134.xml"/><Relationship Id="rId4" Type="http://schemas.openxmlformats.org/officeDocument/2006/relationships/image" Target="../media/image7.png"/><Relationship Id="rId9" Type="http://schemas.openxmlformats.org/officeDocument/2006/relationships/slide" Target="slide13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40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42.xml"/><Relationship Id="rId4" Type="http://schemas.openxmlformats.org/officeDocument/2006/relationships/image" Target="../media/image7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image" Target="../media/image7.png"/><Relationship Id="rId9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46.xml"/><Relationship Id="rId18" Type="http://schemas.openxmlformats.org/officeDocument/2006/relationships/slide" Target="slide73.xml"/><Relationship Id="rId26" Type="http://schemas.openxmlformats.org/officeDocument/2006/relationships/slide" Target="slide118.xml"/><Relationship Id="rId3" Type="http://schemas.openxmlformats.org/officeDocument/2006/relationships/slide" Target="slide3.xml"/><Relationship Id="rId21" Type="http://schemas.openxmlformats.org/officeDocument/2006/relationships/slide" Target="slide93.xml"/><Relationship Id="rId7" Type="http://schemas.openxmlformats.org/officeDocument/2006/relationships/image" Target="../media/image5.png"/><Relationship Id="rId12" Type="http://schemas.openxmlformats.org/officeDocument/2006/relationships/slide" Target="slide40.xml"/><Relationship Id="rId17" Type="http://schemas.openxmlformats.org/officeDocument/2006/relationships/slide" Target="slide67.xml"/><Relationship Id="rId25" Type="http://schemas.openxmlformats.org/officeDocument/2006/relationships/slide" Target="slide114.xml"/><Relationship Id="rId2" Type="http://schemas.openxmlformats.org/officeDocument/2006/relationships/image" Target="../media/image4.jpg"/><Relationship Id="rId16" Type="http://schemas.openxmlformats.org/officeDocument/2006/relationships/slide" Target="slide60.xml"/><Relationship Id="rId20" Type="http://schemas.openxmlformats.org/officeDocument/2006/relationships/slide" Target="slide87.xml"/><Relationship Id="rId29" Type="http://schemas.openxmlformats.org/officeDocument/2006/relationships/slide" Target="slide1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36.xml"/><Relationship Id="rId24" Type="http://schemas.openxmlformats.org/officeDocument/2006/relationships/slide" Target="slide107.xml"/><Relationship Id="rId5" Type="http://schemas.openxmlformats.org/officeDocument/2006/relationships/slide" Target="slide16.xml"/><Relationship Id="rId15" Type="http://schemas.openxmlformats.org/officeDocument/2006/relationships/slide" Target="slide55.xml"/><Relationship Id="rId23" Type="http://schemas.openxmlformats.org/officeDocument/2006/relationships/slide" Target="slide102.xml"/><Relationship Id="rId28" Type="http://schemas.openxmlformats.org/officeDocument/2006/relationships/slide" Target="slide127.xml"/><Relationship Id="rId10" Type="http://schemas.openxmlformats.org/officeDocument/2006/relationships/slide" Target="slide34.xml"/><Relationship Id="rId19" Type="http://schemas.openxmlformats.org/officeDocument/2006/relationships/slide" Target="slide80.xml"/><Relationship Id="rId31" Type="http://schemas.openxmlformats.org/officeDocument/2006/relationships/slide" Target="slide141.xml"/><Relationship Id="rId4" Type="http://schemas.openxmlformats.org/officeDocument/2006/relationships/slide" Target="slide9.xml"/><Relationship Id="rId9" Type="http://schemas.openxmlformats.org/officeDocument/2006/relationships/slide" Target="slide32.xml"/><Relationship Id="rId14" Type="http://schemas.openxmlformats.org/officeDocument/2006/relationships/slide" Target="slide48.xml"/><Relationship Id="rId22" Type="http://schemas.openxmlformats.org/officeDocument/2006/relationships/slide" Target="slide99.xml"/><Relationship Id="rId27" Type="http://schemas.openxmlformats.org/officeDocument/2006/relationships/slide" Target="slide122.xml"/><Relationship Id="rId30" Type="http://schemas.openxmlformats.org/officeDocument/2006/relationships/slide" Target="slide1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2.xml"/><Relationship Id="rId7" Type="http://schemas.openxmlformats.org/officeDocument/2006/relationships/slide" Target="slide2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23.xml"/><Relationship Id="rId4" Type="http://schemas.openxmlformats.org/officeDocument/2006/relationships/image" Target="../media/image7.png"/><Relationship Id="rId9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30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slide" Target="slide29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2.xml"/><Relationship Id="rId7" Type="http://schemas.openxmlformats.org/officeDocument/2006/relationships/slide" Target="slide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3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5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3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slide" Target="slide37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2.xml"/><Relationship Id="rId7" Type="http://schemas.openxmlformats.org/officeDocument/2006/relationships/slide" Target="slide4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openxmlformats.org/officeDocument/2006/relationships/slide" Target="slide41.xml"/><Relationship Id="rId4" Type="http://schemas.openxmlformats.org/officeDocument/2006/relationships/image" Target="../media/image7.png"/><Relationship Id="rId9" Type="http://schemas.openxmlformats.org/officeDocument/2006/relationships/slide" Target="slide4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slide" Target="slide47.xml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" Target="slide2.xml"/><Relationship Id="rId7" Type="http://schemas.openxmlformats.org/officeDocument/2006/relationships/slide" Target="slide5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50.xml"/><Relationship Id="rId5" Type="http://schemas.openxmlformats.org/officeDocument/2006/relationships/slide" Target="slide49.xml"/><Relationship Id="rId10" Type="http://schemas.openxmlformats.org/officeDocument/2006/relationships/slide" Target="slide54.xml"/><Relationship Id="rId4" Type="http://schemas.openxmlformats.org/officeDocument/2006/relationships/image" Target="../media/image7.png"/><Relationship Id="rId9" Type="http://schemas.openxmlformats.org/officeDocument/2006/relationships/slide" Target="slide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3" Type="http://schemas.openxmlformats.org/officeDocument/2006/relationships/slide" Target="slide2.xml"/><Relationship Id="rId7" Type="http://schemas.openxmlformats.org/officeDocument/2006/relationships/slide" Target="slide5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57.xml"/><Relationship Id="rId5" Type="http://schemas.openxmlformats.org/officeDocument/2006/relationships/slide" Target="slide56.xml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slide" Target="slide2.xml"/><Relationship Id="rId7" Type="http://schemas.openxmlformats.org/officeDocument/2006/relationships/slide" Target="slide6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5" Type="http://schemas.openxmlformats.org/officeDocument/2006/relationships/slide" Target="slide61.xml"/><Relationship Id="rId10" Type="http://schemas.openxmlformats.org/officeDocument/2006/relationships/slide" Target="slide66.xml"/><Relationship Id="rId4" Type="http://schemas.openxmlformats.org/officeDocument/2006/relationships/image" Target="../media/image7.png"/><Relationship Id="rId9" Type="http://schemas.openxmlformats.org/officeDocument/2006/relationships/slide" Target="slide6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1055;&#1088;&#1077;&#1079;&#1077;&#1085;&#1090;&#1072;&#1094;&#1080;&#1103;%20&#1089;&#1083;&#1086;&#1074;&#1072;&#1088;&#1100;\&#1057;&#1083;&#1086;&#1074;&#1072;&#1088;&#1100;\&#1052;&#1072;&#1088;&#1096;%20-%20&#1056;&#1072;&#1076;&#1086;&#1089;&#1090;&#1100;%20&#1055;&#1086;&#1073;&#1077;&#1076;&#1099;%20(www.hotplayer.ru).mp3" TargetMode="External"/><Relationship Id="rId1" Type="http://schemas.microsoft.com/office/2007/relationships/media" Target="file:///C:\Users\User\Desktop\&#1055;&#1088;&#1077;&#1079;&#1077;&#1085;&#1090;&#1072;&#1094;&#1080;&#1103;%20&#1089;&#1083;&#1086;&#1074;&#1072;&#1088;&#1100;\&#1057;&#1083;&#1086;&#1074;&#1072;&#1088;&#1100;\&#1052;&#1072;&#1088;&#1096;%20-%20&#1056;&#1072;&#1076;&#1086;&#1089;&#1090;&#1100;%20&#1055;&#1086;&#1073;&#1077;&#1076;&#1099;%20(www.hotplayer.ru).mp3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7.png"/><Relationship Id="rId4" Type="http://schemas.openxmlformats.org/officeDocument/2006/relationships/slide" Target="slide6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slide" Target="slide2.xml"/><Relationship Id="rId7" Type="http://schemas.openxmlformats.org/officeDocument/2006/relationships/slide" Target="slide70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9.xml"/><Relationship Id="rId5" Type="http://schemas.openxmlformats.org/officeDocument/2006/relationships/slide" Target="slide68.xml"/><Relationship Id="rId4" Type="http://schemas.openxmlformats.org/officeDocument/2006/relationships/image" Target="../media/image7.png"/><Relationship Id="rId9" Type="http://schemas.openxmlformats.org/officeDocument/2006/relationships/slide" Target="slide7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7.xml"/><Relationship Id="rId3" Type="http://schemas.openxmlformats.org/officeDocument/2006/relationships/slide" Target="slide2.xml"/><Relationship Id="rId7" Type="http://schemas.openxmlformats.org/officeDocument/2006/relationships/slide" Target="slide7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5.xml"/><Relationship Id="rId5" Type="http://schemas.openxmlformats.org/officeDocument/2006/relationships/slide" Target="slide74.xml"/><Relationship Id="rId10" Type="http://schemas.openxmlformats.org/officeDocument/2006/relationships/slide" Target="slide79.xml"/><Relationship Id="rId4" Type="http://schemas.openxmlformats.org/officeDocument/2006/relationships/image" Target="../media/image7.png"/><Relationship Id="rId9" Type="http://schemas.openxmlformats.org/officeDocument/2006/relationships/slide" Target="slide7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7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85.xml"/><Relationship Id="rId3" Type="http://schemas.openxmlformats.org/officeDocument/2006/relationships/slide" Target="slide2.xml"/><Relationship Id="rId7" Type="http://schemas.openxmlformats.org/officeDocument/2006/relationships/slide" Target="slide8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82.xml"/><Relationship Id="rId5" Type="http://schemas.openxmlformats.org/officeDocument/2006/relationships/slide" Target="slide81.xml"/><Relationship Id="rId4" Type="http://schemas.openxmlformats.org/officeDocument/2006/relationships/image" Target="../media/image7.png"/><Relationship Id="rId9" Type="http://schemas.openxmlformats.org/officeDocument/2006/relationships/slide" Target="slide8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slide" Target="slide2.xml"/><Relationship Id="rId7" Type="http://schemas.openxmlformats.org/officeDocument/2006/relationships/slide" Target="slide90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89.xml"/><Relationship Id="rId5" Type="http://schemas.openxmlformats.org/officeDocument/2006/relationships/slide" Target="slide88.xml"/><Relationship Id="rId4" Type="http://schemas.openxmlformats.org/officeDocument/2006/relationships/image" Target="../media/image7.png"/><Relationship Id="rId9" Type="http://schemas.openxmlformats.org/officeDocument/2006/relationships/slide" Target="slide9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2.xml"/><Relationship Id="rId7" Type="http://schemas.openxmlformats.org/officeDocument/2006/relationships/slide" Target="slide1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10.xml"/><Relationship Id="rId10" Type="http://schemas.openxmlformats.org/officeDocument/2006/relationships/slide" Target="slide12.xml"/><Relationship Id="rId4" Type="http://schemas.openxmlformats.org/officeDocument/2006/relationships/image" Target="../media/image7.png"/><Relationship Id="rId9" Type="http://schemas.openxmlformats.org/officeDocument/2006/relationships/slide" Target="slide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97.xml"/><Relationship Id="rId3" Type="http://schemas.openxmlformats.org/officeDocument/2006/relationships/slide" Target="slide2.xml"/><Relationship Id="rId7" Type="http://schemas.openxmlformats.org/officeDocument/2006/relationships/slide" Target="slide9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5.xml"/><Relationship Id="rId5" Type="http://schemas.openxmlformats.org/officeDocument/2006/relationships/slide" Target="slide94.xml"/><Relationship Id="rId4" Type="http://schemas.openxmlformats.org/officeDocument/2006/relationships/image" Target="../media/image7.png"/><Relationship Id="rId9" Type="http://schemas.openxmlformats.org/officeDocument/2006/relationships/slide" Target="slide9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1.xml"/><Relationship Id="rId5" Type="http://schemas.openxmlformats.org/officeDocument/2006/relationships/slide" Target="slide100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207404"/>
            <a:ext cx="12851062" cy="72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WordArt 35"/>
          <p:cNvSpPr>
            <a:spLocks noChangeArrowheads="1" noChangeShapeType="1" noTextEdit="1"/>
          </p:cNvSpPr>
          <p:nvPr/>
        </p:nvSpPr>
        <p:spPr bwMode="auto">
          <a:xfrm>
            <a:off x="1331913" y="1125538"/>
            <a:ext cx="6913562" cy="2447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ru-RU" sz="3600" b="1" kern="10"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rect">
                  <a:fillToRect l="50000" t="50000" r="50000" b="50000"/>
                </a:path>
              </a:gradFill>
              <a:latin typeface="Comic Sans MS" panose="030F0702030302020204" pitchFamily="66" charset="0"/>
            </a:endParaRPr>
          </a:p>
        </p:txBody>
      </p:sp>
      <p:sp>
        <p:nvSpPr>
          <p:cNvPr id="6148" name="AutoShape 7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163197" y="5949280"/>
            <a:ext cx="865187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993300"/>
              </a:gs>
              <a:gs pos="100000">
                <a:srgbClr val="4718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716" y="126088"/>
            <a:ext cx="789995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Словарь </a:t>
            </a:r>
          </a:p>
          <a:p>
            <a:pPr algn="ctr" eaLnBrk="1" hangingPunct="1"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лов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времён Великой Отечественной войны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(</a:t>
            </a:r>
            <a:r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военных слов) </a:t>
            </a:r>
            <a:endParaRPr lang="ru-RU" sz="2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188640" y="2730457"/>
            <a:ext cx="107291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Посвящён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Дню Победы в Великой Отечественной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войне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5357445"/>
            <a:ext cx="651739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Для учащихся начальных классов </a:t>
            </a:r>
          </a:p>
          <a:p>
            <a:pPr algn="ctr" eaLnBrk="1" hangingPunct="1">
              <a:defRPr/>
            </a:pPr>
            <a:endParaRPr lang="ru-RU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МБОУ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“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СОШ №3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” </a:t>
            </a:r>
            <a:r>
              <a:rPr lang="ru-RU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г.Вязники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ru-RU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Учитель: Михайлова Марина Аркадьевна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3059113" y="476250"/>
            <a:ext cx="3241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>
                <a:latin typeface="Bookman Old Style" panose="02050604050505020204" pitchFamily="18" charset="0"/>
              </a:rPr>
              <a:t>Берлин</a:t>
            </a:r>
          </a:p>
        </p:txBody>
      </p: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2051050" y="5343525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Столица Германии</a:t>
            </a:r>
          </a:p>
        </p:txBody>
      </p:sp>
      <p:pic>
        <p:nvPicPr>
          <p:cNvPr id="1536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395413"/>
            <a:ext cx="56642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6480" y="188640"/>
            <a:ext cx="1451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Танк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471838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бронированная боевая машина, чаще всего на гусеничном ходу, как правило с пушечным и дополнительным пулемётным вооружением, обычно во вращающейся полноповоротной башне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28" y="1020763"/>
            <a:ext cx="5106144" cy="3529622"/>
          </a:xfrm>
          <a:prstGeom prst="rect">
            <a:avLst/>
          </a:prstGeom>
        </p:spPr>
      </p:pic>
      <p:pic>
        <p:nvPicPr>
          <p:cNvPr id="5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8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1396" y="295154"/>
            <a:ext cx="1749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Таран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96752"/>
            <a:ext cx="4572000" cy="3429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79994" y="485688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Вид </a:t>
            </a:r>
            <a:r>
              <a:rPr lang="ru-RU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атаки</a:t>
            </a:r>
            <a:r>
              <a:rPr lang="ru-RU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, 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заключающийся в преднамеренном ударе своим транспортным средством иного подвижного или неподвижного объекта с целью повреждения последнего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89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1964515" y="1978303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Убежище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5961154" y="1978303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Укрытие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2073679" y="4210328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Bookman Old Style" panose="02050604050505020204" pitchFamily="18" charset="0"/>
                <a:ea typeface="Calibri" panose="020F0502020204030204" pitchFamily="34" charset="0"/>
              </a:rPr>
              <a:t>Учебка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hlinkClick r:id="rId8" action="ppaction://hlinksldjump"/>
          </p:cNvPr>
          <p:cNvSpPr/>
          <p:nvPr/>
        </p:nvSpPr>
        <p:spPr>
          <a:xfrm>
            <a:off x="5805662" y="4210328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Укрепление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8214" y="411160"/>
            <a:ext cx="2587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Убежище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6850" y="5377438"/>
            <a:ext cx="4950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место укрытия для  человека, безопасное место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34" y="1119046"/>
            <a:ext cx="5977529" cy="3981128"/>
          </a:xfrm>
          <a:prstGeom prst="rect">
            <a:avLst/>
          </a:prstGeom>
        </p:spPr>
      </p:pic>
      <p:pic>
        <p:nvPicPr>
          <p:cNvPr id="5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9549" y="308750"/>
            <a:ext cx="24449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Укрытие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6831" y="5232145"/>
            <a:ext cx="5310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Полевое оборонительное фортификационное сооружение, построенное из брёвен, досок и грунта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80" y="1215670"/>
            <a:ext cx="5083438" cy="3787880"/>
          </a:xfrm>
          <a:prstGeom prst="rect">
            <a:avLst/>
          </a:prstGeom>
        </p:spPr>
      </p:pic>
      <p:pic>
        <p:nvPicPr>
          <p:cNvPr id="5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165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3247" y="130450"/>
            <a:ext cx="1999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err="1">
                <a:latin typeface="Bookman Old Style" panose="02050604050505020204" pitchFamily="18" charset="0"/>
                <a:ea typeface="Calibri" panose="020F0502020204030204" pitchFamily="34" charset="0"/>
              </a:rPr>
              <a:t>Учебка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1036" y="5445224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Синоним: школа.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35" y="858367"/>
            <a:ext cx="572412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197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63226" y="344170"/>
            <a:ext cx="3217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Укрепление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999" y="496447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Район местности, оборудованный в инженерном отношении для обороны, линия обороны в виде узлов сопротивления долговременных укреплённых позиций.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44" y="1186100"/>
            <a:ext cx="4859112" cy="364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156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WordArt 11"/>
          <p:cNvSpPr>
            <a:spLocks noChangeArrowheads="1" noChangeShapeType="1" noTextEdit="1"/>
          </p:cNvSpPr>
          <p:nvPr/>
        </p:nvSpPr>
        <p:spPr bwMode="auto">
          <a:xfrm>
            <a:off x="3630341" y="2678065"/>
            <a:ext cx="1584325" cy="720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2045793" y="1946505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Флаг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6" action="ppaction://hlinksldjump"/>
          </p:cNvPr>
          <p:cNvSpPr/>
          <p:nvPr/>
        </p:nvSpPr>
        <p:spPr>
          <a:xfrm>
            <a:off x="4026529" y="1211999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Фланг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hlinkClick r:id="rId7" action="ppaction://hlinksldjump"/>
          </p:cNvPr>
          <p:cNvSpPr/>
          <p:nvPr/>
        </p:nvSpPr>
        <p:spPr>
          <a:xfrm>
            <a:off x="5813037" y="1946505"/>
            <a:ext cx="1880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Форсирование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>
            <a:hlinkClick r:id="rId8" action="ppaction://hlinksldjump"/>
          </p:cNvPr>
          <p:cNvSpPr/>
          <p:nvPr/>
        </p:nvSpPr>
        <p:spPr>
          <a:xfrm>
            <a:off x="2045793" y="4406654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Фронт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>
            <a:hlinkClick r:id="rId9" action="ppaction://hlinksldjump"/>
          </p:cNvPr>
          <p:cNvSpPr/>
          <p:nvPr/>
        </p:nvSpPr>
        <p:spPr>
          <a:xfrm>
            <a:off x="4031209" y="5198742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Фугас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>
            <a:hlinkClick r:id="rId10" action="ppaction://hlinksldjump"/>
          </p:cNvPr>
          <p:cNvSpPr/>
          <p:nvPr/>
        </p:nvSpPr>
        <p:spPr>
          <a:xfrm>
            <a:off x="6084168" y="4365104"/>
            <a:ext cx="1250663" cy="388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Фуражка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75334" y="265247"/>
            <a:ext cx="13933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Флаг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4658" y="5431925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Синоним</a:t>
            </a:r>
            <a:r>
              <a:rPr lang="en-US" dirty="0">
                <a:latin typeface="Bookman Old Style" panose="02050604050505020204" pitchFamily="18" charset="0"/>
                <a:ea typeface="Calibri" panose="020F0502020204030204" pitchFamily="34" charset="0"/>
              </a:rPr>
              <a:t>:</a:t>
            </a:r>
            <a:r>
              <a:rPr lang="ru-RU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знамя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55" y="1100262"/>
            <a:ext cx="5210889" cy="408163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6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8622" y="14079"/>
            <a:ext cx="1726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Фланг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47971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Правая и левая оконечности расположения войск (сил), боевого, производного порядка войск (сил) (подразделений, частей (кораблей)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41941"/>
            <a:ext cx="5904656" cy="382326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125538"/>
            <a:ext cx="67532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371599" y="5079543"/>
            <a:ext cx="7048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Обложение неприятеля (города, порта, целой страны) военными силами с целью отрезать его от морских или сухопутных сношений (воен.). Морская блокада</a:t>
            </a:r>
            <a:r>
              <a:rPr lang="ru-RU" altLang="ru-RU" sz="24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16388" name="Picture 5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3563937" y="417513"/>
            <a:ext cx="2663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>
                <a:latin typeface="Bookman Old Style" panose="02050604050505020204" pitchFamily="18" charset="0"/>
              </a:rPr>
              <a:t>Блокада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99341" y="259073"/>
            <a:ext cx="39453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Форсирование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0842" y="4739882"/>
            <a:ext cx="50223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Ряд взаимосвязанных стратегических операций Великой Отечественной войны, проведённых военными силами Союза Советских Социалистических Республик(СССР), во второй половине 1943 года на берегах Днепра.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09" y="1122522"/>
            <a:ext cx="5223977" cy="346179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67745" y="147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Фронт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51845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Значительная по протяженности область соприкосновения армий воюющих между собой государств, зона боевых действий 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02" y="821634"/>
            <a:ext cx="5429194" cy="407189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34269" y="292527"/>
            <a:ext cx="1675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Фугас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488212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От лат. </a:t>
            </a:r>
            <a:r>
              <a:rPr lang="ru-RU" dirty="0" err="1">
                <a:latin typeface="Bookman Old Style" panose="02050604050505020204" pitchFamily="18" charset="0"/>
                <a:ea typeface="Calibri" panose="020F0502020204030204" pitchFamily="34" charset="0"/>
              </a:rPr>
              <a:t>focus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 «очаг, огонь») — просторечное название инженерных боеприпасов и артиллерийских снарядов фугасного и осколочно-фугасного действия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0" y="1000413"/>
            <a:ext cx="5839438" cy="372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1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5848" y="119143"/>
            <a:ext cx="2552302" cy="756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Фуражка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461787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головной убор, в основном у мужчин. Ранее назывался «фуражная шапка» и являлся форменным головным убором в вооружённых силах и ведомствах различных государств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65" y="875825"/>
            <a:ext cx="3755868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753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1" name="WordArt 11"/>
          <p:cNvSpPr>
            <a:spLocks noChangeArrowheads="1" noChangeShapeType="1" noTextEdit="1"/>
          </p:cNvSpPr>
          <p:nvPr/>
        </p:nvSpPr>
        <p:spPr bwMode="auto">
          <a:xfrm>
            <a:off x="3924300" y="2276475"/>
            <a:ext cx="1584325" cy="720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1959550" y="3273377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Хаки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3278408" y="3275747"/>
            <a:ext cx="2661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Хозяйственная часть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6300192" y="3284984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Храбрость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20831" y="176729"/>
            <a:ext cx="1502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Хаки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8" y="4653136"/>
            <a:ext cx="4572000" cy="15814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ХА́КИ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ru-RU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перс.земляной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Коричневато-зеленый с серым. Материя цвета хаки.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Bookman Old Style" panose="02050604050505020204" pitchFamily="18" charset="0"/>
                <a:ea typeface="Calibri" panose="020F0502020204030204" pitchFamily="34" charset="0"/>
              </a:rPr>
              <a:t>2.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  Материя такого цвета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75" y="884615"/>
            <a:ext cx="4099049" cy="358589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6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29714" y="47783"/>
            <a:ext cx="56845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Хозяйственная часть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8" y="51399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Относящийся к ведению хозяйства, к экономической, производственной стороне дела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2" y="824581"/>
            <a:ext cx="5342655" cy="400699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5255" y="1988840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Храбрость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3861048"/>
            <a:ext cx="7182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Мужество и решительность в поступках, отсутствие страха, смелость. 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9" name="WordArt 11"/>
          <p:cNvSpPr>
            <a:spLocks noChangeArrowheads="1" noChangeShapeType="1" noTextEdit="1"/>
          </p:cNvSpPr>
          <p:nvPr/>
        </p:nvSpPr>
        <p:spPr bwMode="auto">
          <a:xfrm>
            <a:off x="3924300" y="2276475"/>
            <a:ext cx="1584325" cy="720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2254795" y="3244334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Цель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4122450" y="3244334"/>
            <a:ext cx="76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Цепь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6135056" y="3244334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Цитадель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5998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Место, в которое надо попасть при стрельбе или метании. 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76936" y="490618"/>
            <a:ext cx="1390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Цель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s://avatars.mds.yandex.net/get-zen_doc/1855206/pub_5d5c47d7bc251400ae08f168_5d5c47f1a06eaf00aeec18f0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71" y="1198504"/>
            <a:ext cx="3227856" cy="39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2844006" y="71085"/>
            <a:ext cx="33845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</a:rPr>
              <a:t>Броня</a:t>
            </a:r>
          </a:p>
          <a:p>
            <a:pPr algn="ctr"/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2123728" y="4509120"/>
            <a:ext cx="5616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latin typeface="Bookman Old Style" panose="02050604050505020204" pitchFamily="18" charset="0"/>
              </a:rPr>
              <a:t>1.</a:t>
            </a:r>
            <a:r>
              <a:rPr lang="ru-RU" altLang="ru-RU" dirty="0">
                <a:latin typeface="Bookman Old Style" panose="02050604050505020204" pitchFamily="18" charset="0"/>
              </a:rPr>
              <a:t> Воинский доспех</a:t>
            </a:r>
            <a:r>
              <a:rPr lang="en-US" altLang="ru-RU" u="sng" dirty="0">
                <a:latin typeface="Bookman Old Style" panose="02050604050505020204" pitchFamily="18" charset="0"/>
              </a:rPr>
              <a:t>,</a:t>
            </a:r>
            <a:r>
              <a:rPr lang="ru-RU" altLang="ru-RU" dirty="0">
                <a:latin typeface="Bookman Old Style" panose="02050604050505020204" pitchFamily="18" charset="0"/>
              </a:rPr>
              <a:t> металлическая одежда</a:t>
            </a:r>
            <a:r>
              <a:rPr lang="en-US" altLang="ru-RU" dirty="0">
                <a:latin typeface="Bookman Old Style" panose="02050604050505020204" pitchFamily="18" charset="0"/>
              </a:rPr>
              <a:t>,</a:t>
            </a:r>
            <a:r>
              <a:rPr lang="ru-RU" altLang="ru-RU" dirty="0">
                <a:latin typeface="Bookman Old Style" panose="02050604050505020204" pitchFamily="18" charset="0"/>
              </a:rPr>
              <a:t> защищающая туловище (</a:t>
            </a:r>
            <a:r>
              <a:rPr lang="ru-RU" altLang="ru-RU" i="1" dirty="0">
                <a:latin typeface="Bookman Old Style" panose="02050604050505020204" pitchFamily="18" charset="0"/>
              </a:rPr>
              <a:t>·ист.</a:t>
            </a:r>
            <a:r>
              <a:rPr lang="ru-RU" altLang="ru-RU" dirty="0">
                <a:latin typeface="Bookman Old Style" panose="02050604050505020204" pitchFamily="18" charset="0"/>
              </a:rPr>
              <a:t> ). «Под грозной бронёй ты не ведаешь ран» Пушкин.</a:t>
            </a:r>
            <a:br>
              <a:rPr lang="ru-RU" altLang="ru-RU" dirty="0">
                <a:latin typeface="Bookman Old Style" panose="02050604050505020204" pitchFamily="18" charset="0"/>
              </a:rPr>
            </a:br>
            <a:r>
              <a:rPr lang="ru-RU" altLang="ru-RU" b="1" dirty="0">
                <a:latin typeface="Bookman Old Style" panose="02050604050505020204" pitchFamily="18" charset="0"/>
              </a:rPr>
              <a:t>2.</a:t>
            </a:r>
            <a:r>
              <a:rPr lang="ru-RU" altLang="ru-RU" dirty="0">
                <a:latin typeface="Bookman Old Style" panose="02050604050505020204" pitchFamily="18" charset="0"/>
              </a:rPr>
              <a:t> Защитная облицовка из стальных плит на военных кораблях, автомобилях, поездах и пр. Синоним: закрепление, обшивка, латы, панцирь, защита</a:t>
            </a:r>
          </a:p>
        </p:txBody>
      </p:sp>
      <p:pic>
        <p:nvPicPr>
          <p:cNvPr id="17413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908050"/>
            <a:ext cx="4557713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6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40870" y="138117"/>
            <a:ext cx="1462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Цепь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51718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Боевое построение стрелковых (пехотных) или спешенных мотострелковых (мотопехотных)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881362"/>
            <a:ext cx="2736304" cy="409645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68598" y="237903"/>
            <a:ext cx="26068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Цитадель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Внутреннее крепостное сооружение в городе (воен.).2.  Оплот, твердыня, опора 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https://pbs.twimg.com/media/EHU5NkqXkAE22c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39" y="1117583"/>
            <a:ext cx="3709922" cy="391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7" name="WordArt 11"/>
          <p:cNvSpPr>
            <a:spLocks noChangeArrowheads="1" noChangeShapeType="1" noTextEdit="1"/>
          </p:cNvSpPr>
          <p:nvPr/>
        </p:nvSpPr>
        <p:spPr bwMode="auto">
          <a:xfrm>
            <a:off x="3924300" y="2276475"/>
            <a:ext cx="1584325" cy="720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2019851" y="2049740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Часовой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6106515" y="2049740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Часть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2144403" y="4353203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Честь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55535" y="4353203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Чека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908720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Часовой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5742250" cy="37970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3087" y="1844824"/>
            <a:ext cx="16578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Часть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573016"/>
            <a:ext cx="4572000" cy="10931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Войсковая единица.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«На восток двигались военные обозы и воинские части.»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2856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59116" y="464488"/>
            <a:ext cx="1625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Честь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489764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Достойные уважения и гордости моральные качества человека; его соответствующие принципы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89" y="1172374"/>
            <a:ext cx="4884420" cy="34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6180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6899" y="289282"/>
            <a:ext cx="14302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Чека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52834" y="4437112"/>
            <a:ext cx="52383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1. спец. стержень, клин, вкладываемый в отверстие осей, болтов и т. п. для закрепления какой-либо детали. 2. </a:t>
            </a:r>
            <a:r>
              <a:rPr lang="ru-RU" dirty="0" err="1">
                <a:latin typeface="Bookman Old Style" panose="02050604050505020204" pitchFamily="18" charset="0"/>
                <a:ea typeface="Calibri" panose="020F0502020204030204" pitchFamily="34" charset="0"/>
              </a:rPr>
              <a:t>военн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. деталь, закрепляющая взрыватель ручной гранаты для предохранения её от преждевременного взрыва.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24744"/>
            <a:ext cx="576063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593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4" descr="j0432529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4078114" y="3244334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Шинель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2148228" y="2049740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Штурм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hlinkClick r:id="rId8" action="ppaction://hlinksldjump"/>
          </p:cNvPr>
          <p:cNvSpPr/>
          <p:nvPr/>
        </p:nvSpPr>
        <p:spPr>
          <a:xfrm>
            <a:off x="2201896" y="4210328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Шлем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>
            <a:hlinkClick r:id="rId9" action="ppaction://hlinksldjump"/>
          </p:cNvPr>
          <p:cNvSpPr/>
          <p:nvPr/>
        </p:nvSpPr>
        <p:spPr>
          <a:xfrm>
            <a:off x="6325813" y="2049740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Штаб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ик 15">
            <a:hlinkClick r:id="rId10" action="ppaction://hlinksldjump"/>
          </p:cNvPr>
          <p:cNvSpPr/>
          <p:nvPr/>
        </p:nvSpPr>
        <p:spPr>
          <a:xfrm>
            <a:off x="6030347" y="4210328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Штык(нож)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53012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Форменное пальто особого покроя, со складкой на спине и хлястиком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2178" y="444047"/>
            <a:ext cx="21996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Шинель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90" y="1151933"/>
            <a:ext cx="4282418" cy="39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552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9580" y="332656"/>
            <a:ext cx="19848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Штурм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999" y="4941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Приступ, решительная атака укреплённой позиции, крепости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8" y="1144129"/>
            <a:ext cx="5256584" cy="34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1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3419872" y="354152"/>
            <a:ext cx="2376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</a:rPr>
              <a:t>Бой</a:t>
            </a:r>
          </a:p>
        </p:txBody>
      </p:sp>
      <p:pic>
        <p:nvPicPr>
          <p:cNvPr id="18436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68413"/>
            <a:ext cx="4862513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3"/>
          <p:cNvSpPr txBox="1">
            <a:spLocks noChangeArrowheads="1"/>
          </p:cNvSpPr>
          <p:nvPr/>
        </p:nvSpPr>
        <p:spPr bwMode="auto">
          <a:xfrm>
            <a:off x="1763713" y="4992688"/>
            <a:ext cx="5832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Вооружённое столкновение, сражение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9497" y="269879"/>
            <a:ext cx="164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Шлем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0826" y="4221088"/>
            <a:ext cx="5382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Старинный воинский металлический головной убор, защищавший от ударов холодным оружием. 2. Головной убор особого покроя у военных и спортсменов, закрывающий голову и шею. 3. Специальный головной убор, предохраняющий голову от ранений, ушибов, давления, лучей тропического. 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53" y="1037519"/>
            <a:ext cx="4962491" cy="29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1256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6749" y="165875"/>
            <a:ext cx="15905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Штаб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999" y="520257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Орган управления войсками в частях, соединениях и объединениях всех видов вооруженных сил, а также лица, входящие в этот орган.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17" y="873761"/>
            <a:ext cx="5620365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948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6124" y="332656"/>
            <a:ext cx="3111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Штык(нож)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5589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Колющее оружие, насаживаемое на конец ствола военного ружья, винтовки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76" y="1165394"/>
            <a:ext cx="627644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1" name="WordArt 9"/>
          <p:cNvSpPr>
            <a:spLocks noChangeArrowheads="1" noChangeShapeType="1" noTextEdit="1"/>
          </p:cNvSpPr>
          <p:nvPr/>
        </p:nvSpPr>
        <p:spPr bwMode="auto">
          <a:xfrm>
            <a:off x="3924300" y="2276475"/>
            <a:ext cx="1584325" cy="720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hlinkClick r:id="rId5" action="ppaction://hlinksldjump"/>
          </p:cNvPr>
          <p:cNvSpPr/>
          <p:nvPr/>
        </p:nvSpPr>
        <p:spPr>
          <a:xfrm>
            <a:off x="4105397" y="3172897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Эвакуация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6" action="ppaction://hlinksldjump"/>
          </p:cNvPr>
          <p:cNvSpPr/>
          <p:nvPr/>
        </p:nvSpPr>
        <p:spPr>
          <a:xfrm>
            <a:off x="2042293" y="1544915"/>
            <a:ext cx="113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Экипаж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hlinkClick r:id="rId7" action="ppaction://hlinksldjump"/>
          </p:cNvPr>
          <p:cNvSpPr/>
          <p:nvPr/>
        </p:nvSpPr>
        <p:spPr>
          <a:xfrm>
            <a:off x="1835633" y="4815959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Экипировка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>
            <a:hlinkClick r:id="rId8" action="ppaction://hlinksldjump"/>
          </p:cNvPr>
          <p:cNvSpPr/>
          <p:nvPr/>
        </p:nvSpPr>
        <p:spPr>
          <a:xfrm>
            <a:off x="6420607" y="1544915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Эскадра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>
            <a:hlinkClick r:id="rId9" action="ppaction://hlinksldjump"/>
          </p:cNvPr>
          <p:cNvSpPr/>
          <p:nvPr/>
        </p:nvSpPr>
        <p:spPr>
          <a:xfrm>
            <a:off x="6471165" y="4815959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Эхолот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2993" y="210125"/>
            <a:ext cx="30380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Эвакуация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16" y="1080613"/>
            <a:ext cx="5252566" cy="39621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6262" y="520532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Организованный вывоз кого или  чего- </a:t>
            </a:r>
            <a:r>
              <a:rPr lang="ru-RU" dirty="0" err="1">
                <a:latin typeface="Bookman Old Style" panose="02050604050505020204" pitchFamily="18" charset="0"/>
                <a:ea typeface="Calibri" panose="020F0502020204030204" pitchFamily="34" charset="0"/>
              </a:rPr>
              <a:t>нибудь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 из одной местности в другую для предохранения от опасности или с целью возвращения на постоянное место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0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25691" y="254153"/>
            <a:ext cx="2292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Экипаж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Команда, личный состав корабля, самолета, танка и т.п.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6" t="3722" r="17316" b="42242"/>
          <a:stretch/>
        </p:blipFill>
        <p:spPr>
          <a:xfrm>
            <a:off x="1360863" y="1078074"/>
            <a:ext cx="6422272" cy="406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8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93494" y="282134"/>
            <a:ext cx="34099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Э</a:t>
            </a:r>
            <a:r>
              <a:rPr lang="ru-RU" sz="40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кипировка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2448" y="50131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Снаряжение, пополнение, предметы, необходимые для снаряжения, всё то, что нужно, чтобы экипировать кого-либо или что-либо 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07078"/>
            <a:ext cx="2699231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84814" y="296769"/>
            <a:ext cx="23743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Эскадра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998" y="47971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Оперативное объединение в военно-морском флоте, предназначенное для решения оперативных боевых задач на морских и океанских театрах военных действий.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5" y="1163306"/>
            <a:ext cx="5832648" cy="34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6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29603" y="476672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Эхолот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32855" y="4630598"/>
            <a:ext cx="4878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Устройство, посылающее УЛЬТРАЗВУКОВЫЕ импульсы сквозь толщу воды и воспринимающее их отражения от морского дна, скоплений рыбы или любых погруженных в воду предметов, так же для определения глубины водоёмов . 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01" y="1023391"/>
            <a:ext cx="5014397" cy="34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2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2" name="WordArt 9"/>
          <p:cNvSpPr>
            <a:spLocks noChangeArrowheads="1" noChangeShapeType="1" noTextEdit="1"/>
          </p:cNvSpPr>
          <p:nvPr/>
        </p:nvSpPr>
        <p:spPr bwMode="auto">
          <a:xfrm>
            <a:off x="3924300" y="2276475"/>
            <a:ext cx="1584325" cy="720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4200744" y="3068960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Юнга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2555875" y="476250"/>
            <a:ext cx="4032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>
                <a:latin typeface="Bookman Old Style" panose="02050604050505020204" pitchFamily="18" charset="0"/>
              </a:rPr>
              <a:t>Бомба</a:t>
            </a:r>
          </a:p>
        </p:txBody>
      </p:sp>
      <p:pic>
        <p:nvPicPr>
          <p:cNvPr id="1946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98563"/>
            <a:ext cx="4656138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Прямоугольник 3"/>
          <p:cNvSpPr>
            <a:spLocks noChangeArrowheads="1"/>
          </p:cNvSpPr>
          <p:nvPr/>
        </p:nvSpPr>
        <p:spPr bwMode="auto">
          <a:xfrm>
            <a:off x="2286000" y="530066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Разрывной  снаряд, начинённый взрывчатым веществом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67" y="1331287"/>
            <a:ext cx="5148064" cy="38610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51101" y="488771"/>
            <a:ext cx="16417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Юнга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999" y="53596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Подросток на судне, обучающийся морскому делу и готовящийся стать матросом, а также младший матрос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3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4346618" y="3244334"/>
            <a:ext cx="494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Як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6623" y="433797"/>
            <a:ext cx="870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Як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0806" y="4364893"/>
            <a:ext cx="5742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man Old Style" panose="02050604050505020204" pitchFamily="18" charset="0"/>
                <a:ea typeface="Calibri" panose="020F0502020204030204" pitchFamily="34" charset="0"/>
              </a:rPr>
              <a:t>Як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-</a:t>
            </a:r>
            <a:r>
              <a:rPr lang="ru-RU" b="1" dirty="0">
                <a:latin typeface="Bookman Old Style" panose="02050604050505020204" pitchFamily="18" charset="0"/>
                <a:ea typeface="Calibri" panose="020F0502020204030204" pitchFamily="34" charset="0"/>
              </a:rPr>
              <a:t>1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 – советский </a:t>
            </a:r>
            <a:r>
              <a:rPr lang="ru-RU" b="1" dirty="0">
                <a:latin typeface="Bookman Old Style" panose="02050604050505020204" pitchFamily="18" charset="0"/>
                <a:ea typeface="Calibri" panose="020F0502020204030204" pitchFamily="34" charset="0"/>
              </a:rPr>
              <a:t>самолет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-истребитель Великой Отечественной войны. Он был первой боевой машиной, сконструированной в ОКБ Яковлева, и первой моделью серии </a:t>
            </a:r>
            <a:r>
              <a:rPr lang="ru-RU" b="1" dirty="0">
                <a:latin typeface="Bookman Old Style" panose="02050604050505020204" pitchFamily="18" charset="0"/>
                <a:ea typeface="Calibri" panose="020F0502020204030204" pitchFamily="34" charset="0"/>
              </a:rPr>
              <a:t>самолетов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, которые стали основой истребительной авиации СССР в ВОВ.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9" y="1141683"/>
            <a:ext cx="4764081" cy="30704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7" descr="j043267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734050"/>
            <a:ext cx="1430338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2708920"/>
            <a:ext cx="7496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Спасибо за внимание!!!</a:t>
            </a:r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3635375" y="404813"/>
            <a:ext cx="2305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</a:rPr>
              <a:t>Битва</a:t>
            </a:r>
          </a:p>
        </p:txBody>
      </p:sp>
      <p:sp>
        <p:nvSpPr>
          <p:cNvPr id="20484" name="TextBox 2"/>
          <p:cNvSpPr txBox="1">
            <a:spLocks noChangeArrowheads="1"/>
          </p:cNvSpPr>
          <p:nvPr/>
        </p:nvSpPr>
        <p:spPr bwMode="auto">
          <a:xfrm>
            <a:off x="2771775" y="5445125"/>
            <a:ext cx="4032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>
                <a:latin typeface="Bookman Old Style" panose="02050604050505020204" pitchFamily="18" charset="0"/>
              </a:rPr>
              <a:t>Сражение</a:t>
            </a:r>
          </a:p>
        </p:txBody>
      </p:sp>
      <p:pic>
        <p:nvPicPr>
          <p:cNvPr id="2048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239838"/>
            <a:ext cx="5689600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843808" y="2860160"/>
            <a:ext cx="4825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</a:rPr>
              <a:t>Верховный главнокомандующий</a:t>
            </a:r>
          </a:p>
        </p:txBody>
      </p:sp>
      <p:sp>
        <p:nvSpPr>
          <p:cNvPr id="21508" name="TextBox 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5681663" y="1854200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Винтовка</a:t>
            </a:r>
          </a:p>
        </p:txBody>
      </p:sp>
      <p:sp>
        <p:nvSpPr>
          <p:cNvPr id="21509" name="TextBox 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862638" y="3868738"/>
            <a:ext cx="216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Взрывчатка</a:t>
            </a:r>
          </a:p>
        </p:txBody>
      </p:sp>
      <p:sp>
        <p:nvSpPr>
          <p:cNvPr id="21510" name="TextBox 4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619250" y="1854200"/>
            <a:ext cx="1871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Война</a:t>
            </a:r>
          </a:p>
        </p:txBody>
      </p:sp>
      <p:sp>
        <p:nvSpPr>
          <p:cNvPr id="21511" name="TextBox 5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1614488" y="3870325"/>
            <a:ext cx="2087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Войска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1943952" y="199363"/>
            <a:ext cx="60482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</a:rPr>
              <a:t>Верховный главнокомандующий</a:t>
            </a:r>
          </a:p>
        </p:txBody>
      </p:sp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1763711" y="5449094"/>
            <a:ext cx="6408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</a:rPr>
              <a:t>Начальник вооружённых сил государства во время войны.(Иосиф Виссарионович Сталин)</a:t>
            </a:r>
          </a:p>
        </p:txBody>
      </p:sp>
      <p:pic>
        <p:nvPicPr>
          <p:cNvPr id="2253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93760"/>
            <a:ext cx="242201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2771775" y="549275"/>
            <a:ext cx="4103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</a:rPr>
              <a:t>Винтовка</a:t>
            </a:r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1979712" y="4927739"/>
            <a:ext cx="5972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Ружьё с винтовой нарезкой в стволе</a:t>
            </a:r>
          </a:p>
        </p:txBody>
      </p:sp>
      <p:pic>
        <p:nvPicPr>
          <p:cNvPr id="2355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7611"/>
            <a:ext cx="59372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3095625" y="2132856"/>
            <a:ext cx="3384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</a:rPr>
              <a:t>Взрывчатка</a:t>
            </a:r>
          </a:p>
        </p:txBody>
      </p:sp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2339975" y="4365104"/>
            <a:ext cx="4895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Взрывчатое вещество(разговорное).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35150" y="1773238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71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771775" y="765175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72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08400" y="765175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73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43438" y="765175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74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80063" y="765175"/>
            <a:ext cx="792162" cy="792163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75" name="AutoShape 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516688" y="1773238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76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00113" y="2781300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77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35150" y="2781300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78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35150" y="3860800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79" name="AutoShape 1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00113" y="3860800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80" name="AutoShape 1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771775" y="1773238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81" name="AutoShape 1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771775" y="2781300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82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771775" y="3860800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83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708400" y="1773238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84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708400" y="2781300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85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43438" y="1773238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86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80063" y="1773238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87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708400" y="3860800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88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76600" y="4868863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89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43438" y="2781300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90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43438" y="3860800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91" name="AutoShape 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11638" y="4868863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92" name="AutoShape 2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451725" y="2781300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93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80063" y="2781300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94" name="AutoShape 2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80063" y="3860800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95" name="AutoShape 3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516688" y="2781300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96" name="AutoShape 3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516688" y="3860800"/>
            <a:ext cx="792162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7197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451725" y="3860800"/>
            <a:ext cx="792163" cy="790575"/>
          </a:xfrm>
          <a:prstGeom prst="actionButtonBlank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2083" name="Text Box 3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771775" y="908050"/>
            <a:ext cx="719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А</a:t>
            </a:r>
          </a:p>
        </p:txBody>
      </p:sp>
      <p:sp>
        <p:nvSpPr>
          <p:cNvPr id="2084" name="Text Box 3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779838" y="908050"/>
            <a:ext cx="7191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Б</a:t>
            </a:r>
          </a:p>
        </p:txBody>
      </p:sp>
      <p:sp>
        <p:nvSpPr>
          <p:cNvPr id="2085" name="Text Box 3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716463" y="908050"/>
            <a:ext cx="7191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В</a:t>
            </a:r>
          </a:p>
        </p:txBody>
      </p:sp>
      <p:sp>
        <p:nvSpPr>
          <p:cNvPr id="2086" name="Text Box 38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5651500" y="908050"/>
            <a:ext cx="719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Г</a:t>
            </a:r>
          </a:p>
        </p:txBody>
      </p:sp>
      <p:pic>
        <p:nvPicPr>
          <p:cNvPr id="7203" name="Picture 42" descr="j0431495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949950"/>
            <a:ext cx="914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2" name="Text Box 44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835150" y="1916113"/>
            <a:ext cx="719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Д</a:t>
            </a:r>
          </a:p>
        </p:txBody>
      </p:sp>
      <p:sp>
        <p:nvSpPr>
          <p:cNvPr id="2093" name="Text Box 45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2843213" y="1916113"/>
            <a:ext cx="7191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Е</a:t>
            </a:r>
          </a:p>
        </p:txBody>
      </p:sp>
      <p:sp>
        <p:nvSpPr>
          <p:cNvPr id="2094" name="Text Box 46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779838" y="1916113"/>
            <a:ext cx="7191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Ё</a:t>
            </a:r>
          </a:p>
        </p:txBody>
      </p:sp>
      <p:sp>
        <p:nvSpPr>
          <p:cNvPr id="2095" name="Text Box 47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4716463" y="1916113"/>
            <a:ext cx="7191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Ж</a:t>
            </a:r>
          </a:p>
        </p:txBody>
      </p:sp>
      <p:sp>
        <p:nvSpPr>
          <p:cNvPr id="2096" name="Text Box 48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5651500" y="1916113"/>
            <a:ext cx="719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З</a:t>
            </a:r>
          </a:p>
        </p:txBody>
      </p:sp>
      <p:sp>
        <p:nvSpPr>
          <p:cNvPr id="2097" name="Text Box 49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6588125" y="1916113"/>
            <a:ext cx="719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И</a:t>
            </a:r>
          </a:p>
        </p:txBody>
      </p:sp>
      <p:sp>
        <p:nvSpPr>
          <p:cNvPr id="2098" name="Text Box 50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971550" y="2924175"/>
            <a:ext cx="719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К</a:t>
            </a:r>
          </a:p>
        </p:txBody>
      </p:sp>
      <p:sp>
        <p:nvSpPr>
          <p:cNvPr id="2099" name="Text Box 51">
            <a:hlinkClick r:id="rId15" action="ppaction://hlinksldjump"/>
          </p:cNvPr>
          <p:cNvSpPr txBox="1">
            <a:spLocks noChangeArrowheads="1"/>
          </p:cNvSpPr>
          <p:nvPr/>
        </p:nvSpPr>
        <p:spPr bwMode="auto">
          <a:xfrm>
            <a:off x="1908175" y="2924175"/>
            <a:ext cx="719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Л</a:t>
            </a:r>
          </a:p>
        </p:txBody>
      </p:sp>
      <p:sp>
        <p:nvSpPr>
          <p:cNvPr id="2100" name="Text Box 52">
            <a:hlinkClick r:id="rId16" action="ppaction://hlinksldjump"/>
          </p:cNvPr>
          <p:cNvSpPr txBox="1">
            <a:spLocks noChangeArrowheads="1"/>
          </p:cNvSpPr>
          <p:nvPr/>
        </p:nvSpPr>
        <p:spPr bwMode="auto">
          <a:xfrm>
            <a:off x="2843213" y="2924175"/>
            <a:ext cx="7191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М</a:t>
            </a:r>
          </a:p>
        </p:txBody>
      </p:sp>
      <p:sp>
        <p:nvSpPr>
          <p:cNvPr id="2101" name="Text Box 53">
            <a:hlinkClick r:id="rId17" action="ppaction://hlinksldjump"/>
          </p:cNvPr>
          <p:cNvSpPr txBox="1">
            <a:spLocks noChangeArrowheads="1"/>
          </p:cNvSpPr>
          <p:nvPr/>
        </p:nvSpPr>
        <p:spPr bwMode="auto">
          <a:xfrm>
            <a:off x="3779838" y="2924175"/>
            <a:ext cx="7191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Н</a:t>
            </a:r>
          </a:p>
        </p:txBody>
      </p:sp>
      <p:sp>
        <p:nvSpPr>
          <p:cNvPr id="2102" name="Text Box 54">
            <a:hlinkClick r:id="rId18" action="ppaction://hlinksldjump"/>
          </p:cNvPr>
          <p:cNvSpPr txBox="1">
            <a:spLocks noChangeArrowheads="1"/>
          </p:cNvSpPr>
          <p:nvPr/>
        </p:nvSpPr>
        <p:spPr bwMode="auto">
          <a:xfrm>
            <a:off x="4716463" y="2924175"/>
            <a:ext cx="7191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О</a:t>
            </a:r>
          </a:p>
        </p:txBody>
      </p:sp>
      <p:sp>
        <p:nvSpPr>
          <p:cNvPr id="2103" name="Text Box 55">
            <a:hlinkClick r:id="rId19" action="ppaction://hlinksldjump"/>
          </p:cNvPr>
          <p:cNvSpPr txBox="1">
            <a:spLocks noChangeArrowheads="1"/>
          </p:cNvSpPr>
          <p:nvPr/>
        </p:nvSpPr>
        <p:spPr bwMode="auto">
          <a:xfrm>
            <a:off x="5651500" y="2924175"/>
            <a:ext cx="719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П</a:t>
            </a:r>
          </a:p>
        </p:txBody>
      </p:sp>
      <p:sp>
        <p:nvSpPr>
          <p:cNvPr id="2104" name="Text Box 56">
            <a:hlinkClick r:id="rId20" action="ppaction://hlinksldjump"/>
          </p:cNvPr>
          <p:cNvSpPr txBox="1">
            <a:spLocks noChangeArrowheads="1"/>
          </p:cNvSpPr>
          <p:nvPr/>
        </p:nvSpPr>
        <p:spPr bwMode="auto">
          <a:xfrm>
            <a:off x="6588125" y="2924175"/>
            <a:ext cx="719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Р</a:t>
            </a:r>
          </a:p>
        </p:txBody>
      </p:sp>
      <p:sp>
        <p:nvSpPr>
          <p:cNvPr id="2105" name="Text Box 57">
            <a:hlinkClick r:id="rId21" action="ppaction://hlinksldjump"/>
          </p:cNvPr>
          <p:cNvSpPr txBox="1">
            <a:spLocks noChangeArrowheads="1"/>
          </p:cNvSpPr>
          <p:nvPr/>
        </p:nvSpPr>
        <p:spPr bwMode="auto">
          <a:xfrm>
            <a:off x="7524750" y="2924175"/>
            <a:ext cx="719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С</a:t>
            </a:r>
          </a:p>
        </p:txBody>
      </p:sp>
      <p:sp>
        <p:nvSpPr>
          <p:cNvPr id="2106" name="Text Box 58">
            <a:hlinkClick r:id="rId22" action="ppaction://hlinksldjump"/>
          </p:cNvPr>
          <p:cNvSpPr txBox="1">
            <a:spLocks noChangeArrowheads="1"/>
          </p:cNvSpPr>
          <p:nvPr/>
        </p:nvSpPr>
        <p:spPr bwMode="auto">
          <a:xfrm>
            <a:off x="900113" y="4005263"/>
            <a:ext cx="7191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Т</a:t>
            </a:r>
          </a:p>
        </p:txBody>
      </p:sp>
      <p:sp>
        <p:nvSpPr>
          <p:cNvPr id="2107" name="Text Box 59">
            <a:hlinkClick r:id="rId23" action="ppaction://hlinksldjump"/>
          </p:cNvPr>
          <p:cNvSpPr txBox="1">
            <a:spLocks noChangeArrowheads="1"/>
          </p:cNvSpPr>
          <p:nvPr/>
        </p:nvSpPr>
        <p:spPr bwMode="auto">
          <a:xfrm>
            <a:off x="1908175" y="4005263"/>
            <a:ext cx="719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У</a:t>
            </a:r>
          </a:p>
        </p:txBody>
      </p:sp>
      <p:sp>
        <p:nvSpPr>
          <p:cNvPr id="2108" name="Text Box 60">
            <a:hlinkClick r:id="rId24" action="ppaction://hlinksldjump"/>
          </p:cNvPr>
          <p:cNvSpPr txBox="1">
            <a:spLocks noChangeArrowheads="1"/>
          </p:cNvSpPr>
          <p:nvPr/>
        </p:nvSpPr>
        <p:spPr bwMode="auto">
          <a:xfrm>
            <a:off x="2843213" y="4005263"/>
            <a:ext cx="7191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Ф</a:t>
            </a:r>
          </a:p>
        </p:txBody>
      </p:sp>
      <p:sp>
        <p:nvSpPr>
          <p:cNvPr id="2109" name="Text Box 61">
            <a:hlinkClick r:id="rId25" action="ppaction://hlinksldjump"/>
          </p:cNvPr>
          <p:cNvSpPr txBox="1">
            <a:spLocks noChangeArrowheads="1"/>
          </p:cNvSpPr>
          <p:nvPr/>
        </p:nvSpPr>
        <p:spPr bwMode="auto">
          <a:xfrm>
            <a:off x="3779838" y="4005263"/>
            <a:ext cx="7191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Х</a:t>
            </a:r>
          </a:p>
        </p:txBody>
      </p:sp>
      <p:sp>
        <p:nvSpPr>
          <p:cNvPr id="2110" name="Text Box 62">
            <a:hlinkClick r:id="rId26" action="ppaction://hlinksldjump"/>
          </p:cNvPr>
          <p:cNvSpPr txBox="1">
            <a:spLocks noChangeArrowheads="1"/>
          </p:cNvSpPr>
          <p:nvPr/>
        </p:nvSpPr>
        <p:spPr bwMode="auto">
          <a:xfrm>
            <a:off x="4716463" y="4005263"/>
            <a:ext cx="7191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Ц</a:t>
            </a:r>
          </a:p>
        </p:txBody>
      </p:sp>
      <p:sp>
        <p:nvSpPr>
          <p:cNvPr id="2111" name="Text Box 63">
            <a:hlinkClick r:id="rId27" action="ppaction://hlinksldjump"/>
          </p:cNvPr>
          <p:cNvSpPr txBox="1">
            <a:spLocks noChangeArrowheads="1"/>
          </p:cNvSpPr>
          <p:nvPr/>
        </p:nvSpPr>
        <p:spPr bwMode="auto">
          <a:xfrm>
            <a:off x="5651500" y="4005263"/>
            <a:ext cx="719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Ч</a:t>
            </a:r>
          </a:p>
        </p:txBody>
      </p:sp>
      <p:sp>
        <p:nvSpPr>
          <p:cNvPr id="2112" name="Text Box 64">
            <a:hlinkClick r:id="rId28" action="ppaction://hlinksldjump"/>
          </p:cNvPr>
          <p:cNvSpPr txBox="1">
            <a:spLocks noChangeArrowheads="1"/>
          </p:cNvSpPr>
          <p:nvPr/>
        </p:nvSpPr>
        <p:spPr bwMode="auto">
          <a:xfrm>
            <a:off x="6588125" y="4005263"/>
            <a:ext cx="719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Ш</a:t>
            </a:r>
          </a:p>
        </p:txBody>
      </p:sp>
      <p:sp>
        <p:nvSpPr>
          <p:cNvPr id="2114" name="Text Box 66">
            <a:hlinkClick r:id="rId29" action="ppaction://hlinksldjump"/>
          </p:cNvPr>
          <p:cNvSpPr txBox="1">
            <a:spLocks noChangeArrowheads="1"/>
          </p:cNvSpPr>
          <p:nvPr/>
        </p:nvSpPr>
        <p:spPr bwMode="auto">
          <a:xfrm>
            <a:off x="7488237" y="4005263"/>
            <a:ext cx="7191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FFCC66"/>
                </a:solidFill>
                <a:latin typeface="Comic Sans MS" panose="030F0702030302020204" pitchFamily="66" charset="0"/>
              </a:rPr>
              <a:t>Э</a:t>
            </a:r>
          </a:p>
        </p:txBody>
      </p:sp>
      <p:sp>
        <p:nvSpPr>
          <p:cNvPr id="2115" name="Text Box 67">
            <a:hlinkClick r:id="rId30" action="ppaction://hlinksldjump"/>
          </p:cNvPr>
          <p:cNvSpPr txBox="1">
            <a:spLocks noChangeArrowheads="1"/>
          </p:cNvSpPr>
          <p:nvPr/>
        </p:nvSpPr>
        <p:spPr bwMode="auto">
          <a:xfrm>
            <a:off x="3313112" y="5004593"/>
            <a:ext cx="7191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 dirty="0">
                <a:solidFill>
                  <a:srgbClr val="FFCC66"/>
                </a:solidFill>
                <a:latin typeface="Comic Sans MS" panose="030F0702030302020204" pitchFamily="66" charset="0"/>
              </a:rPr>
              <a:t>Ю</a:t>
            </a:r>
          </a:p>
        </p:txBody>
      </p:sp>
      <p:sp>
        <p:nvSpPr>
          <p:cNvPr id="61" name="Text Box 67">
            <a:hlinkClick r:id="rId31" action="ppaction://hlinksldjump"/>
          </p:cNvPr>
          <p:cNvSpPr txBox="1">
            <a:spLocks noChangeArrowheads="1"/>
          </p:cNvSpPr>
          <p:nvPr/>
        </p:nvSpPr>
        <p:spPr bwMode="auto">
          <a:xfrm>
            <a:off x="4248150" y="5008400"/>
            <a:ext cx="7191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 dirty="0">
                <a:solidFill>
                  <a:srgbClr val="FFCC66"/>
                </a:solidFill>
                <a:latin typeface="Comic Sans MS" panose="030F0702030302020204" pitchFamily="66" charset="0"/>
              </a:rPr>
              <a:t>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 nodeType="clickPar">
                      <p:stCondLst>
                        <p:cond delay="0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 nodeType="clickPar">
                      <p:stCondLst>
                        <p:cond delay="0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 nodeType="clickPar">
                      <p:stCondLst>
                        <p:cond delay="0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 nodeType="clickPar">
                      <p:stCondLst>
                        <p:cond delay="0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2083" grpId="0"/>
      <p:bldP spid="2084" grpId="0"/>
      <p:bldP spid="2085" grpId="0"/>
      <p:bldP spid="2086" grpId="0"/>
      <p:bldP spid="2092" grpId="0"/>
      <p:bldP spid="2093" grpId="0"/>
      <p:bldP spid="2094" grpId="0"/>
      <p:bldP spid="2095" grpId="0"/>
      <p:bldP spid="2096" grpId="0"/>
      <p:bldP spid="2097" grpId="0"/>
      <p:bldP spid="2098" grpId="0"/>
      <p:bldP spid="2099" grpId="0"/>
      <p:bldP spid="2100" grpId="0"/>
      <p:bldP spid="2101" grpId="0"/>
      <p:bldP spid="2102" grpId="0"/>
      <p:bldP spid="2103" grpId="0"/>
      <p:bldP spid="2104" grpId="0"/>
      <p:bldP spid="2105" grpId="0"/>
      <p:bldP spid="2106" grpId="0"/>
      <p:bldP spid="2107" grpId="0"/>
      <p:bldP spid="2108" grpId="0"/>
      <p:bldP spid="2109" grpId="0"/>
      <p:bldP spid="2110" grpId="0"/>
      <p:bldP spid="2111" grpId="0"/>
      <p:bldP spid="2112" grpId="0"/>
      <p:bldP spid="2114" grpId="0"/>
      <p:bldP spid="2115" grpId="0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3132137" y="546186"/>
            <a:ext cx="3240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</a:rPr>
              <a:t>Войска</a:t>
            </a:r>
          </a:p>
        </p:txBody>
      </p:sp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2203450" y="5013325"/>
            <a:ext cx="5329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Вооружённые силы государства или часть их</a:t>
            </a:r>
          </a:p>
        </p:txBody>
      </p:sp>
      <p:pic>
        <p:nvPicPr>
          <p:cNvPr id="2560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22400"/>
            <a:ext cx="4681537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3239291" y="2276872"/>
            <a:ext cx="30972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</a:rPr>
              <a:t>Война</a:t>
            </a:r>
          </a:p>
        </p:txBody>
      </p:sp>
      <p:sp>
        <p:nvSpPr>
          <p:cNvPr id="26628" name="TextBox 2"/>
          <p:cNvSpPr txBox="1">
            <a:spLocks noChangeArrowheads="1"/>
          </p:cNvSpPr>
          <p:nvPr/>
        </p:nvSpPr>
        <p:spPr bwMode="auto">
          <a:xfrm>
            <a:off x="1763711" y="4005064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Вооружённая борьба между государствами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11"/>
          <p:cNvSpPr>
            <a:spLocks noChangeArrowheads="1" noChangeShapeType="1" noTextEdit="1"/>
          </p:cNvSpPr>
          <p:nvPr/>
        </p:nvSpPr>
        <p:spPr bwMode="auto">
          <a:xfrm>
            <a:off x="3924300" y="2276475"/>
            <a:ext cx="1584325" cy="720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7652" name="Прямоугольник 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43227" y="3140968"/>
            <a:ext cx="1146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Гаубица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27653" name="Прямоугольник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048807" y="1906588"/>
            <a:ext cx="8627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Герой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27654" name="Прямоугольник 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798693" y="4352925"/>
            <a:ext cx="1104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Генерал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27655" name="Прямоугольник 7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770563" y="4352925"/>
            <a:ext cx="20649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Генералиссимус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27656" name="Прямоугольник 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1885950" y="1906588"/>
            <a:ext cx="11384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Граната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2771775" y="333375"/>
            <a:ext cx="35290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>
                <a:latin typeface="Bookman Old Style" panose="02050604050505020204" pitchFamily="18" charset="0"/>
              </a:rPr>
              <a:t>Гаубица</a:t>
            </a:r>
          </a:p>
        </p:txBody>
      </p:sp>
      <p:sp>
        <p:nvSpPr>
          <p:cNvPr id="28676" name="Прямоугольник 2"/>
          <p:cNvSpPr>
            <a:spLocks noChangeArrowheads="1"/>
          </p:cNvSpPr>
          <p:nvPr/>
        </p:nvSpPr>
        <p:spPr bwMode="auto">
          <a:xfrm>
            <a:off x="1979613" y="5435600"/>
            <a:ext cx="5778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Артиллерийское оружие, стреляющее навесным огнём.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2867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143000"/>
            <a:ext cx="64849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Прямоугольник 1"/>
          <p:cNvSpPr>
            <a:spLocks noChangeArrowheads="1"/>
          </p:cNvSpPr>
          <p:nvPr/>
        </p:nvSpPr>
        <p:spPr bwMode="auto">
          <a:xfrm>
            <a:off x="2339244" y="1916832"/>
            <a:ext cx="4392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Генералиссимус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29700" name="Прямоугольник 2"/>
          <p:cNvSpPr>
            <a:spLocks noChangeArrowheads="1"/>
          </p:cNvSpPr>
          <p:nvPr/>
        </p:nvSpPr>
        <p:spPr bwMode="auto">
          <a:xfrm>
            <a:off x="2249488" y="3933056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Высшее воинское звание, </a:t>
            </a:r>
            <a:r>
              <a:rPr lang="ru-RU" altLang="ru-RU" dirty="0" err="1">
                <a:latin typeface="Bookman Old Style" panose="02050604050505020204" pitchFamily="18" charset="0"/>
                <a:cs typeface="Calibri" panose="020F0502020204030204" pitchFamily="34" charset="0"/>
              </a:rPr>
              <a:t>присваемое</a:t>
            </a:r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 за особо выдающиеся заслуги, а  так же лицо, носящее это звание.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3000139" y="155715"/>
            <a:ext cx="34797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Граната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0724" name="Прямоугольник 2"/>
          <p:cNvSpPr>
            <a:spLocks noChangeArrowheads="1"/>
          </p:cNvSpPr>
          <p:nvPr/>
        </p:nvSpPr>
        <p:spPr bwMode="auto">
          <a:xfrm>
            <a:off x="3554413" y="5435600"/>
            <a:ext cx="2371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Разрывной снаряд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30725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18" y="1146969"/>
            <a:ext cx="2622550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Прямоугольник 1"/>
          <p:cNvSpPr>
            <a:spLocks noChangeArrowheads="1"/>
          </p:cNvSpPr>
          <p:nvPr/>
        </p:nvSpPr>
        <p:spPr bwMode="auto">
          <a:xfrm>
            <a:off x="3961798" y="1484784"/>
            <a:ext cx="22252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Генерал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1748" name="Прямоугольник 2"/>
          <p:cNvSpPr>
            <a:spLocks noChangeArrowheads="1"/>
          </p:cNvSpPr>
          <p:nvPr/>
        </p:nvSpPr>
        <p:spPr bwMode="auto">
          <a:xfrm>
            <a:off x="2263774" y="3429000"/>
            <a:ext cx="5621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Звание или чин высшего командного состава армии. А так же лицо, носящее это звание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Прямоугольник 1"/>
          <p:cNvSpPr>
            <a:spLocks noChangeArrowheads="1"/>
          </p:cNvSpPr>
          <p:nvPr/>
        </p:nvSpPr>
        <p:spPr bwMode="auto">
          <a:xfrm>
            <a:off x="3674685" y="320815"/>
            <a:ext cx="16866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Герой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2772" name="Прямоугольник 2"/>
          <p:cNvSpPr>
            <a:spLocks noChangeArrowheads="1"/>
          </p:cNvSpPr>
          <p:nvPr/>
        </p:nvSpPr>
        <p:spPr bwMode="auto">
          <a:xfrm>
            <a:off x="1619250" y="5157788"/>
            <a:ext cx="6767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Выдающийся своей храбростью, доблестью человек, самоотверженно совершающий </a:t>
            </a:r>
            <a:r>
              <a:rPr lang="ru-RU" altLang="ru-RU" dirty="0">
                <a:latin typeface="Bookman Old Style" panose="02050604050505020204" pitchFamily="18" charset="0"/>
              </a:rPr>
              <a:t>подвиги</a:t>
            </a:r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 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15" y="1095087"/>
            <a:ext cx="5328419" cy="399631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Прямоугольник 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10038" y="3357563"/>
            <a:ext cx="1196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Дивизия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33796" name="Прямоугольник 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881188" y="3357563"/>
            <a:ext cx="1007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Десант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33797" name="Прямоугольник 1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443662" y="3357563"/>
            <a:ext cx="1081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Дозор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3276599" y="260648"/>
            <a:ext cx="2879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</a:rPr>
              <a:t>Дивизия</a:t>
            </a:r>
          </a:p>
        </p:txBody>
      </p:sp>
      <p:sp>
        <p:nvSpPr>
          <p:cNvPr id="34820" name="Прямоугольник 3"/>
          <p:cNvSpPr>
            <a:spLocks noChangeArrowheads="1"/>
          </p:cNvSpPr>
          <p:nvPr/>
        </p:nvSpPr>
        <p:spPr bwMode="auto">
          <a:xfrm>
            <a:off x="1985585" y="5805488"/>
            <a:ext cx="5461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Войсковое соединение из нескольких полков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3482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62038"/>
            <a:ext cx="6194425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585419" y="2069033"/>
            <a:ext cx="1512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>
                <a:latin typeface="Bookman Old Style" panose="02050604050505020204" pitchFamily="18" charset="0"/>
              </a:rPr>
              <a:t>Автомат</a:t>
            </a:r>
          </a:p>
        </p:txBody>
      </p:sp>
      <p:sp>
        <p:nvSpPr>
          <p:cNvPr id="8196" name="TextBox 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707904" y="3140968"/>
            <a:ext cx="2125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latin typeface="Bookman Old Style" panose="02050604050505020204" pitchFamily="18" charset="0"/>
              </a:rPr>
              <a:t>Армия</a:t>
            </a:r>
          </a:p>
        </p:txBody>
      </p:sp>
      <p:sp>
        <p:nvSpPr>
          <p:cNvPr id="8197" name="TextBox 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689106" y="2069033"/>
            <a:ext cx="3013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Артиллерия</a:t>
            </a:r>
          </a:p>
        </p:txBody>
      </p:sp>
      <p:sp>
        <p:nvSpPr>
          <p:cNvPr id="8198" name="TextBox 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082181" y="4056583"/>
            <a:ext cx="201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latin typeface="Bookman Old Style" panose="02050604050505020204" pitchFamily="18" charset="0"/>
              </a:rPr>
              <a:t>Автомобиль</a:t>
            </a:r>
          </a:p>
        </p:txBody>
      </p:sp>
      <p:sp>
        <p:nvSpPr>
          <p:cNvPr id="8199" name="TextBox 2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5863730" y="4056582"/>
            <a:ext cx="2663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latin typeface="Bookman Old Style" panose="02050604050505020204" pitchFamily="18" charset="0"/>
              </a:rPr>
              <a:t>Атака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Прямоугольник 1"/>
          <p:cNvSpPr>
            <a:spLocks noChangeArrowheads="1"/>
          </p:cNvSpPr>
          <p:nvPr/>
        </p:nvSpPr>
        <p:spPr bwMode="auto">
          <a:xfrm>
            <a:off x="3817436" y="332656"/>
            <a:ext cx="17123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Дозор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5844" name="Прямоугольник 2"/>
          <p:cNvSpPr>
            <a:spLocks noChangeArrowheads="1"/>
          </p:cNvSpPr>
          <p:nvPr/>
        </p:nvSpPr>
        <p:spPr bwMode="auto">
          <a:xfrm>
            <a:off x="2387600" y="4916488"/>
            <a:ext cx="4572000" cy="149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1.Обход для осмотра.</a:t>
            </a:r>
            <a:endParaRPr lang="ru-RU" alt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2.Небольшая разведывательная группа, наблюдательная группа из воинского подразделения.</a:t>
            </a:r>
          </a:p>
        </p:txBody>
      </p:sp>
      <p:pic>
        <p:nvPicPr>
          <p:cNvPr id="3584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200150"/>
            <a:ext cx="2382838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1811889" y="662789"/>
            <a:ext cx="65630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Десант</a:t>
            </a:r>
            <a:r>
              <a:rPr lang="en-US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, </a:t>
            </a:r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десантирование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6868" name="Прямоугольник 2"/>
          <p:cNvSpPr>
            <a:spLocks noChangeArrowheads="1"/>
          </p:cNvSpPr>
          <p:nvPr/>
        </p:nvSpPr>
        <p:spPr bwMode="auto">
          <a:xfrm>
            <a:off x="2411413" y="5373688"/>
            <a:ext cx="53639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Высадка  войск на вражескую  территорию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3686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916113"/>
            <a:ext cx="40322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1916113"/>
            <a:ext cx="42814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Прямоугольник 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995738" y="2852738"/>
            <a:ext cx="1354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Ефрейтор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Прямоугольник 1"/>
          <p:cNvSpPr>
            <a:spLocks noChangeArrowheads="1"/>
          </p:cNvSpPr>
          <p:nvPr/>
        </p:nvSpPr>
        <p:spPr bwMode="auto">
          <a:xfrm>
            <a:off x="1331913" y="3716338"/>
            <a:ext cx="6911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</a:rPr>
              <a:t>Второе в порядке старшинства звание солдата а также солдат, носящие это звание.</a:t>
            </a:r>
          </a:p>
        </p:txBody>
      </p:sp>
      <p:sp>
        <p:nvSpPr>
          <p:cNvPr id="38916" name="Прямоугольник 11"/>
          <p:cNvSpPr>
            <a:spLocks noChangeArrowheads="1"/>
          </p:cNvSpPr>
          <p:nvPr/>
        </p:nvSpPr>
        <p:spPr bwMode="auto">
          <a:xfrm>
            <a:off x="3396333" y="1772816"/>
            <a:ext cx="27831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Ефрейтор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Прямоугольник 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284663" y="3068638"/>
            <a:ext cx="551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Ёж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Прямоугольник 1"/>
          <p:cNvSpPr>
            <a:spLocks noChangeArrowheads="1"/>
          </p:cNvSpPr>
          <p:nvPr/>
        </p:nvSpPr>
        <p:spPr bwMode="auto">
          <a:xfrm>
            <a:off x="4183629" y="420826"/>
            <a:ext cx="9989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Ёж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0964" name="Прямоугольник 2"/>
          <p:cNvSpPr>
            <a:spLocks noChangeArrowheads="1"/>
          </p:cNvSpPr>
          <p:nvPr/>
        </p:nvSpPr>
        <p:spPr bwMode="auto">
          <a:xfrm>
            <a:off x="2700338" y="508476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Оборонительное сооружение в виде скрещивающихся кольев или брусья, переплетённых колючей проволокой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4096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27150"/>
            <a:ext cx="497522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Прямоугольник 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275138" y="3059113"/>
            <a:ext cx="931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Жилет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41988" name="Прямоугольник 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074863" y="3059113"/>
            <a:ext cx="15776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Живая сила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41989" name="Прямоугольник 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976938" y="3059113"/>
            <a:ext cx="1167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Железка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Прямоугольник 1"/>
          <p:cNvSpPr>
            <a:spLocks noChangeArrowheads="1"/>
          </p:cNvSpPr>
          <p:nvPr/>
        </p:nvSpPr>
        <p:spPr bwMode="auto">
          <a:xfrm>
            <a:off x="3779912" y="1844824"/>
            <a:ext cx="18469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Жилет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3012" name="Прямоугольник 2"/>
          <p:cNvSpPr>
            <a:spLocks noChangeArrowheads="1"/>
          </p:cNvSpPr>
          <p:nvPr/>
        </p:nvSpPr>
        <p:spPr bwMode="auto">
          <a:xfrm>
            <a:off x="1266464" y="4437112"/>
            <a:ext cx="6873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Короткая мужская одежда без воротника и рукавов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Прямоугольник 1"/>
          <p:cNvSpPr>
            <a:spLocks noChangeArrowheads="1"/>
          </p:cNvSpPr>
          <p:nvPr/>
        </p:nvSpPr>
        <p:spPr bwMode="auto">
          <a:xfrm>
            <a:off x="3758029" y="355740"/>
            <a:ext cx="23695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Железка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4036" name="Прямоугольник 2"/>
          <p:cNvSpPr>
            <a:spLocks noChangeArrowheads="1"/>
          </p:cNvSpPr>
          <p:nvPr/>
        </p:nvSpPr>
        <p:spPr bwMode="auto">
          <a:xfrm>
            <a:off x="3468688" y="5435600"/>
            <a:ext cx="2948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Железная дорога (разг.)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4403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11263"/>
            <a:ext cx="526097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Прямоугольник 1"/>
          <p:cNvSpPr>
            <a:spLocks noChangeArrowheads="1"/>
          </p:cNvSpPr>
          <p:nvPr/>
        </p:nvSpPr>
        <p:spPr bwMode="auto">
          <a:xfrm>
            <a:off x="3059832" y="1964156"/>
            <a:ext cx="35878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400" dirty="0">
                <a:latin typeface="Bookman Old Style" panose="02050604050505020204" pitchFamily="18" charset="0"/>
                <a:cs typeface="Calibri" panose="020F0502020204030204" pitchFamily="34" charset="0"/>
              </a:rPr>
              <a:t>Живая сила</a:t>
            </a:r>
            <a:endParaRPr lang="ru-RU" altLang="ru-RU" sz="4400" dirty="0">
              <a:latin typeface="Bookman Old Style" panose="02050604050505020204" pitchFamily="18" charset="0"/>
            </a:endParaRPr>
          </a:p>
        </p:txBody>
      </p:sp>
      <p:sp>
        <p:nvSpPr>
          <p:cNvPr id="45060" name="Прямоугольник 2"/>
          <p:cNvSpPr>
            <a:spLocks noChangeArrowheads="1"/>
          </p:cNvSpPr>
          <p:nvPr/>
        </p:nvSpPr>
        <p:spPr bwMode="auto">
          <a:xfrm>
            <a:off x="1469712" y="4005064"/>
            <a:ext cx="6768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Люди, животные(в отличие от механизмов, техники)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809625" y="4437063"/>
            <a:ext cx="8029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Вооружённые силы государства (войска, находящиеся на фронте)</a:t>
            </a:r>
          </a:p>
        </p:txBody>
      </p:sp>
      <p:pic>
        <p:nvPicPr>
          <p:cNvPr id="922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854200"/>
            <a:ext cx="3838575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2838450" y="782638"/>
            <a:ext cx="3971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dirty="0">
                <a:latin typeface="Bookman Old Style" panose="02050604050505020204" pitchFamily="18" charset="0"/>
              </a:rPr>
              <a:t>Армия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Прямоугольник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350618" y="1136824"/>
            <a:ext cx="7393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Залп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46084" name="Прямоугольник 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167805" y="2349674"/>
            <a:ext cx="1003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Затвор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46085" name="Прямоугольник 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920655" y="2349674"/>
            <a:ext cx="1311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Землянка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46086" name="Прямоугольник 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104305" y="4653136"/>
            <a:ext cx="1157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Зенитка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46087" name="Прямоугольник 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084168" y="4653136"/>
            <a:ext cx="931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Знамя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Прямоугольник 2"/>
          <p:cNvSpPr>
            <a:spLocks noChangeArrowheads="1"/>
          </p:cNvSpPr>
          <p:nvPr/>
        </p:nvSpPr>
        <p:spPr bwMode="auto">
          <a:xfrm>
            <a:off x="3908564" y="477977"/>
            <a:ext cx="14157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Залп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7108" name="Прямоугольник 3"/>
          <p:cNvSpPr>
            <a:spLocks noChangeArrowheads="1"/>
          </p:cNvSpPr>
          <p:nvPr/>
        </p:nvSpPr>
        <p:spPr bwMode="auto">
          <a:xfrm>
            <a:off x="1268078" y="5485823"/>
            <a:ext cx="6696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Одновременный выстрел из нескольких оружий, ружей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4710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1381125"/>
            <a:ext cx="5959475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Прямоугольник 1"/>
          <p:cNvSpPr>
            <a:spLocks noChangeArrowheads="1"/>
          </p:cNvSpPr>
          <p:nvPr/>
        </p:nvSpPr>
        <p:spPr bwMode="auto">
          <a:xfrm>
            <a:off x="3767599" y="382276"/>
            <a:ext cx="20056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Затвор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8132" name="Прямоугольник 2"/>
          <p:cNvSpPr>
            <a:spLocks noChangeArrowheads="1"/>
          </p:cNvSpPr>
          <p:nvPr/>
        </p:nvSpPr>
        <p:spPr bwMode="auto">
          <a:xfrm>
            <a:off x="2484437" y="5343525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Запирающийся прибор, механизм у различных орудий. Машин, огнестрельного оружия и т.п.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48133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1104900"/>
            <a:ext cx="59277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Прямоугольник 1"/>
          <p:cNvSpPr>
            <a:spLocks noChangeArrowheads="1"/>
          </p:cNvSpPr>
          <p:nvPr/>
        </p:nvSpPr>
        <p:spPr bwMode="auto">
          <a:xfrm>
            <a:off x="3228523" y="209689"/>
            <a:ext cx="26869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Землянка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9156" name="Прямоугольник 2"/>
          <p:cNvSpPr>
            <a:spLocks noChangeArrowheads="1"/>
          </p:cNvSpPr>
          <p:nvPr/>
        </p:nvSpPr>
        <p:spPr bwMode="auto">
          <a:xfrm>
            <a:off x="2286000" y="5772150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Выкопанное в земле жилище, укрытие (иногда выступающее над поверхностью). 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4915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90600"/>
            <a:ext cx="69119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Прямоугольник 9"/>
          <p:cNvSpPr>
            <a:spLocks noChangeArrowheads="1"/>
          </p:cNvSpPr>
          <p:nvPr/>
        </p:nvSpPr>
        <p:spPr bwMode="auto">
          <a:xfrm>
            <a:off x="3803598" y="320744"/>
            <a:ext cx="2343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Зенитка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50180" name="Прямоугольник 1"/>
          <p:cNvSpPr>
            <a:spLocks noChangeArrowheads="1"/>
          </p:cNvSpPr>
          <p:nvPr/>
        </p:nvSpPr>
        <p:spPr bwMode="auto">
          <a:xfrm>
            <a:off x="3070223" y="5620822"/>
            <a:ext cx="38106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(Разговорное) Зенитное орудие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50181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77925"/>
            <a:ext cx="648017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рямоугольник 10"/>
          <p:cNvSpPr>
            <a:spLocks noChangeArrowheads="1"/>
          </p:cNvSpPr>
          <p:nvPr/>
        </p:nvSpPr>
        <p:spPr bwMode="auto">
          <a:xfrm>
            <a:off x="3535820" y="7500"/>
            <a:ext cx="18421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Знамя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51204" name="TextBox 2"/>
          <p:cNvSpPr txBox="1">
            <a:spLocks noChangeArrowheads="1"/>
          </p:cNvSpPr>
          <p:nvPr/>
        </p:nvSpPr>
        <p:spPr bwMode="auto">
          <a:xfrm>
            <a:off x="1619250" y="4635500"/>
            <a:ext cx="6985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</a:rPr>
              <a:t>Это символ борьбы и побед. Знамена бывают военные - у воинских частей, и гражданские - у отдельных организаций либо переходящие знамена - как символы трудовых побед, Главная составляющая знамени - полотнище, которое цветом, рисунками и надписями отражает достижения части/организации.</a:t>
            </a:r>
          </a:p>
        </p:txBody>
      </p:sp>
      <p:pic>
        <p:nvPicPr>
          <p:cNvPr id="5120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896938"/>
            <a:ext cx="5297487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WordArt 11"/>
          <p:cNvSpPr>
            <a:spLocks noChangeArrowheads="1" noChangeShapeType="1" noTextEdit="1"/>
          </p:cNvSpPr>
          <p:nvPr/>
        </p:nvSpPr>
        <p:spPr bwMode="auto">
          <a:xfrm>
            <a:off x="3924300" y="2276475"/>
            <a:ext cx="1584325" cy="720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52228" name="Прямоугольник 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635896" y="2997200"/>
            <a:ext cx="163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Истребитель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Прямоугольник 1"/>
          <p:cNvSpPr>
            <a:spLocks noChangeArrowheads="1"/>
          </p:cNvSpPr>
          <p:nvPr/>
        </p:nvSpPr>
        <p:spPr bwMode="auto">
          <a:xfrm>
            <a:off x="2867046" y="531952"/>
            <a:ext cx="34099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Истребитель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53252" name="Прямоугольник 2"/>
          <p:cNvSpPr>
            <a:spLocks noChangeArrowheads="1"/>
          </p:cNvSpPr>
          <p:nvPr/>
        </p:nvSpPr>
        <p:spPr bwMode="auto">
          <a:xfrm>
            <a:off x="2286000" y="5084763"/>
            <a:ext cx="457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alt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Боевой самолёт для истребления авиации противника.</a:t>
            </a:r>
            <a:endParaRPr lang="ru-RU" alt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Лётчик на таком самолёте.</a:t>
            </a:r>
          </a:p>
        </p:txBody>
      </p:sp>
      <p:pic>
        <p:nvPicPr>
          <p:cNvPr id="5325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89075"/>
            <a:ext cx="56165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Прямоугольник 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071938" y="971550"/>
            <a:ext cx="14334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Камуфляж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54276" name="Прямоугольник 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085975" y="2049463"/>
            <a:ext cx="11945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Капитан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54277" name="Прямоугольник 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986463" y="2049463"/>
            <a:ext cx="1154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Катюша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54278" name="Прямоугольник 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025650" y="4289425"/>
            <a:ext cx="13227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Комиссар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54279" name="Прямоугольник 5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686425" y="4289425"/>
            <a:ext cx="1872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Красноармеец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54280" name="Прямоугольник 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289425" y="5360988"/>
            <a:ext cx="891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Курок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Прямоугольник 1"/>
          <p:cNvSpPr>
            <a:spLocks noChangeArrowheads="1"/>
          </p:cNvSpPr>
          <p:nvPr/>
        </p:nvSpPr>
        <p:spPr bwMode="auto">
          <a:xfrm>
            <a:off x="2919230" y="190640"/>
            <a:ext cx="29594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Камуфляж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5530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268413"/>
            <a:ext cx="26797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Прямоугольник 4"/>
          <p:cNvSpPr>
            <a:spLocks noChangeArrowheads="1"/>
          </p:cNvSpPr>
          <p:nvPr/>
        </p:nvSpPr>
        <p:spPr bwMode="auto">
          <a:xfrm>
            <a:off x="2274888" y="5343525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Маскировка предметов путём окраски полосами, пятнами, искажающими их очертания.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1250950" y="4508500"/>
            <a:ext cx="74882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1.Огнестрельные орудия (пушки, гаубицы, миномёты)</a:t>
            </a:r>
          </a:p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2. Род войск с таким вооружением.</a:t>
            </a: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2627313" y="692150"/>
            <a:ext cx="4032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>
                <a:latin typeface="Bookman Old Style" panose="02050604050505020204" pitchFamily="18" charset="0"/>
              </a:rPr>
              <a:t>Артиллерия</a:t>
            </a:r>
          </a:p>
        </p:txBody>
      </p:sp>
      <p:pic>
        <p:nvPicPr>
          <p:cNvPr id="10245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633538"/>
            <a:ext cx="354171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1633538"/>
            <a:ext cx="35369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Прямоугольник 1"/>
          <p:cNvSpPr>
            <a:spLocks noChangeArrowheads="1"/>
          </p:cNvSpPr>
          <p:nvPr/>
        </p:nvSpPr>
        <p:spPr bwMode="auto">
          <a:xfrm>
            <a:off x="2484438" y="5448300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Офицерское звание или чин в армии и флоте, а также лицо, имеющее это звание.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56324" name="Прямоугольник 2"/>
          <p:cNvSpPr>
            <a:spLocks noChangeArrowheads="1"/>
          </p:cNvSpPr>
          <p:nvPr/>
        </p:nvSpPr>
        <p:spPr bwMode="auto">
          <a:xfrm>
            <a:off x="3362359" y="340658"/>
            <a:ext cx="2422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Капитан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5632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1177925"/>
            <a:ext cx="27051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Прямоугольник 1"/>
          <p:cNvSpPr>
            <a:spLocks noChangeArrowheads="1"/>
          </p:cNvSpPr>
          <p:nvPr/>
        </p:nvSpPr>
        <p:spPr bwMode="auto">
          <a:xfrm>
            <a:off x="3379422" y="211276"/>
            <a:ext cx="23407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Катюша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57348" name="Прямоугольник 2"/>
          <p:cNvSpPr>
            <a:spLocks noChangeArrowheads="1"/>
          </p:cNvSpPr>
          <p:nvPr/>
        </p:nvSpPr>
        <p:spPr bwMode="auto">
          <a:xfrm>
            <a:off x="2347913" y="542766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Народное название бесствольного орудия особой системы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5734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73175"/>
            <a:ext cx="5715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Прямоугольник 1"/>
          <p:cNvSpPr>
            <a:spLocks noChangeArrowheads="1"/>
          </p:cNvSpPr>
          <p:nvPr/>
        </p:nvSpPr>
        <p:spPr bwMode="auto">
          <a:xfrm>
            <a:off x="3209380" y="281127"/>
            <a:ext cx="27061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Комиссар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58372" name="TextBox 2"/>
          <p:cNvSpPr txBox="1">
            <a:spLocks noChangeArrowheads="1"/>
          </p:cNvSpPr>
          <p:nvPr/>
        </p:nvSpPr>
        <p:spPr bwMode="auto">
          <a:xfrm>
            <a:off x="1898650" y="4899025"/>
            <a:ext cx="53276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</a:rPr>
              <a:t>Военный комиссар в период с 1918 года – политический руководитель воинской части, отвечавший наравне с командирами за боеспособность и политическое состояние</a:t>
            </a:r>
          </a:p>
        </p:txBody>
      </p:sp>
      <p:pic>
        <p:nvPicPr>
          <p:cNvPr id="58373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119188"/>
            <a:ext cx="3552825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Прямоугольник 1"/>
          <p:cNvSpPr>
            <a:spLocks noChangeArrowheads="1"/>
          </p:cNvSpPr>
          <p:nvPr/>
        </p:nvSpPr>
        <p:spPr bwMode="auto">
          <a:xfrm>
            <a:off x="2834560" y="425589"/>
            <a:ext cx="3926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Красноармеец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59396" name="Прямоугольник 2"/>
          <p:cNvSpPr>
            <a:spLocks noChangeArrowheads="1"/>
          </p:cNvSpPr>
          <p:nvPr/>
        </p:nvSpPr>
        <p:spPr bwMode="auto">
          <a:xfrm>
            <a:off x="1916038" y="5620822"/>
            <a:ext cx="57631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Боец красной </a:t>
            </a:r>
            <a:r>
              <a:rPr lang="ru-RU" altLang="ru-RU" dirty="0" smtClean="0">
                <a:latin typeface="Bookman Old Style" panose="02050604050505020204" pitchFamily="18" charset="0"/>
                <a:cs typeface="Calibri" panose="020F0502020204030204" pitchFamily="34" charset="0"/>
              </a:rPr>
              <a:t>армии( На фото Юрий Никулин) 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5939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84" y="1228509"/>
            <a:ext cx="2994025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Прямоугольник 1"/>
          <p:cNvSpPr>
            <a:spLocks noChangeArrowheads="1"/>
          </p:cNvSpPr>
          <p:nvPr/>
        </p:nvSpPr>
        <p:spPr bwMode="auto">
          <a:xfrm>
            <a:off x="3725961" y="441464"/>
            <a:ext cx="17524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dirty="0">
                <a:latin typeface="Bookman Old Style" panose="02050604050505020204" pitchFamily="18" charset="0"/>
                <a:cs typeface="Calibri" panose="020F0502020204030204" pitchFamily="34" charset="0"/>
              </a:rPr>
              <a:t>Курок</a:t>
            </a:r>
            <a:endParaRPr lang="ru-RU" alt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60420" name="Прямоугольник 2"/>
          <p:cNvSpPr>
            <a:spLocks noChangeArrowheads="1"/>
          </p:cNvSpPr>
          <p:nvPr/>
        </p:nvSpPr>
        <p:spPr bwMode="auto">
          <a:xfrm>
            <a:off x="2316162" y="5003926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Bookman Old Style" panose="02050604050505020204" pitchFamily="18" charset="0"/>
                <a:cs typeface="Calibri" panose="020F0502020204030204" pitchFamily="34" charset="0"/>
              </a:rPr>
              <a:t>Часть ударного механизма в огнестрельном оружии.</a:t>
            </a:r>
            <a:endParaRPr lang="ru-RU" altLang="ru-RU" dirty="0">
              <a:latin typeface="Bookman Old Style" panose="02050604050505020204" pitchFamily="18" charset="0"/>
            </a:endParaRPr>
          </a:p>
        </p:txBody>
      </p:sp>
      <p:pic>
        <p:nvPicPr>
          <p:cNvPr id="6042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1308100"/>
            <a:ext cx="39878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4228907" y="1916832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Лагерь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2123728" y="2852936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Лейтенант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6012160" y="2852936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Локатор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hlinkClick r:id="rId8" action="ppaction://hlinksldjump"/>
          </p:cNvPr>
          <p:cNvSpPr/>
          <p:nvPr/>
        </p:nvSpPr>
        <p:spPr>
          <a:xfrm>
            <a:off x="4211369" y="3933056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Летчик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4" y="40050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Временная стоянка, обычно под открытым небом, в палатках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79812" y="1772816"/>
            <a:ext cx="19239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Лагерь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62876" y="496244"/>
            <a:ext cx="2909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Лейтенант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5453" y="5343823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Офицерское звание или чин, а также лицо, носящее это звание или имеющее этот чин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( на фото лейтенант </a:t>
            </a:r>
            <a:r>
              <a:rPr lang="ru-RU" dirty="0" err="1" smtClean="0">
                <a:latin typeface="Bookman Old Style" panose="02050604050505020204" pitchFamily="18" charset="0"/>
              </a:rPr>
              <a:t>Борозднов</a:t>
            </a:r>
            <a:r>
              <a:rPr lang="ru-RU" dirty="0" smtClean="0">
                <a:latin typeface="Bookman Old Style" panose="02050604050505020204" pitchFamily="18" charset="0"/>
              </a:rPr>
              <a:t>)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59106"/>
            <a:ext cx="2715860" cy="386104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76020" y="66109"/>
            <a:ext cx="2313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Локатор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46747" y="49174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Устройство для определения местоположения тела по направленным звуковым и электромагнитным волнам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07" y="858304"/>
            <a:ext cx="6120680" cy="397485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2097" y="263094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Летчик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85390" y="5407982"/>
            <a:ext cx="6624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Специалист, управляющий самолётом, вертолётом.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15" y="1137253"/>
            <a:ext cx="6218873" cy="410445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1196975"/>
            <a:ext cx="4000500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3132138" y="479425"/>
            <a:ext cx="32400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latin typeface="Bookman Old Style" panose="02050604050505020204" pitchFamily="18" charset="0"/>
              </a:rPr>
              <a:t>Атака</a:t>
            </a:r>
          </a:p>
          <a:p>
            <a:endParaRPr lang="ru-RU" altLang="ru-RU" dirty="0">
              <a:latin typeface="Bookman Old Style" panose="02050604050505020204" pitchFamily="18" charset="0"/>
            </a:endParaRPr>
          </a:p>
        </p:txBody>
      </p:sp>
      <p:sp>
        <p:nvSpPr>
          <p:cNvPr id="11269" name="TextBox 2"/>
          <p:cNvSpPr txBox="1">
            <a:spLocks noChangeArrowheads="1"/>
          </p:cNvSpPr>
          <p:nvPr/>
        </p:nvSpPr>
        <p:spPr bwMode="auto">
          <a:xfrm>
            <a:off x="2051050" y="4922838"/>
            <a:ext cx="5905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Стремительное нападение войск на противника, решающий момент наступления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4256596" y="104354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Майор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6" action="ppaction://hlinksldjump"/>
          </p:cNvPr>
          <p:cNvSpPr/>
          <p:nvPr/>
        </p:nvSpPr>
        <p:spPr>
          <a:xfrm>
            <a:off x="1901461" y="2049740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Маскировка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6087278" y="204764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Марш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2089460" y="4283631"/>
            <a:ext cx="1141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Маршал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hlinkClick r:id="rId9" action="ppaction://hlinksldjump"/>
          </p:cNvPr>
          <p:cNvSpPr/>
          <p:nvPr/>
        </p:nvSpPr>
        <p:spPr>
          <a:xfrm>
            <a:off x="6015527" y="4283631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Медаль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>
            <a:hlinkClick r:id="rId10" action="ppaction://hlinksldjump"/>
          </p:cNvPr>
          <p:cNvSpPr/>
          <p:nvPr/>
        </p:nvSpPr>
        <p:spPr>
          <a:xfrm>
            <a:off x="4310296" y="5229200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Мина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9379" y="1700808"/>
            <a:ext cx="18918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Майор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49312" y="38610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Офицерское звание или чин  рангом выше капитана и ниже подполковника, а также лицо, имеющее это звание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7725" y="33846"/>
            <a:ext cx="33986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Маскировка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1069" y="514826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Изменение облика при помощи маски или др. средств. Комплекс мероприятий, направленных на скрытие своих войск от наблюдения противника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" y="990020"/>
            <a:ext cx="3848374" cy="3909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80" y="990020"/>
            <a:ext cx="4572000" cy="390981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6" name="Picture 6" descr="j0432529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839105"/>
            <a:ext cx="1754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Марш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8907" y="3356992"/>
            <a:ext cx="4572000" cy="15399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1.Способ ходить в строю.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2.Походное движение войск.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3.Музыкальное произведение, под звуки которого идут в срою.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Марш - Радость Победы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0112" y="949366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58159" y="347665"/>
            <a:ext cx="2313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Маршал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72" y="1268760"/>
            <a:ext cx="4033828" cy="37341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51141" y="5216141"/>
            <a:ext cx="55274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Воинское звание выше генеральского, </a:t>
            </a:r>
            <a:r>
              <a:rPr lang="ru-RU" sz="1800" dirty="0" err="1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присваемое</a:t>
            </a:r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за выдающиеся заслуги в руководстве войсками, а также лицо, имеющее это звание.( На фото Жуков Георгий Константинович)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15318" y="115757"/>
            <a:ext cx="20665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Медаль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2614" y="50851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Знак в виде круглой металлической пластинки с  различными изображениями, обычно выдаваемый в награду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13" y="950738"/>
            <a:ext cx="6110002" cy="40049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8612" y="0"/>
            <a:ext cx="1620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Мина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39628" y="4653136"/>
            <a:ext cx="4572000" cy="19000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1.Особый взрывной снаряд, помещаемый обычно под водой, под землёй.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2.Снаряд миномёта.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3.То же, что торпеда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801618"/>
            <a:ext cx="5650806" cy="375778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4292664" y="1341438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Наган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2023289" y="2049740"/>
            <a:ext cx="134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Наводчик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1861962" y="4353203"/>
            <a:ext cx="1680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Наступление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hlinkClick r:id="rId8" action="ppaction://hlinksldjump"/>
          </p:cNvPr>
          <p:cNvSpPr/>
          <p:nvPr/>
        </p:nvSpPr>
        <p:spPr>
          <a:xfrm>
            <a:off x="6084072" y="2049740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Наряд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>
            <a:hlinkClick r:id="rId9" action="ppaction://hlinksldjump"/>
          </p:cNvPr>
          <p:cNvSpPr/>
          <p:nvPr/>
        </p:nvSpPr>
        <p:spPr>
          <a:xfrm>
            <a:off x="5955351" y="4353203"/>
            <a:ext cx="118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Носилки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91790" y="416418"/>
            <a:ext cx="1760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Наган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0052" y="5517232"/>
            <a:ext cx="5323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Род револьвера с вращающимся барабаном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21" y="1328716"/>
            <a:ext cx="5976156" cy="398410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2453" y="270077"/>
            <a:ext cx="27590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Наводчик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6" y="5620822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Боец, наводящий орудие или пулемёт на цель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6" y="1109921"/>
            <a:ext cx="6245565" cy="424698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620713"/>
            <a:ext cx="5715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3203575" y="476250"/>
            <a:ext cx="3529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>
                <a:latin typeface="Bookman Old Style" panose="02050604050505020204" pitchFamily="18" charset="0"/>
              </a:rPr>
              <a:t>Автомобиль</a:t>
            </a:r>
          </a:p>
        </p:txBody>
      </p:sp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1547813" y="4745038"/>
            <a:ext cx="68405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Bookman Old Style" panose="02050604050505020204" pitchFamily="18" charset="0"/>
              </a:rPr>
              <a:t>Самодвижущееся транспортное средство с двигателем для перевозки грузов и пассажиров по безрельсовым путям.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20556" y="1340768"/>
            <a:ext cx="35028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Наступление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8" y="36450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Активное движение войск вперёд с целью нападения на противника, разгрома его.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58928" y="93341"/>
            <a:ext cx="1826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Наряд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5059382"/>
            <a:ext cx="4572000" cy="13701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1.Одежда.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2. Группа лиц, выполняющих служебные обязанности по особому назначению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78" y="900465"/>
            <a:ext cx="5745842" cy="396044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1108" y="119645"/>
            <a:ext cx="2393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Носилки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1910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Приспособление для переноски тяжестей или людей. 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74960"/>
            <a:ext cx="6192540" cy="425737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4051665" y="972106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Оборона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2254795" y="2049740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Обоз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6003121" y="2049740"/>
            <a:ext cx="108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Обойма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hlinkClick r:id="rId8" action="ppaction://hlinksldjump"/>
          </p:cNvPr>
          <p:cNvSpPr/>
          <p:nvPr/>
        </p:nvSpPr>
        <p:spPr>
          <a:xfrm>
            <a:off x="2247036" y="4353203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Окоп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>
            <a:hlinkClick r:id="rId9" action="ppaction://hlinksldjump"/>
          </p:cNvPr>
          <p:cNvSpPr/>
          <p:nvPr/>
        </p:nvSpPr>
        <p:spPr>
          <a:xfrm>
            <a:off x="6003121" y="435320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Оружие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>
            <a:hlinkClick r:id="rId10" action="ppaction://hlinksldjump"/>
          </p:cNvPr>
          <p:cNvSpPr/>
          <p:nvPr/>
        </p:nvSpPr>
        <p:spPr>
          <a:xfrm>
            <a:off x="4168588" y="5332778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Орден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67375" y="129662"/>
            <a:ext cx="24048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Оборона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4490685"/>
            <a:ext cx="4660072" cy="2367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боевых действий, применяемых с целью сорвать или отразить наступление противника, удержать свои позиции и подготовить переход к наступлению. </a:t>
            </a:r>
          </a:p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- Совокупность средств, необходимых для отпора врагу. 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92" y="1052318"/>
            <a:ext cx="5328592" cy="338604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64112" y="62484"/>
            <a:ext cx="1415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Обоз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534382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1. Ряд следующих друг за другом повозок с грузом. 2. Совокупность перевозочных средств  специального назначения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92" y="953642"/>
            <a:ext cx="6171813" cy="420690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79391" y="-45767"/>
            <a:ext cx="21852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Обойма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515365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Металлическая рамка для патронов, вставляемых в магазинную коробку винтовки, пистолета.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75" y="766266"/>
            <a:ext cx="5574447" cy="417909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05603" y="158358"/>
            <a:ext cx="15327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Окоп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5589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Земляное укрепление, укрытие от пуль и осколков в виде рва с насыпью. 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82" y="866244"/>
            <a:ext cx="6948835" cy="463074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4546" y="2060848"/>
            <a:ext cx="2234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Оружие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35010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Всякое средство, технически пригодное для нападения или защиты, а также совокупность таких средств. 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0808" y="5173134"/>
            <a:ext cx="5742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Особый знак отличия в награду за выдающиеся заслуги перед государством. </a:t>
            </a:r>
            <a:r>
              <a:rPr lang="ru-RU" i="1" dirty="0">
                <a:latin typeface="Bookman Old Style" panose="02050604050505020204" pitchFamily="18" charset="0"/>
                <a:ea typeface="Calibri" panose="020F0502020204030204" pitchFamily="34" charset="0"/>
              </a:rPr>
              <a:t>О. «Победа» О. Александра Невского.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59731" y="164791"/>
            <a:ext cx="18245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Орден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89" y="1043365"/>
            <a:ext cx="5938622" cy="395908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76925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2281238"/>
            <a:ext cx="4284662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187289" y="4750356"/>
            <a:ext cx="70567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>
                <a:latin typeface="Bookman Old Style" panose="02050604050505020204" pitchFamily="18" charset="0"/>
              </a:rPr>
              <a:t>Род  стрелкового оружия - ручной пистолет-пулемёт.</a:t>
            </a:r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2051050" y="808038"/>
            <a:ext cx="5329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600">
                <a:latin typeface="Bookman Old Style" panose="02050604050505020204" pitchFamily="18" charset="0"/>
              </a:rPr>
              <a:t>Автомат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4237613" y="1043543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Паёк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2031881" y="204974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Парашют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6085675" y="2049740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Парад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9346" y="4353203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Патрон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>
            <a:hlinkClick r:id="rId8" action="ppaction://hlinksldjump"/>
          </p:cNvPr>
          <p:cNvSpPr/>
          <p:nvPr/>
        </p:nvSpPr>
        <p:spPr>
          <a:xfrm>
            <a:off x="6046339" y="4353203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Пехота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>
            <a:hlinkClick r:id="rId9" action="ppaction://hlinksldjump"/>
          </p:cNvPr>
          <p:cNvSpPr/>
          <p:nvPr/>
        </p:nvSpPr>
        <p:spPr>
          <a:xfrm>
            <a:off x="3821634" y="5085184"/>
            <a:ext cx="176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Пограничник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36059" y="169795"/>
            <a:ext cx="14718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Паёк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8" y="51571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Продовольствие, выдаваемое по определенной норме на определенный срок Фронтовой п. Сухой п. (выдаваемый вместо каждодневного питания).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75" y="877681"/>
            <a:ext cx="5633647" cy="42032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6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68531" y="375878"/>
            <a:ext cx="26949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Парашют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30016" y="53012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Устройство с раскрывающимся в воздухе куполом и стропами для прыжка с самолёта или спуска с высоты груза. 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52785"/>
            <a:ext cx="6480720" cy="375299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63738" y="-30608"/>
            <a:ext cx="18165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Парад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51718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Торжественное прохождение войск (кораблей, самолётов), а также спортсменов.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488832" cy="414766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22673" y="515159"/>
            <a:ext cx="20986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Патрон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50131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Пуля (или дробь) с зарядом и капсюлем, заключённые в гильзе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16" y="1916832"/>
            <a:ext cx="4666167" cy="192479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73854" y="210126"/>
            <a:ext cx="2000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Пехота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0619" y="5620822"/>
            <a:ext cx="5027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Род войск, действующих в пешем строю.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05" y="1155090"/>
            <a:ext cx="6834188" cy="422865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8386" y="354141"/>
            <a:ext cx="36872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Пограничник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Военнослужащий пограничных войск, тот, кто охраняет границу государства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1" y="1153786"/>
            <a:ext cx="7234033" cy="391361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9" name="WordArt 11"/>
          <p:cNvSpPr>
            <a:spLocks noChangeArrowheads="1" noChangeShapeType="1" noTextEdit="1"/>
          </p:cNvSpPr>
          <p:nvPr/>
        </p:nvSpPr>
        <p:spPr bwMode="auto">
          <a:xfrm>
            <a:off x="3924300" y="2276475"/>
            <a:ext cx="1584325" cy="720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4050767" y="1341438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Разведка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2217125" y="1907143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Радар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5677872" y="1907143"/>
            <a:ext cx="185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Регулировщик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hlinkClick r:id="rId8" action="ppaction://hlinksldjump"/>
          </p:cNvPr>
          <p:cNvSpPr/>
          <p:nvPr/>
        </p:nvSpPr>
        <p:spPr>
          <a:xfrm>
            <a:off x="1825319" y="4353203"/>
            <a:ext cx="1802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Рокоссовский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>
            <a:hlinkClick r:id="rId9" action="ppaction://hlinksldjump"/>
          </p:cNvPr>
          <p:cNvSpPr/>
          <p:nvPr/>
        </p:nvSpPr>
        <p:spPr>
          <a:xfrm>
            <a:off x="5985873" y="4353203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Рядовой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0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7450" y="476672"/>
            <a:ext cx="25490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Разведка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8" y="51718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Высылаемая от войсковой части группа для выяснения местоположения противника (воен.)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08" y="1389984"/>
            <a:ext cx="6353981" cy="333785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4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820" y="242748"/>
            <a:ext cx="1728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Радар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06865" y="490854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Устройство для обнаружения и определения местонахождения объектов в пространстве по отраженным от них радиоволнам; радиолокатор.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134" y="1127272"/>
            <a:ext cx="4613731" cy="360463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733256"/>
            <a:ext cx="152438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3167707" y="1027087"/>
            <a:ext cx="3168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latin typeface="Bookman Old Style" panose="02050604050505020204" pitchFamily="18" charset="0"/>
              </a:rPr>
              <a:t>Берлин</a:t>
            </a:r>
          </a:p>
        </p:txBody>
      </p:sp>
      <p:sp>
        <p:nvSpPr>
          <p:cNvPr id="14340" name="TextBox 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619895" y="1993875"/>
            <a:ext cx="2089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latin typeface="Bookman Old Style" panose="02050604050505020204" pitchFamily="18" charset="0"/>
              </a:rPr>
              <a:t>Битва</a:t>
            </a:r>
          </a:p>
        </p:txBody>
      </p:sp>
      <p:sp>
        <p:nvSpPr>
          <p:cNvPr id="14341" name="TextBox 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364807" y="1993875"/>
            <a:ext cx="2374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latin typeface="Bookman Old Style" panose="02050604050505020204" pitchFamily="18" charset="0"/>
              </a:rPr>
              <a:t>Блокада</a:t>
            </a:r>
          </a:p>
        </p:txBody>
      </p:sp>
      <p:sp>
        <p:nvSpPr>
          <p:cNvPr id="14342" name="TextBox 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2016608" y="3885231"/>
            <a:ext cx="1295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latin typeface="Bookman Old Style" panose="02050604050505020204" pitchFamily="18" charset="0"/>
              </a:rPr>
              <a:t>Бомба</a:t>
            </a:r>
          </a:p>
        </p:txBody>
      </p:sp>
      <p:sp>
        <p:nvSpPr>
          <p:cNvPr id="14343" name="TextBox 2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3551582" y="5085184"/>
            <a:ext cx="24008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latin typeface="Bookman Old Style" panose="02050604050505020204" pitchFamily="18" charset="0"/>
              </a:rPr>
              <a:t>бой</a:t>
            </a:r>
          </a:p>
        </p:txBody>
      </p:sp>
      <p:sp>
        <p:nvSpPr>
          <p:cNvPr id="14344" name="TextBox 3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5256534" y="3885232"/>
            <a:ext cx="25914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latin typeface="Bookman Old Style" panose="02050604050505020204" pitchFamily="18" charset="0"/>
              </a:rPr>
              <a:t>Броня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9382" y="260262"/>
            <a:ext cx="3905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Регулировщик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47971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Регулировщик — лицо, наделенное  полномочиями по регулированию дорожного движения с помощью сигналов, установленных Правилами, и непосредственно 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83" y="1162300"/>
            <a:ext cx="4146634" cy="335699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86708" y="228133"/>
            <a:ext cx="3770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Рокоссовский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50851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Рокоссовский Константин Константинович. Полководец 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Великой Отечественной войны, командовал Парадом Победы 24 июня 1945 года в Москве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85" y="957932"/>
            <a:ext cx="2765430" cy="393305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6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05655" y="66110"/>
            <a:ext cx="2332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Рядовой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6852" y="5085184"/>
            <a:ext cx="4950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воинское звание, установленное в вооруженных силах многих государств для солдат. В Вооруженных Силах СССР было введено в 1946 (до этого красноармеец)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10" y="900962"/>
            <a:ext cx="2745780" cy="405725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7" name="WordArt 11"/>
          <p:cNvSpPr>
            <a:spLocks noChangeArrowheads="1" noChangeShapeType="1" noTextEdit="1"/>
          </p:cNvSpPr>
          <p:nvPr/>
        </p:nvSpPr>
        <p:spPr bwMode="auto">
          <a:xfrm>
            <a:off x="3924300" y="2276475"/>
            <a:ext cx="1584325" cy="720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4140022" y="2997200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Самолёт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2177531" y="2049740"/>
            <a:ext cx="92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Салют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6090389" y="2049740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Сапёр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hlinkClick r:id="rId8" action="ppaction://hlinksldjump"/>
          </p:cNvPr>
          <p:cNvSpPr/>
          <p:nvPr/>
        </p:nvSpPr>
        <p:spPr>
          <a:xfrm>
            <a:off x="2069841" y="4353203"/>
            <a:ext cx="122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Сержант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>
            <a:hlinkClick r:id="rId9" action="ppaction://hlinksldjump"/>
          </p:cNvPr>
          <p:cNvSpPr/>
          <p:nvPr/>
        </p:nvSpPr>
        <p:spPr>
          <a:xfrm>
            <a:off x="5965450" y="4353203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Снайпер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8" name="Picture 6" descr="j04325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04853" y="138118"/>
            <a:ext cx="2334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Самолёт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520532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Летательный аппарат тяжелее воздуха с силовой установкой и крылом, создающим подъемную силу, аэроплан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734" y="1132336"/>
            <a:ext cx="3810532" cy="381053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9156" y="210126"/>
            <a:ext cx="1832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Салют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9433" y="510240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Официальное, военное: приветствие, отдание чести кому-нибудь выстрелами, выкидыванием флага, опущением знамен и другими условными знаками.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96752"/>
            <a:ext cx="5135458" cy="3626917"/>
          </a:xfrm>
          <a:prstGeom prst="rect">
            <a:avLst/>
          </a:prstGeom>
        </p:spPr>
      </p:pic>
      <p:pic>
        <p:nvPicPr>
          <p:cNvPr id="5" name="Picture 6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8582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2173" y="394669"/>
            <a:ext cx="17796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Сапёр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48691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лицо, находящееся на службе в инженерных войсках, основной задачей которых является инженерное обеспечение военных действий оборонительного или наступательного характера.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0" y="1215090"/>
            <a:ext cx="3594100" cy="3429000"/>
          </a:xfrm>
          <a:prstGeom prst="rect">
            <a:avLst/>
          </a:prstGeom>
        </p:spPr>
      </p:pic>
      <p:pic>
        <p:nvPicPr>
          <p:cNvPr id="5" name="Picture 6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4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3100" y="20503"/>
            <a:ext cx="2497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Сержант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506682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чин, воинское звание солдата (наёмника) младшего командного (унтер-офицерского) состава вооружённых сил многих государств </a:t>
            </a:r>
            <a:r>
              <a:rPr lang="ru-RU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мира ( на фото Филатов И.Н. )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18" y="785836"/>
            <a:ext cx="3030364" cy="4143491"/>
          </a:xfrm>
          <a:prstGeom prst="rect">
            <a:avLst/>
          </a:prstGeom>
        </p:spPr>
      </p:pic>
      <p:pic>
        <p:nvPicPr>
          <p:cNvPr id="5" name="Picture 6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14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8747" y="260648"/>
            <a:ext cx="24465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  <a:ea typeface="Calibri" panose="020F0502020204030204" pitchFamily="34" charset="0"/>
              </a:rPr>
              <a:t>Снайпер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48691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специально подготовленный и в совершенстве владеющий своим оружием профессиональный военный  стрелок, привлекаемый для решения огневых задач на расстояниях. 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08" y="1093386"/>
            <a:ext cx="5158782" cy="3456384"/>
          </a:xfrm>
          <a:prstGeom prst="rect">
            <a:avLst/>
          </a:prstGeom>
        </p:spPr>
      </p:pic>
      <p:pic>
        <p:nvPicPr>
          <p:cNvPr id="5" name="Picture 6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2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4" descr="j04325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3405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2411760" y="2921838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Танк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6012160" y="2924944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Таран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1670</TotalTime>
  <Words>1818</Words>
  <Application>Microsoft Office PowerPoint</Application>
  <PresentationFormat>Экран (4:3)</PresentationFormat>
  <Paragraphs>386</Paragraphs>
  <Slides>143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143</vt:i4>
      </vt:variant>
    </vt:vector>
  </HeadingPairs>
  <TitlesOfParts>
    <vt:vector size="150" baseType="lpstr">
      <vt:lpstr>Arial</vt:lpstr>
      <vt:lpstr>Bookman Old Style</vt:lpstr>
      <vt:lpstr>Calibri</vt:lpstr>
      <vt:lpstr>Comic Sans MS</vt:lpstr>
      <vt:lpstr>Corbel</vt:lpstr>
      <vt:lpstr>Times New Roman</vt:lpstr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WareZ Provider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Пользователь</cp:lastModifiedBy>
  <cp:revision>117</cp:revision>
  <dcterms:created xsi:type="dcterms:W3CDTF">2008-09-12T17:03:57Z</dcterms:created>
  <dcterms:modified xsi:type="dcterms:W3CDTF">2023-05-09T09:39:17Z</dcterms:modified>
</cp:coreProperties>
</file>