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C76F7BD-B1C1-4444-BC2E-9D2884319B1A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B918DC-6AFB-4F93-BBCA-278AEDE70A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Разработала: учитель русского языка и литературы  МКОУ </a:t>
            </a:r>
            <a:r>
              <a:rPr lang="ru-RU" b="1" dirty="0" err="1" smtClean="0"/>
              <a:t>Чернавская</a:t>
            </a:r>
            <a:r>
              <a:rPr lang="ru-RU" b="1" dirty="0" smtClean="0"/>
              <a:t> СОШ</a:t>
            </a:r>
          </a:p>
          <a:p>
            <a:r>
              <a:rPr lang="ru-RU" b="1" dirty="0" smtClean="0"/>
              <a:t>Бабаева Ирина Владимировна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08920"/>
            <a:ext cx="7992887" cy="2216537"/>
          </a:xfrm>
        </p:spPr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</a:rPr>
              <a:t>Презентация к уроку по учебному предмету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 «Русский язык» в 9 классе  на тему: «Сложноподчиненные предложения(обобщающий урок</a:t>
            </a:r>
            <a:r>
              <a:rPr lang="ru-RU" sz="2000" dirty="0" smtClean="0">
                <a:solidFill>
                  <a:srgbClr val="C00000"/>
                </a:solidFill>
              </a:rPr>
              <a:t>)»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1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9313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Придаточные определительные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Придаточные определительные </a:t>
            </a:r>
            <a:r>
              <a:rPr lang="ru-RU" dirty="0" smtClean="0"/>
              <a:t>содержат характеристику предмета или явления, названного в главном предложении, и отвечают на вопрос какой. Они относятся к члену главного предложения, который выражен существительным или другим словом в значении существительного. Присоединяется к главному предложению при помощи союзных слов </a:t>
            </a:r>
            <a:r>
              <a:rPr lang="ru-RU" u="sng" dirty="0" smtClean="0"/>
              <a:t>который, когда, что и др.</a:t>
            </a:r>
          </a:p>
          <a:p>
            <a:r>
              <a:rPr lang="ru-RU" dirty="0" smtClean="0"/>
              <a:t>Чтобы выделить определяемое слово в главном предложении, можно употребить указательное слово.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30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5771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Придаточные определительные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600" b="1" dirty="0"/>
              <a:t>Придаточные определительные </a:t>
            </a:r>
            <a:r>
              <a:rPr lang="ru-RU" dirty="0"/>
              <a:t>содержат характеристику предмета или явления, названного в главном предложении, и отвечают на вопрос </a:t>
            </a:r>
            <a:r>
              <a:rPr lang="ru-RU" u="sng" dirty="0" smtClean="0"/>
              <a:t>какой</a:t>
            </a:r>
            <a:r>
              <a:rPr lang="ru-RU" dirty="0" smtClean="0"/>
              <a:t>? Они </a:t>
            </a:r>
            <a:r>
              <a:rPr lang="ru-RU" dirty="0"/>
              <a:t>относятся к члену главного предложения, который выражен существительным или другим словом в значении существительного. Присоединяется к главному предложению пи помощи союзных слов который, когда, что и др.</a:t>
            </a:r>
          </a:p>
          <a:p>
            <a:r>
              <a:rPr lang="ru-RU" dirty="0"/>
              <a:t>Чтобы выделить определяемое слово в главном предложении, можно употребить указательное слово.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Союзные слова:</a:t>
            </a:r>
          </a:p>
          <a:p>
            <a:r>
              <a:rPr lang="ru-RU" dirty="0" smtClean="0"/>
              <a:t>Который</a:t>
            </a:r>
          </a:p>
          <a:p>
            <a:r>
              <a:rPr lang="ru-RU" dirty="0" smtClean="0"/>
              <a:t>Какой</a:t>
            </a:r>
          </a:p>
          <a:p>
            <a:r>
              <a:rPr lang="ru-RU" dirty="0" smtClean="0"/>
              <a:t>Где</a:t>
            </a:r>
          </a:p>
          <a:p>
            <a:r>
              <a:rPr lang="ru-RU" dirty="0" smtClean="0"/>
              <a:t>Куда</a:t>
            </a:r>
          </a:p>
          <a:p>
            <a:r>
              <a:rPr lang="ru-RU" dirty="0" smtClean="0"/>
              <a:t>Откуда</a:t>
            </a:r>
          </a:p>
          <a:p>
            <a:r>
              <a:rPr lang="ru-RU" dirty="0" smtClean="0"/>
              <a:t>Когда</a:t>
            </a:r>
          </a:p>
          <a:p>
            <a:r>
              <a:rPr lang="ru-RU" dirty="0" smtClean="0"/>
              <a:t>Чей</a:t>
            </a:r>
          </a:p>
          <a:p>
            <a:r>
              <a:rPr lang="ru-RU" dirty="0" smtClean="0"/>
              <a:t>что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5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Придаточные изъяснительные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19"/>
            <a:ext cx="3806135" cy="3474720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Придаточные изъяснительные </a:t>
            </a:r>
            <a:r>
              <a:rPr lang="ru-RU" sz="1400" dirty="0" smtClean="0"/>
              <a:t>относятся к членам главного предложения со значением речи, мысли, чувства или состояния, требующим обязательного изъяснения.</a:t>
            </a:r>
          </a:p>
          <a:p>
            <a:r>
              <a:rPr lang="ru-RU" sz="1400" dirty="0" smtClean="0"/>
              <a:t>Чаще всего это глаголы(говорить, сказать и </a:t>
            </a:r>
            <a:r>
              <a:rPr lang="ru-RU" sz="1400" dirty="0" err="1" smtClean="0"/>
              <a:t>др</a:t>
            </a:r>
            <a:r>
              <a:rPr lang="ru-RU" sz="1400" dirty="0" smtClean="0"/>
              <a:t>), реже – прилагательные, существительные, категория состояния, </a:t>
            </a:r>
            <a:r>
              <a:rPr lang="ru-RU" sz="1400" dirty="0" err="1" smtClean="0"/>
              <a:t>прав,уверен</a:t>
            </a:r>
            <a:r>
              <a:rPr lang="ru-RU" sz="1400" dirty="0" smtClean="0"/>
              <a:t> </a:t>
            </a:r>
            <a:r>
              <a:rPr lang="ru-RU" sz="1400" dirty="0" err="1" smtClean="0"/>
              <a:t>идр</a:t>
            </a:r>
            <a:r>
              <a:rPr lang="ru-RU" sz="1400" dirty="0" smtClean="0"/>
              <a:t>).</a:t>
            </a:r>
          </a:p>
          <a:p>
            <a:r>
              <a:rPr lang="ru-RU" sz="1400" dirty="0" smtClean="0"/>
              <a:t>Придаточные изъяснительные отвечают на падежные вопросы и присоединяются к главному при помощи союзов  или союзных слов.</a:t>
            </a: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728730"/>
            <a:ext cx="288032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Союзы:</a:t>
            </a:r>
          </a:p>
          <a:p>
            <a:pPr algn="ctr"/>
            <a:r>
              <a:rPr lang="ru-RU" dirty="0" smtClean="0"/>
              <a:t>что, как, будто, как будто, чтобы, ли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2636912"/>
            <a:ext cx="2880320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Союзные слова:</a:t>
            </a:r>
          </a:p>
          <a:p>
            <a:pPr algn="ctr"/>
            <a:r>
              <a:rPr lang="ru-RU" dirty="0" smtClean="0"/>
              <a:t>кто, что, который, где,</a:t>
            </a:r>
          </a:p>
          <a:p>
            <a:pPr algn="ctr"/>
            <a:r>
              <a:rPr lang="ru-RU" dirty="0" smtClean="0"/>
              <a:t>куда, когда, как, </a:t>
            </a:r>
            <a:r>
              <a:rPr lang="ru-RU" dirty="0" err="1" smtClean="0"/>
              <a:t>сколько,зачем</a:t>
            </a:r>
            <a:r>
              <a:rPr lang="ru-RU" dirty="0" smtClean="0"/>
              <a:t>,</a:t>
            </a:r>
          </a:p>
          <a:p>
            <a:pPr algn="ctr"/>
            <a:r>
              <a:rPr lang="ru-RU" dirty="0"/>
              <a:t>п</a:t>
            </a:r>
            <a:r>
              <a:rPr lang="ru-RU" dirty="0" smtClean="0"/>
              <a:t>очему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6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Придаточные обстоятельственные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 smtClean="0"/>
              <a:t>Придаточные обстоятельственные </a:t>
            </a:r>
            <a:r>
              <a:rPr lang="ru-RU" dirty="0" smtClean="0"/>
              <a:t>предложения, как правило, имеют те же значения, что и обстоятельства в простом предложении, отвечают на те же вопросы и делятся на те же виды.</a:t>
            </a:r>
          </a:p>
          <a:p>
            <a:r>
              <a:rPr lang="ru-RU" dirty="0" smtClean="0"/>
              <a:t>Времени и места</a:t>
            </a:r>
          </a:p>
          <a:p>
            <a:r>
              <a:rPr lang="ru-RU" dirty="0" smtClean="0"/>
              <a:t>Цели, причины, условия, уступки, следствия.</a:t>
            </a:r>
          </a:p>
          <a:p>
            <a:r>
              <a:rPr lang="ru-RU" dirty="0" smtClean="0"/>
              <a:t>Образа действия, меры и степени, сравнительные.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34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980728"/>
            <a:ext cx="3346704" cy="504056"/>
          </a:xfrm>
        </p:spPr>
        <p:txBody>
          <a:bodyPr/>
          <a:lstStyle/>
          <a:p>
            <a:r>
              <a:rPr lang="ru-RU" dirty="0" smtClean="0"/>
              <a:t>Придаточное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899592" y="1400327"/>
            <a:ext cx="3603559" cy="2743200"/>
          </a:xfrm>
        </p:spPr>
        <p:txBody>
          <a:bodyPr/>
          <a:lstStyle/>
          <a:p>
            <a:r>
              <a:rPr lang="ru-RU" dirty="0" smtClean="0"/>
              <a:t>В сложноподчиненном предложении с </a:t>
            </a:r>
            <a:r>
              <a:rPr lang="ru-RU" b="1" dirty="0" smtClean="0"/>
              <a:t>придаточным времени </a:t>
            </a:r>
            <a:r>
              <a:rPr lang="ru-RU" dirty="0" smtClean="0"/>
              <a:t>придаточное предложение указывает на время протекания действия в главном и отвечает на вопросы </a:t>
            </a:r>
            <a:r>
              <a:rPr lang="ru-RU" u="sng" dirty="0" smtClean="0"/>
              <a:t>когда? как долго? </a:t>
            </a:r>
            <a:r>
              <a:rPr lang="ru-RU" u="sng" dirty="0" smtClean="0"/>
              <a:t>с </a:t>
            </a:r>
            <a:r>
              <a:rPr lang="ru-RU" u="sng" dirty="0" smtClean="0"/>
              <a:t>каких пор? до каких пор?</a:t>
            </a:r>
            <a:endParaRPr lang="ru-RU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Придаточное места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сложноподчиненном предложении с придаточным места придаточное указывает на место(пространство), где совершается то, о чем говорится в главном предложении.</a:t>
            </a:r>
          </a:p>
          <a:p>
            <a:r>
              <a:rPr lang="ru-RU" dirty="0" smtClean="0"/>
              <a:t>Придаточные места отвечают на вопросы </a:t>
            </a:r>
            <a:r>
              <a:rPr lang="ru-RU" u="sng" dirty="0" smtClean="0"/>
              <a:t>где? </a:t>
            </a:r>
            <a:r>
              <a:rPr lang="ru-RU" u="sng" dirty="0" smtClean="0"/>
              <a:t>куда</a:t>
            </a:r>
            <a:r>
              <a:rPr lang="ru-RU" u="sng" dirty="0" smtClean="0"/>
              <a:t>? </a:t>
            </a:r>
            <a:r>
              <a:rPr lang="ru-RU" u="sng" dirty="0" smtClean="0"/>
              <a:t>откуда</a:t>
            </a:r>
            <a:r>
              <a:rPr lang="ru-RU" u="sng" dirty="0" smtClean="0"/>
              <a:t>?</a:t>
            </a:r>
            <a:endParaRPr lang="ru-RU" u="sng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Придаточное обстоятельственное       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7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Придаточные причины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Придаточные причины содержат указания на причину того, о чем говорится в главном предложении. </a:t>
            </a:r>
            <a:endParaRPr lang="ru-RU" dirty="0"/>
          </a:p>
          <a:p>
            <a:r>
              <a:rPr lang="ru-RU" dirty="0" smtClean="0"/>
              <a:t>Они отвечают на вопросы </a:t>
            </a:r>
            <a:r>
              <a:rPr lang="ru-RU" u="sng" dirty="0"/>
              <a:t>п</a:t>
            </a:r>
            <a:r>
              <a:rPr lang="ru-RU" u="sng" dirty="0" smtClean="0"/>
              <a:t>очему</a:t>
            </a:r>
            <a:r>
              <a:rPr lang="ru-RU" u="sng" dirty="0" smtClean="0"/>
              <a:t>? </a:t>
            </a:r>
            <a:r>
              <a:rPr lang="ru-RU" u="sng" dirty="0" smtClean="0"/>
              <a:t>отчего</a:t>
            </a:r>
            <a:r>
              <a:rPr lang="ru-RU" u="sng" dirty="0" smtClean="0"/>
              <a:t>? </a:t>
            </a:r>
            <a:r>
              <a:rPr lang="ru-RU" dirty="0" smtClean="0"/>
              <a:t>И присоединяются к главному при помощи союзов </a:t>
            </a:r>
            <a:r>
              <a:rPr lang="ru-RU" u="sng" dirty="0" smtClean="0"/>
              <a:t>потому что, оттого что, благодаря тому что, вследствие того что, так как, поскольку и др.</a:t>
            </a:r>
            <a:endParaRPr lang="ru-RU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Придаточные следствия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Придаточные следствия содержат указание на следствие, </a:t>
            </a:r>
            <a:r>
              <a:rPr lang="ru-RU" dirty="0" err="1" smtClean="0"/>
              <a:t>результат,итог</a:t>
            </a:r>
            <a:r>
              <a:rPr lang="ru-RU" dirty="0" smtClean="0"/>
              <a:t>, вытекающие из содержания всего главного предложения.</a:t>
            </a:r>
          </a:p>
          <a:p>
            <a:r>
              <a:rPr lang="ru-RU" dirty="0" smtClean="0"/>
              <a:t>Они отвечают на вопрос </a:t>
            </a:r>
            <a:r>
              <a:rPr lang="ru-RU" u="sng" dirty="0" smtClean="0"/>
              <a:t>что произошло вследствие этого? </a:t>
            </a:r>
            <a:r>
              <a:rPr lang="ru-RU" dirty="0" smtClean="0"/>
              <a:t>И присоединяются к главному при помощи союза </a:t>
            </a:r>
            <a:r>
              <a:rPr lang="ru-RU" u="sng" dirty="0" smtClean="0"/>
              <a:t>так что</a:t>
            </a:r>
            <a:endParaRPr lang="ru-RU" u="sng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57711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Придаточное обстоятельственное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9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Придаточные условные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Придаточные условные предложения служат для выражения условия, при котором возможно то, о чем говорится в главном.</a:t>
            </a:r>
          </a:p>
          <a:p>
            <a:r>
              <a:rPr lang="ru-RU" dirty="0" smtClean="0"/>
              <a:t>Придаточное предложение отвечает на вопрос </a:t>
            </a:r>
            <a:r>
              <a:rPr lang="ru-RU" u="sng" dirty="0" smtClean="0"/>
              <a:t>при каком условии?</a:t>
            </a:r>
            <a:r>
              <a:rPr lang="ru-RU" dirty="0" smtClean="0"/>
              <a:t> И присоединяется к главному предложению союзами </a:t>
            </a:r>
            <a:r>
              <a:rPr lang="ru-RU" u="sng" dirty="0" smtClean="0"/>
              <a:t>если, если бы, при условии </a:t>
            </a:r>
            <a:r>
              <a:rPr lang="ru-RU" u="sng" dirty="0" err="1" smtClean="0"/>
              <a:t>если,ежели,раз</a:t>
            </a:r>
            <a:r>
              <a:rPr lang="ru-RU" u="sng" dirty="0" smtClean="0"/>
              <a:t>, коли(коль) </a:t>
            </a:r>
            <a:r>
              <a:rPr lang="ru-RU" u="sng" dirty="0" err="1" smtClean="0"/>
              <a:t>идр</a:t>
            </a:r>
            <a:endParaRPr lang="ru-RU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Придаточные уступительные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Уступительные придаточные предложения сообщают об условиях, причинах, вопреки которым, несмотря на которые совершается то, о чем говорится в главном предложении.</a:t>
            </a:r>
          </a:p>
          <a:p>
            <a:r>
              <a:rPr lang="ru-RU" dirty="0" smtClean="0"/>
              <a:t>Можно поставить вопросы </a:t>
            </a:r>
            <a:r>
              <a:rPr lang="ru-RU" u="sng" dirty="0" smtClean="0"/>
              <a:t>несмотря на что? Вопреки чему?</a:t>
            </a:r>
          </a:p>
          <a:p>
            <a:r>
              <a:rPr lang="ru-RU" dirty="0" smtClean="0"/>
              <a:t>Присоединяются к главному предложению с помощью союзов </a:t>
            </a:r>
            <a:r>
              <a:rPr lang="ru-RU" u="sng" dirty="0" smtClean="0"/>
              <a:t>хотя(хоть), несмотря на то что, невзирая на то что, пусть, пускай, даром то, сочетанием местоименных слов как, сколько с частицей ни.</a:t>
            </a:r>
            <a:endParaRPr lang="ru-RU" u="sng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57711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Придаточное обстоятельственное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4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Придаточное 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Придаточное цели раскрывает цель того, о чем говорится в главном предложении.</a:t>
            </a:r>
          </a:p>
          <a:p>
            <a:r>
              <a:rPr lang="ru-RU" dirty="0" smtClean="0"/>
              <a:t>Придаточные цели отвечают на вопросы </a:t>
            </a:r>
            <a:r>
              <a:rPr lang="ru-RU" u="sng" dirty="0" smtClean="0"/>
              <a:t>для чего? С какой целью? </a:t>
            </a:r>
          </a:p>
          <a:p>
            <a:r>
              <a:rPr lang="ru-RU" dirty="0" smtClean="0"/>
              <a:t> Присоединяются к главной части союзами </a:t>
            </a:r>
            <a:r>
              <a:rPr lang="ru-RU" u="sng" dirty="0" err="1" smtClean="0"/>
              <a:t>чтобы,для</a:t>
            </a:r>
            <a:r>
              <a:rPr lang="ru-RU" u="sng" dirty="0" smtClean="0"/>
              <a:t> того чтобы, с тем </a:t>
            </a:r>
            <a:r>
              <a:rPr lang="ru-RU" u="sng" dirty="0" err="1" smtClean="0"/>
              <a:t>чтобы,союзом</a:t>
            </a:r>
            <a:r>
              <a:rPr lang="ru-RU" u="sng" dirty="0" smtClean="0"/>
              <a:t> дабы, имеющим книжную стилистическую окраску, а также выступающими в роли союзов частицами только бы, лишь бы.</a:t>
            </a:r>
            <a:endParaRPr lang="ru-RU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Придаточное образа действия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Придаточные образа действия раскрывают образ, способ действия, о котором говорится в главном предложении.</a:t>
            </a:r>
          </a:p>
          <a:p>
            <a:r>
              <a:rPr lang="ru-RU" dirty="0" smtClean="0"/>
              <a:t>Отвечают на вопросы </a:t>
            </a:r>
            <a:r>
              <a:rPr lang="ru-RU" u="sng" dirty="0" smtClean="0"/>
              <a:t>как? </a:t>
            </a:r>
            <a:r>
              <a:rPr lang="ru-RU" u="sng" dirty="0" smtClean="0"/>
              <a:t>каким </a:t>
            </a:r>
            <a:r>
              <a:rPr lang="ru-RU" u="sng" dirty="0" smtClean="0"/>
              <a:t>образом?</a:t>
            </a:r>
            <a:endParaRPr lang="ru-RU" u="sng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5771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Придаточное обстоятельственное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4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Придаточные меры и степени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Придаточные меры и степени обозначают меру или степень действия, признака, обозначенного в главном предложении .</a:t>
            </a:r>
          </a:p>
          <a:p>
            <a:r>
              <a:rPr lang="ru-RU" dirty="0" smtClean="0"/>
              <a:t>Отвечают на вопросы </a:t>
            </a:r>
            <a:r>
              <a:rPr lang="ru-RU" u="sng" dirty="0" smtClean="0"/>
              <a:t>как? </a:t>
            </a:r>
            <a:r>
              <a:rPr lang="ru-RU" u="sng" dirty="0" smtClean="0"/>
              <a:t>насколько</a:t>
            </a:r>
            <a:r>
              <a:rPr lang="ru-RU" u="sng" dirty="0" smtClean="0"/>
              <a:t>? </a:t>
            </a:r>
            <a:r>
              <a:rPr lang="ru-RU" u="sng" dirty="0" smtClean="0"/>
              <a:t>до </a:t>
            </a:r>
            <a:r>
              <a:rPr lang="ru-RU" u="sng" dirty="0" smtClean="0"/>
              <a:t>какой степени? </a:t>
            </a:r>
            <a:r>
              <a:rPr lang="ru-RU" u="sng" dirty="0" smtClean="0"/>
              <a:t>сколько</a:t>
            </a:r>
            <a:r>
              <a:rPr lang="ru-RU" u="sng" dirty="0" smtClean="0"/>
              <a:t>?</a:t>
            </a:r>
          </a:p>
          <a:p>
            <a:r>
              <a:rPr lang="ru-RU" dirty="0" smtClean="0"/>
              <a:t>Придаточные предложения образа действия, меры и степени присоединяются к главному при помощи союзов </a:t>
            </a:r>
            <a:r>
              <a:rPr lang="ru-RU" u="sng" dirty="0" smtClean="0"/>
              <a:t>что, чтобы, как, будто, как </a:t>
            </a:r>
            <a:r>
              <a:rPr lang="ru-RU" u="sng" dirty="0" err="1" smtClean="0"/>
              <a:t>будто,словно</a:t>
            </a:r>
            <a:r>
              <a:rPr lang="ru-RU" u="sng" dirty="0" smtClean="0"/>
              <a:t> и союзных слов как, насколько.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Сравнительное придаточное.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Сравнительное придаточное предложение поясняет обозначенные в главном действии, состояния, предметы, признаки через сопоставление с другими действиями, предметами, признаками.</a:t>
            </a:r>
          </a:p>
          <a:p>
            <a:r>
              <a:rPr lang="ru-RU" dirty="0" smtClean="0"/>
              <a:t>Отвечают на вопрос </a:t>
            </a:r>
            <a:r>
              <a:rPr lang="ru-RU" u="sng" dirty="0" smtClean="0"/>
              <a:t>как?, а в некоторых случаях подобно чему?</a:t>
            </a:r>
          </a:p>
          <a:p>
            <a:r>
              <a:rPr lang="ru-RU" dirty="0"/>
              <a:t> </a:t>
            </a:r>
            <a:r>
              <a:rPr lang="ru-RU" dirty="0" smtClean="0"/>
              <a:t>Присоединяются к главному при помощи </a:t>
            </a:r>
            <a:r>
              <a:rPr lang="ru-RU" u="sng" dirty="0" smtClean="0"/>
              <a:t>союзов как, подобно тому как, словно, будто, как будто, точно, как если бы.</a:t>
            </a:r>
            <a:endParaRPr lang="ru-RU" u="sng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43309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Придаточное обстоятельственное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955175" cy="2225184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Сложноподчиненные предложения с несколькими придаточными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370" y="731838"/>
            <a:ext cx="5560059" cy="3475037"/>
          </a:xfrm>
        </p:spPr>
      </p:pic>
    </p:spTree>
    <p:extLst>
      <p:ext uri="{BB962C8B-B14F-4D97-AF65-F5344CB8AC3E}">
        <p14:creationId xmlns:p14="http://schemas.microsoft.com/office/powerpoint/2010/main" val="389750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955175" cy="172112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Сложноподчиненные предложения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>Сложноподчиненное предложение -это такое предложение, в котором два и более простых предложений объединены на основе подчинительной связи с помощью подчинительных союзов, союзных слов, а также интонации.</a:t>
            </a:r>
          </a:p>
          <a:p>
            <a:r>
              <a:rPr lang="ru-RU" dirty="0" smtClean="0"/>
              <a:t>Сложноподчиненное предложение состоит из главного и придаточного предложений.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79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64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153176"/>
          </a:xfrm>
        </p:spPr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Место придаточного предложения по отношению к главному.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Придаточное предложение, как правило, может занимать любое положение по отношению к главному: стоять перед главным, после него или в</a:t>
            </a:r>
            <a:r>
              <a:rPr lang="ru-RU" dirty="0"/>
              <a:t> </a:t>
            </a:r>
            <a:r>
              <a:rPr lang="ru-RU" dirty="0" smtClean="0"/>
              <a:t>середине главного.</a:t>
            </a:r>
          </a:p>
          <a:p>
            <a:r>
              <a:rPr lang="ru-RU" dirty="0" smtClean="0"/>
              <a:t>В сложноподчиненных предложениях придаточное предложение выделяется на письме одной запятой, если находится после или перед главным; двумя запятыми, если находится внутри главного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06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Союзы и союзные слова в сложноподчиненном предложении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48680"/>
            <a:ext cx="7749480" cy="36907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одних сложноподчиненных предложениях связь между главной и придаточной частями осуществляется с помощью </a:t>
            </a:r>
            <a:r>
              <a:rPr lang="ru-RU" b="1" u="sng" dirty="0" smtClean="0"/>
              <a:t>союзов</a:t>
            </a:r>
            <a:r>
              <a:rPr lang="ru-RU" dirty="0" smtClean="0"/>
              <a:t>, а другие – с помощью </a:t>
            </a:r>
            <a:r>
              <a:rPr lang="ru-RU" b="1" u="sng" dirty="0" smtClean="0"/>
              <a:t>союзных слов</a:t>
            </a:r>
          </a:p>
          <a:p>
            <a:r>
              <a:rPr lang="ru-RU" dirty="0" smtClean="0"/>
              <a:t>Подчинительные союзы( если, </a:t>
            </a:r>
            <a:r>
              <a:rPr lang="ru-RU" dirty="0" err="1" smtClean="0"/>
              <a:t>чтобы,что,как</a:t>
            </a:r>
            <a:r>
              <a:rPr lang="ru-RU" dirty="0" smtClean="0"/>
              <a:t>, словно и </a:t>
            </a:r>
            <a:r>
              <a:rPr lang="ru-RU" dirty="0" err="1" smtClean="0"/>
              <a:t>др</a:t>
            </a:r>
            <a:r>
              <a:rPr lang="ru-RU" dirty="0" smtClean="0"/>
              <a:t>) не являются членами придаточного предложения. Их функция –быть средством связи между частями сложноподчиненного предложения.</a:t>
            </a:r>
          </a:p>
          <a:p>
            <a:r>
              <a:rPr lang="ru-RU" dirty="0" smtClean="0"/>
              <a:t>Союзные слова( </a:t>
            </a:r>
            <a:r>
              <a:rPr lang="ru-RU" u="sng" dirty="0" smtClean="0"/>
              <a:t>что, кто, какой, чей, который </a:t>
            </a:r>
            <a:r>
              <a:rPr lang="ru-RU" dirty="0" err="1" smtClean="0"/>
              <a:t>идр</a:t>
            </a:r>
            <a:r>
              <a:rPr lang="ru-RU" dirty="0" smtClean="0"/>
              <a:t>) – это относительные местоимения и наречия т.е. самостоятельные части речи, использующиеся в функции подчинительных </a:t>
            </a:r>
            <a:r>
              <a:rPr lang="ru-RU" dirty="0" err="1" smtClean="0"/>
              <a:t>союзов.В</a:t>
            </a:r>
            <a:r>
              <a:rPr lang="ru-RU" dirty="0" smtClean="0"/>
              <a:t> отличие от союзов они являются членами придаточного предложения.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91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9313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Отличие союзов от союзных слов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Подчинительные союзы, как правило, не могут быть выделены логическим ударением. Союзные слова, как и любой другой член предложения, произносятся с ударением.</a:t>
            </a:r>
          </a:p>
          <a:p>
            <a:r>
              <a:rPr lang="ru-RU" dirty="0" smtClean="0"/>
              <a:t>Союз чаще всего можно заменить только другим союзом.</a:t>
            </a:r>
          </a:p>
          <a:p>
            <a:r>
              <a:rPr lang="ru-RU" dirty="0" smtClean="0"/>
              <a:t>Союзное слово можно заменить другим союзным словом или тем словом главной части предложения, к которому относится придаточная.</a:t>
            </a:r>
          </a:p>
          <a:p>
            <a:r>
              <a:rPr lang="ru-RU" dirty="0" smtClean="0"/>
              <a:t>Иногда союз можно опустить, союзное слово этого не допускает.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190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Простые и составные союзы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Связь между главным и придаточным предложениями в сложном предложении осуществляется с помощью </a:t>
            </a:r>
            <a:r>
              <a:rPr lang="ru-RU" b="1" u="sng" dirty="0" smtClean="0"/>
              <a:t>простых</a:t>
            </a:r>
            <a:r>
              <a:rPr lang="ru-RU" dirty="0" smtClean="0"/>
              <a:t> (что, если, когда, хотя и </a:t>
            </a:r>
            <a:r>
              <a:rPr lang="ru-RU" dirty="0" err="1" smtClean="0"/>
              <a:t>др</a:t>
            </a:r>
            <a:r>
              <a:rPr lang="ru-RU" dirty="0" smtClean="0"/>
              <a:t>) и </a:t>
            </a:r>
            <a:r>
              <a:rPr lang="ru-RU" b="1" u="sng" dirty="0" smtClean="0"/>
              <a:t>составных союзов</a:t>
            </a:r>
            <a:r>
              <a:rPr lang="ru-RU" dirty="0" smtClean="0"/>
              <a:t>(так как, так что, потому что и </a:t>
            </a:r>
            <a:r>
              <a:rPr lang="ru-RU" dirty="0" err="1" smtClean="0"/>
              <a:t>др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Части некоторых составных союзов находятся в разных частях сложного предложения: </a:t>
            </a:r>
            <a:r>
              <a:rPr lang="ru-RU" u="sng" dirty="0" smtClean="0"/>
              <a:t>чем… </a:t>
            </a:r>
            <a:r>
              <a:rPr lang="ru-RU" u="sng" dirty="0"/>
              <a:t>т</a:t>
            </a:r>
            <a:r>
              <a:rPr lang="ru-RU" u="sng" dirty="0" smtClean="0"/>
              <a:t>ем</a:t>
            </a:r>
            <a:r>
              <a:rPr lang="ru-RU" dirty="0" smtClean="0"/>
              <a:t>; </a:t>
            </a:r>
            <a:r>
              <a:rPr lang="ru-RU" u="sng" dirty="0" smtClean="0"/>
              <a:t>раз…то </a:t>
            </a:r>
            <a:r>
              <a:rPr lang="ru-RU" dirty="0" smtClean="0"/>
              <a:t>и др. В этом случае второй компонент составных союзов находится в главном предложении, которое стоит за придаточным.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82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5846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Подчинительные союзы </a:t>
            </a:r>
            <a:r>
              <a:rPr lang="ru-RU" sz="2000" b="1" u="sng" dirty="0"/>
              <a:t>так как, потому что, после того  как, с тех пор как и </a:t>
            </a:r>
            <a:r>
              <a:rPr lang="ru-RU" sz="2000" b="1" u="sng" dirty="0" err="1"/>
              <a:t>др</a:t>
            </a:r>
            <a:r>
              <a:rPr lang="ru-RU" sz="2000" b="1" u="sng" dirty="0"/>
              <a:t> </a:t>
            </a:r>
            <a:r>
              <a:rPr lang="ru-RU" sz="2000" dirty="0"/>
              <a:t>могут расчленяться. Первая часть союза в таком случае остается в главном предложении и становится указательным словом. Это зависит от коммуникативной задачи говорящего или пишущего и бывает в тех случаях, когда говорящему или пишущему нужно особо подчеркнуть какое-либо событие, о котором говорится в главной части предложения. Если перед составными союзами употреблены такие слова, </a:t>
            </a:r>
            <a:r>
              <a:rPr lang="ru-RU" sz="2000" u="sng" dirty="0"/>
              <a:t>как лишь, только, еще и, прежде всего, именно, очевидно, вероятно, может быть,</a:t>
            </a:r>
            <a:r>
              <a:rPr lang="ru-RU" sz="2000" dirty="0"/>
              <a:t> а также частицы </a:t>
            </a:r>
            <a:r>
              <a:rPr lang="ru-RU" sz="2000" u="sng" dirty="0"/>
              <a:t>и, не</a:t>
            </a:r>
            <a:r>
              <a:rPr lang="ru-RU" sz="2000" dirty="0"/>
              <a:t>, они всегда расчленяются и перед союзом что ставится запятая.</a:t>
            </a:r>
          </a:p>
          <a:p>
            <a:r>
              <a:rPr lang="ru-RU" sz="2000" dirty="0"/>
              <a:t> Он заболел </a:t>
            </a:r>
            <a:r>
              <a:rPr lang="ru-RU" sz="2000" u="sng" dirty="0"/>
              <a:t>лишь</a:t>
            </a:r>
            <a:r>
              <a:rPr lang="ru-RU" sz="2000" dirty="0"/>
              <a:t> потому, что ходил без шапки.</a:t>
            </a:r>
          </a:p>
          <a:p>
            <a:r>
              <a:rPr lang="ru-RU" sz="2000" dirty="0"/>
              <a:t>Он заболел </a:t>
            </a:r>
            <a:r>
              <a:rPr lang="ru-RU" sz="2000" u="sng" dirty="0"/>
              <a:t>, может быть</a:t>
            </a:r>
            <a:r>
              <a:rPr lang="ru-RU" sz="2000" dirty="0"/>
              <a:t>, потому, что ходил без шапки.</a:t>
            </a:r>
          </a:p>
        </p:txBody>
      </p:sp>
    </p:spTree>
    <p:extLst>
      <p:ext uri="{BB962C8B-B14F-4D97-AF65-F5344CB8AC3E}">
        <p14:creationId xmlns:p14="http://schemas.microsoft.com/office/powerpoint/2010/main" val="41240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955175" cy="1937152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Указательные слова в сложноподчинённом предложении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smtClean="0"/>
              <a:t>В главном предложении в составе сложноподчинённого часто используются </a:t>
            </a:r>
            <a:r>
              <a:rPr lang="ru-RU" b="1" u="sng" dirty="0" smtClean="0"/>
              <a:t>указательные слова</a:t>
            </a:r>
            <a:r>
              <a:rPr lang="ru-RU" dirty="0" smtClean="0"/>
              <a:t>, в качестве которых выступают местоимения </a:t>
            </a:r>
            <a:r>
              <a:rPr lang="ru-RU" u="sng" dirty="0" smtClean="0"/>
              <a:t>тот, таков, этот, все, всякий, каждый, кто-то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r>
              <a:rPr lang="ru-RU" dirty="0" smtClean="0"/>
              <a:t> или наречия </a:t>
            </a:r>
            <a:r>
              <a:rPr lang="ru-RU" u="sng" dirty="0" smtClean="0"/>
              <a:t>туда, тогда, так и </a:t>
            </a:r>
            <a:r>
              <a:rPr lang="ru-RU" dirty="0" smtClean="0"/>
              <a:t>др. Эти слова указывают на то, что ситуация действительности отражена в главном предложении неполно и что за главным предложением следует придаточное.</a:t>
            </a:r>
          </a:p>
          <a:p>
            <a:pPr marL="45720" indent="0">
              <a:buNone/>
            </a:pPr>
            <a:r>
              <a:rPr lang="ru-RU" dirty="0" smtClean="0"/>
              <a:t>Указательные слов образуют с союзными словами и некоторыми союзами определенные пары: </a:t>
            </a:r>
            <a:r>
              <a:rPr lang="ru-RU" u="sng" dirty="0" smtClean="0"/>
              <a:t>тот – который, тот-</a:t>
            </a:r>
            <a:r>
              <a:rPr lang="ru-RU" u="sng" dirty="0" err="1" smtClean="0"/>
              <a:t>кто,такой</a:t>
            </a:r>
            <a:r>
              <a:rPr lang="ru-RU" u="sng" dirty="0" smtClean="0"/>
              <a:t> –какой, так -чтобы и </a:t>
            </a:r>
            <a:r>
              <a:rPr lang="ru-RU" u="sng" dirty="0" err="1" smtClean="0"/>
              <a:t>др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04721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811159" cy="2225184"/>
          </a:xfrm>
        </p:spPr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Основные группы сложноподчиненных предложений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Существуют наиболее широкие по значению группы сложноподчиненных предложений с придаточными:</a:t>
            </a:r>
          </a:p>
          <a:p>
            <a:r>
              <a:rPr lang="ru-RU" u="sng" dirty="0" smtClean="0"/>
              <a:t>- </a:t>
            </a:r>
            <a:r>
              <a:rPr lang="ru-RU" b="1" u="sng" dirty="0" smtClean="0"/>
              <a:t>определительными</a:t>
            </a:r>
            <a:r>
              <a:rPr lang="ru-RU" b="1" dirty="0" smtClean="0"/>
              <a:t>;</a:t>
            </a:r>
          </a:p>
          <a:p>
            <a:r>
              <a:rPr lang="ru-RU" dirty="0" smtClean="0"/>
              <a:t>-</a:t>
            </a:r>
            <a:r>
              <a:rPr lang="ru-RU" b="1" u="sng" dirty="0" smtClean="0"/>
              <a:t>изъяснительными</a:t>
            </a:r>
            <a:r>
              <a:rPr lang="ru-RU" b="1" dirty="0" smtClean="0"/>
              <a:t>;</a:t>
            </a:r>
          </a:p>
          <a:p>
            <a:r>
              <a:rPr lang="ru-RU" dirty="0"/>
              <a:t> </a:t>
            </a:r>
            <a:r>
              <a:rPr lang="ru-RU" b="1" u="sng" dirty="0" smtClean="0"/>
              <a:t>- обстоятельственными.</a:t>
            </a:r>
          </a:p>
          <a:p>
            <a:r>
              <a:rPr lang="ru-RU" dirty="0" smtClean="0"/>
              <a:t>Эти группы сложноподчиненных предложений  выделяются по следующим признакам: </a:t>
            </a:r>
          </a:p>
          <a:p>
            <a:r>
              <a:rPr lang="ru-RU" dirty="0" smtClean="0"/>
              <a:t>-смысловой вопрос, на который отвечает придаточное предложение;</a:t>
            </a:r>
          </a:p>
          <a:p>
            <a:r>
              <a:rPr lang="ru-RU" dirty="0" smtClean="0"/>
              <a:t>Средства связи придаточного предложения с главным(союзы, союзные слова, указательные слова).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24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303</TotalTime>
  <Words>1469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Georgia</vt:lpstr>
      <vt:lpstr>Trebuchet MS</vt:lpstr>
      <vt:lpstr>Воздушный поток</vt:lpstr>
      <vt:lpstr>Презентация к уроку по учебному предмету  «Русский язык» в 9 классе  на тему: «Сложноподчиненные предложения(обобщающий урок)»</vt:lpstr>
      <vt:lpstr>Сложноподчиненные предложения</vt:lpstr>
      <vt:lpstr>Место придаточного предложения по отношению к главному.</vt:lpstr>
      <vt:lpstr>Союзы и союзные слова в сложноподчиненном предложении</vt:lpstr>
      <vt:lpstr>Отличие союзов от союзных слов</vt:lpstr>
      <vt:lpstr>Простые и составные союзы</vt:lpstr>
      <vt:lpstr>Презентация PowerPoint</vt:lpstr>
      <vt:lpstr>Указательные слова в сложноподчинённом предложении</vt:lpstr>
      <vt:lpstr>Основные группы сложноподчиненных предложений.</vt:lpstr>
      <vt:lpstr>Придаточные определительные</vt:lpstr>
      <vt:lpstr>Придаточные определительные</vt:lpstr>
      <vt:lpstr>Придаточные изъяснительные</vt:lpstr>
      <vt:lpstr>Придаточные обстоятельственные</vt:lpstr>
      <vt:lpstr>Придаточное обстоятельственное        </vt:lpstr>
      <vt:lpstr> Придаточное обстоятельственное</vt:lpstr>
      <vt:lpstr> Придаточное обстоятельственное</vt:lpstr>
      <vt:lpstr>Придаточное обстоятельственное</vt:lpstr>
      <vt:lpstr>Придаточное обстоятельственное</vt:lpstr>
      <vt:lpstr>Сложноподчиненные предложения с несколькими придаточными.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Сложноподчиненные предложения</dc:title>
  <dc:creator>Admin</dc:creator>
  <cp:lastModifiedBy>Ирина</cp:lastModifiedBy>
  <cp:revision>25</cp:revision>
  <dcterms:created xsi:type="dcterms:W3CDTF">2017-11-23T06:55:40Z</dcterms:created>
  <dcterms:modified xsi:type="dcterms:W3CDTF">2017-11-29T20:09:48Z</dcterms:modified>
</cp:coreProperties>
</file>