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00" r:id="rId2"/>
    <p:sldId id="301" r:id="rId3"/>
    <p:sldId id="271" r:id="rId4"/>
    <p:sldId id="257" r:id="rId5"/>
    <p:sldId id="293" r:id="rId6"/>
    <p:sldId id="294" r:id="rId7"/>
    <p:sldId id="295" r:id="rId8"/>
    <p:sldId id="277" r:id="rId9"/>
    <p:sldId id="296" r:id="rId10"/>
    <p:sldId id="302" r:id="rId11"/>
    <p:sldId id="292" r:id="rId12"/>
    <p:sldId id="297" r:id="rId13"/>
    <p:sldId id="288" r:id="rId14"/>
    <p:sldId id="298" r:id="rId15"/>
    <p:sldId id="29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54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A9EF8B-8C3B-43ED-A1AB-0E6E7CFCE5E2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C0297-D0C3-4BE1-BDA2-5C6C3D3B9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07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Определение цели урока, заполнение таблицы каждым учеником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6246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Выберите, какое определение подходит к этому рассказу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930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Работа в парах. Попробуйте составить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«Портрет совестливого человека»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11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Рефлексия. Посмотрите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последний столбик и отметьте галочкой те пункты, которые вы узнали на уроке, и вопросительным  знаком, если для вас что-то осталось непонятным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791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группа: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работа  с цитатами, составление кластера (схемы); Перед вами высказывания известных людей, посвященные этому понятию. Выберите </a:t>
            </a:r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ключевое слово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из каждого высказывания, составьте кластер (схему)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775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группа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составить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ассоциативный ряд. Подберите ассоциации (синонимы) к слову «совесть»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500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 группа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подобрать однокоренные слова  к слову «совесть»  и попробовать записать к ним определения.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090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 группа: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составить как можно больше слов из слова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«совесть»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660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 группа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подготовить сообщение о происхождении слова «совесть» 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969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 группа: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работа со словарями. Вам нужно найти в толковых словарях определение слову «совесть»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951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 спрашиваю, а вы отвечаете, и выполняйте наклоны: хорошо (наклон вперёд) или плохо (наклон влево-вправо).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008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Чтение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рассказа  Аркадия Гайдара «Совесть»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C0297-D0C3-4BE1-BDA2-5C6C3D3B97DA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618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1944215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Матяшева Юлия Сергеевна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учитель начальных классов 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МАОУ «СОШ №9» г. Соликамск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573016"/>
            <a:ext cx="7344816" cy="2065784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Презентация к уроку по учебному предмету «ОРКСЭ» в 4-ом классе на тему «Совесть»</a:t>
            </a:r>
            <a:endParaRPr lang="ru-RU" sz="2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86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Физкультминутка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Игра «Хорошо или плохо</a:t>
            </a:r>
            <a:r>
              <a:rPr lang="ru-RU" b="1" dirty="0" smtClean="0"/>
              <a:t>»</a:t>
            </a:r>
          </a:p>
          <a:p>
            <a:r>
              <a:rPr lang="ru-RU" i="1" dirty="0"/>
              <a:t>Благодарить после еды?</a:t>
            </a:r>
          </a:p>
          <a:p>
            <a:r>
              <a:rPr lang="ru-RU" i="1" dirty="0"/>
              <a:t>Оставлять после себя огрызки хлеба?</a:t>
            </a:r>
          </a:p>
          <a:p>
            <a:r>
              <a:rPr lang="ru-RU" i="1" dirty="0"/>
              <a:t>Помогать маме убирать дом?</a:t>
            </a:r>
          </a:p>
          <a:p>
            <a:r>
              <a:rPr lang="ru-RU" i="1" dirty="0"/>
              <a:t>Обзываться? </a:t>
            </a:r>
          </a:p>
          <a:p>
            <a:r>
              <a:rPr lang="ru-RU" i="1" dirty="0"/>
              <a:t>Драться?</a:t>
            </a:r>
          </a:p>
          <a:p>
            <a:r>
              <a:rPr lang="ru-RU" i="1" dirty="0"/>
              <a:t>Делиться тем, что у тебя есть?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75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Печать00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"/>
            <a:ext cx="9144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4387269" y="228600"/>
            <a:ext cx="43560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А. Гайдар «Совесть» 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Совесть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«</a:t>
            </a:r>
            <a:r>
              <a:rPr lang="ru-RU" sz="3200" b="1" dirty="0">
                <a:solidFill>
                  <a:srgbClr val="002060"/>
                </a:solidFill>
              </a:rPr>
              <a:t>Совесть</a:t>
            </a:r>
            <a:r>
              <a:rPr lang="ru-RU" sz="3200" dirty="0">
                <a:solidFill>
                  <a:srgbClr val="002060"/>
                </a:solidFill>
              </a:rPr>
              <a:t> – чувство нравственной ответственности за своё поведение перед окружающими людьми, обществом»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sz="3600" b="1" dirty="0">
                <a:solidFill>
                  <a:srgbClr val="002060"/>
                </a:solidFill>
              </a:rPr>
              <a:t>«Совесть - </a:t>
            </a:r>
            <a:r>
              <a:rPr lang="ru-RU" sz="3600" dirty="0">
                <a:solidFill>
                  <a:srgbClr val="002060"/>
                </a:solidFill>
              </a:rPr>
              <a:t>чувство ответственности за своё поведение;  оценка своих поступков»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5139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788" y="4508500"/>
            <a:ext cx="2459037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1"/>
          <p:cNvSpPr>
            <a:spLocks noChangeArrowheads="1"/>
          </p:cNvSpPr>
          <p:nvPr/>
        </p:nvSpPr>
        <p:spPr bwMode="auto">
          <a:xfrm>
            <a:off x="684213" y="1966902"/>
            <a:ext cx="770413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  <a:tabLst>
                <a:tab pos="228600" algn="l"/>
              </a:tabLst>
            </a:pPr>
            <a:r>
              <a:rPr lang="ru-RU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 все делает по совести, стыдится поступать…</a:t>
            </a:r>
          </a:p>
          <a:p>
            <a:pPr algn="just" eaLnBrk="0" hangingPunct="0">
              <a:buFontTx/>
              <a:buChar char="•"/>
              <a:tabLst>
                <a:tab pos="2286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Это – человек…</a:t>
            </a:r>
          </a:p>
          <a:p>
            <a:pPr algn="just" eaLnBrk="0" hangingPunct="0">
              <a:buFontTx/>
              <a:buChar char="•"/>
              <a:tabLst>
                <a:tab pos="2286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</a:rPr>
              <a:t>Он поступает…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FontTx/>
              <a:buChar char="•"/>
              <a:tabLst>
                <a:tab pos="2286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   Он не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</a:rPr>
              <a:t>совершает… поступков</a:t>
            </a:r>
          </a:p>
          <a:p>
            <a:pPr algn="just" eaLnBrk="0" hangingPunct="0">
              <a:buFontTx/>
              <a:buChar char="•"/>
              <a:tabLst>
                <a:tab pos="228600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</a:rPr>
              <a:t>  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Он не пройдет мимо …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FontTx/>
              <a:buChar char="•"/>
              <a:tabLst>
                <a:tab pos="2286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   Совестливый человек, если и совершает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</a:rPr>
              <a:t>какие-то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несправедливые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</a:rPr>
              <a:t>поступки, они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вызывают у него…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FontTx/>
              <a:buChar char="•"/>
              <a:tabLst>
                <a:tab pos="2286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</a:rPr>
              <a:t> Совесть побуждает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человека следовать…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FontTx/>
              <a:buChar char="•"/>
              <a:tabLst>
                <a:tab pos="2286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</a:rPr>
              <a:t> Отвращает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его от…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76672"/>
            <a:ext cx="8400377" cy="707886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Портрет совестливого человека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255431"/>
              </p:ext>
            </p:extLst>
          </p:nvPr>
        </p:nvGraphicFramePr>
        <p:xfrm>
          <a:off x="1331640" y="620688"/>
          <a:ext cx="6625108" cy="5760639"/>
        </p:xfrm>
        <a:graphic>
          <a:graphicData uri="http://schemas.openxmlformats.org/drawingml/2006/table">
            <a:tbl>
              <a:tblPr/>
              <a:tblGrid>
                <a:gridCol w="2448272"/>
                <a:gridCol w="2160240"/>
                <a:gridCol w="2016596"/>
              </a:tblGrid>
              <a:tr h="443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Вопрос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Хочу узнать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Узнал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862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u-RU" sz="2400" b="1" i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Что такое совесть?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9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2400" b="1" i="1" spc="-5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Для чего человеку нужна совесть</a:t>
                      </a:r>
                      <a:r>
                        <a:rPr lang="ru-RU" sz="2400" b="1" i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?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9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ru-RU" sz="2400" b="1" i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Что значит поступать по совести? 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2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 </a:t>
                      </a:r>
                      <a:r>
                        <a:rPr lang="ru-RU" sz="2400" b="1" i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Какая совесть бывает чиста?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86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Домашнее задание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Найти </a:t>
            </a:r>
            <a:r>
              <a:rPr lang="ru-RU" sz="4000" i="1" dirty="0">
                <a:solidFill>
                  <a:srgbClr val="FF0000"/>
                </a:solidFill>
              </a:rPr>
              <a:t>пословицы о </a:t>
            </a:r>
            <a:r>
              <a:rPr lang="ru-RU" sz="4000" i="1" dirty="0" smtClean="0">
                <a:solidFill>
                  <a:srgbClr val="FF0000"/>
                </a:solidFill>
              </a:rPr>
              <a:t>совести</a:t>
            </a:r>
          </a:p>
          <a:p>
            <a:pPr marL="0" indent="0" algn="ctr">
              <a:buNone/>
            </a:pPr>
            <a:r>
              <a:rPr lang="ru-RU" sz="4000" i="1" dirty="0" smtClean="0">
                <a:solidFill>
                  <a:srgbClr val="00B050"/>
                </a:solidFill>
              </a:rPr>
              <a:t>или</a:t>
            </a:r>
          </a:p>
          <a:p>
            <a:r>
              <a:rPr lang="ru-RU" sz="4000" i="1" dirty="0" smtClean="0">
                <a:solidFill>
                  <a:srgbClr val="FF0000"/>
                </a:solidFill>
              </a:rPr>
              <a:t>Сочинить </a:t>
            </a:r>
            <a:r>
              <a:rPr lang="ru-RU" sz="4000" i="1" dirty="0">
                <a:solidFill>
                  <a:srgbClr val="FF0000"/>
                </a:solidFill>
              </a:rPr>
              <a:t>историю на тему «Совесть заговорила»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26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Candara" panose="020E0502030303020204" pitchFamily="34" charset="0"/>
              </a:rPr>
              <a:t>Тема урока</a:t>
            </a:r>
            <a:endParaRPr lang="ru-RU" sz="4800" dirty="0">
              <a:latin typeface="Candara" panose="020E0502030303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9600" b="1" dirty="0" smtClean="0">
                <a:solidFill>
                  <a:srgbClr val="C00000"/>
                </a:solidFill>
              </a:rPr>
              <a:t>«Совесть»</a:t>
            </a:r>
            <a:endParaRPr lang="ru-RU" sz="9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99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255839"/>
              </p:ext>
            </p:extLst>
          </p:nvPr>
        </p:nvGraphicFramePr>
        <p:xfrm>
          <a:off x="1403648" y="620687"/>
          <a:ext cx="6218917" cy="5688632"/>
        </p:xfrm>
        <a:graphic>
          <a:graphicData uri="http://schemas.openxmlformats.org/drawingml/2006/table">
            <a:tbl>
              <a:tblPr/>
              <a:tblGrid>
                <a:gridCol w="2376264"/>
                <a:gridCol w="2016224"/>
                <a:gridCol w="1826429"/>
              </a:tblGrid>
              <a:tr h="437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Вопрос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Хочу узнать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Узнал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751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u-RU" sz="2400" b="1" i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Что такое совесть?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27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2400" b="1" i="1" spc="-5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Для чего человеку нужна совесть</a:t>
                      </a:r>
                      <a:r>
                        <a:rPr lang="ru-RU" sz="2400" b="1" i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?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27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ru-RU" sz="2400" b="1" i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Что значит поступать по совести? 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 </a:t>
                      </a:r>
                      <a:r>
                        <a:rPr lang="ru-RU" sz="2400" b="1" i="1" spc="-5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Какая совесть бывает чиста?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spc="-5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357422" y="-428652"/>
            <a:ext cx="466185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совесть 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928670"/>
            <a:ext cx="5072098" cy="126188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нравоучительная</a:t>
            </a:r>
            <a:endParaRPr lang="ru-RU" sz="36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книга</a:t>
            </a:r>
            <a:endParaRPr lang="ru-RU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2857496"/>
            <a:ext cx="4786346" cy="120032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закон, живущий</a:t>
            </a:r>
          </a:p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 нас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57818" y="1714488"/>
            <a:ext cx="3643306" cy="120032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внутренний судья</a:t>
            </a:r>
            <a:endParaRPr lang="ru-RU" sz="3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4857760"/>
            <a:ext cx="3962150" cy="120032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внутренний</a:t>
            </a:r>
          </a:p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голос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643438" y="4429132"/>
            <a:ext cx="4357686" cy="193899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осознание </a:t>
            </a:r>
          </a:p>
          <a:p>
            <a:pPr algn="ctr"/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сделанного зла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Совесть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i="1" dirty="0">
                <a:solidFill>
                  <a:srgbClr val="0070C0"/>
                </a:solidFill>
              </a:rPr>
              <a:t>Стыд, ответственность, радость, правда, оценка, поступок, вина, справедливость, переживание, тревога</a:t>
            </a:r>
            <a:endParaRPr lang="ru-RU" sz="4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09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Совесть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</a:rPr>
              <a:t>совестливый</a:t>
            </a:r>
            <a:r>
              <a:rPr lang="ru-RU" sz="4000" i="1" dirty="0"/>
              <a:t> – поступающий по совести; </a:t>
            </a:r>
            <a:endParaRPr lang="ru-RU" sz="4000" dirty="0"/>
          </a:p>
          <a:p>
            <a:r>
              <a:rPr lang="ru-RU" sz="4000" dirty="0">
                <a:solidFill>
                  <a:srgbClr val="0070C0"/>
                </a:solidFill>
              </a:rPr>
              <a:t>совестный</a:t>
            </a:r>
            <a:r>
              <a:rPr lang="ru-RU" sz="4000" dirty="0"/>
              <a:t> </a:t>
            </a:r>
            <a:r>
              <a:rPr lang="ru-RU" sz="4000" i="1" dirty="0"/>
              <a:t>– честный, правдивый;</a:t>
            </a:r>
            <a:endParaRPr lang="ru-RU" sz="4000" dirty="0"/>
          </a:p>
          <a:p>
            <a:r>
              <a:rPr lang="ru-RU" sz="4000" dirty="0">
                <a:solidFill>
                  <a:srgbClr val="0070C0"/>
                </a:solidFill>
              </a:rPr>
              <a:t>бессовестный</a:t>
            </a:r>
            <a:r>
              <a:rPr lang="ru-RU" sz="4000" i="1" dirty="0"/>
              <a:t> – нечестный;</a:t>
            </a:r>
            <a:endParaRPr lang="ru-RU" sz="4000" dirty="0"/>
          </a:p>
          <a:p>
            <a:r>
              <a:rPr lang="ru-RU" sz="4000" dirty="0">
                <a:solidFill>
                  <a:srgbClr val="0070C0"/>
                </a:solidFill>
              </a:rPr>
              <a:t>совестно</a:t>
            </a:r>
            <a:r>
              <a:rPr lang="ru-RU" sz="4000" i="1" dirty="0"/>
              <a:t> – стыдно</a:t>
            </a:r>
            <a:endParaRPr lang="ru-RU" sz="4000" dirty="0"/>
          </a:p>
          <a:p>
            <a:r>
              <a:rPr lang="ru-RU" sz="4000" dirty="0">
                <a:solidFill>
                  <a:srgbClr val="0070C0"/>
                </a:solidFill>
              </a:rPr>
              <a:t>совестить</a:t>
            </a:r>
            <a:r>
              <a:rPr lang="ru-RU" sz="4000" i="1" dirty="0"/>
              <a:t> -  стыдить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6845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Совесть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300" dirty="0" smtClean="0">
                <a:solidFill>
                  <a:srgbClr val="0070C0"/>
                </a:solidFill>
              </a:rPr>
              <a:t>Совет </a:t>
            </a:r>
            <a:r>
              <a:rPr lang="ru-RU" sz="3300" dirty="0" smtClean="0"/>
              <a:t> </a:t>
            </a:r>
            <a:r>
              <a:rPr lang="ru-RU" sz="3300" dirty="0"/>
              <a:t>(совесть – это то, что находится внутри нас и даёт нам советы)</a:t>
            </a:r>
          </a:p>
          <a:p>
            <a:r>
              <a:rPr lang="ru-RU" sz="3300" dirty="0" smtClean="0">
                <a:solidFill>
                  <a:srgbClr val="0070C0"/>
                </a:solidFill>
              </a:rPr>
              <a:t>Весть</a:t>
            </a:r>
            <a:r>
              <a:rPr lang="ru-RU" sz="3300" dirty="0" smtClean="0"/>
              <a:t>   (</a:t>
            </a:r>
            <a:r>
              <a:rPr lang="ru-RU" sz="3300" dirty="0"/>
              <a:t>совесть – это то, что подаёт нам весточку: правильно мы поступаем или неправильно)</a:t>
            </a:r>
          </a:p>
          <a:p>
            <a:r>
              <a:rPr lang="ru-RU" sz="3300" dirty="0" smtClean="0">
                <a:solidFill>
                  <a:srgbClr val="0070C0"/>
                </a:solidFill>
              </a:rPr>
              <a:t>Сеть </a:t>
            </a:r>
            <a:r>
              <a:rPr lang="ru-RU" sz="3300" dirty="0" smtClean="0"/>
              <a:t>  (</a:t>
            </a:r>
            <a:r>
              <a:rPr lang="ru-RU" sz="3300" dirty="0"/>
              <a:t>то, что ловит наши хорошие и плохие поступки)</a:t>
            </a:r>
          </a:p>
          <a:p>
            <a:r>
              <a:rPr lang="ru-RU" sz="3300" dirty="0" smtClean="0">
                <a:solidFill>
                  <a:srgbClr val="0070C0"/>
                </a:solidFill>
              </a:rPr>
              <a:t>Свет </a:t>
            </a:r>
            <a:r>
              <a:rPr lang="ru-RU" sz="3300" dirty="0" smtClean="0"/>
              <a:t>  (</a:t>
            </a:r>
            <a:r>
              <a:rPr lang="ru-RU" sz="3300" dirty="0"/>
              <a:t>совесть – это свет внутри нас)</a:t>
            </a:r>
          </a:p>
          <a:p>
            <a:r>
              <a:rPr lang="ru-RU" sz="3300" dirty="0" smtClean="0">
                <a:solidFill>
                  <a:srgbClr val="0070C0"/>
                </a:solidFill>
              </a:rPr>
              <a:t>Вес</a:t>
            </a:r>
            <a:r>
              <a:rPr lang="ru-RU" sz="3300" dirty="0" smtClean="0"/>
              <a:t>   (</a:t>
            </a:r>
            <a:r>
              <a:rPr lang="ru-RU" sz="3300" dirty="0"/>
              <a:t>совесть – это то, что имеет вес - значимость)</a:t>
            </a:r>
          </a:p>
          <a:p>
            <a:r>
              <a:rPr lang="ru-RU" sz="3300" dirty="0" smtClean="0">
                <a:solidFill>
                  <a:srgbClr val="0070C0"/>
                </a:solidFill>
              </a:rPr>
              <a:t>Вето </a:t>
            </a:r>
            <a:r>
              <a:rPr lang="ru-RU" sz="3300" dirty="0" smtClean="0"/>
              <a:t>  (</a:t>
            </a:r>
            <a:r>
              <a:rPr lang="ru-RU" sz="3300" dirty="0"/>
              <a:t>то, что накладывает запрет на плохие поступки)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33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470" y="285728"/>
            <a:ext cx="82125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Заглянем в историю слова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2285992"/>
            <a:ext cx="129875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СО</a:t>
            </a:r>
            <a:endParaRPr lang="ru-RU" sz="7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14612" y="2357430"/>
            <a:ext cx="238744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ВЕСТЬ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>
            <a:off x="785786" y="2357430"/>
            <a:ext cx="1357322" cy="285752"/>
          </a:xfrm>
          <a:prstGeom prst="corne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Арка 12"/>
          <p:cNvSpPr/>
          <p:nvPr/>
        </p:nvSpPr>
        <p:spPr>
          <a:xfrm>
            <a:off x="2786050" y="2143116"/>
            <a:ext cx="2214578" cy="857256"/>
          </a:xfrm>
          <a:prstGeom prst="blockArc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142908" y="3991750"/>
            <a:ext cx="892971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023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Совесть - это совместное знание </a:t>
            </a:r>
          </a:p>
          <a:p>
            <a:pPr marL="0" marR="0" lvl="0" indent="63023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человека со своим внутренним миром.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2" grpId="0" animBg="1"/>
      <p:bldP spid="13" grpId="0" animBg="1"/>
      <p:bldP spid="10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Совесть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«</a:t>
            </a:r>
            <a:r>
              <a:rPr lang="ru-RU" sz="3200" b="1" dirty="0">
                <a:solidFill>
                  <a:srgbClr val="002060"/>
                </a:solidFill>
              </a:rPr>
              <a:t>Совесть</a:t>
            </a:r>
            <a:r>
              <a:rPr lang="ru-RU" sz="3200" dirty="0">
                <a:solidFill>
                  <a:srgbClr val="002060"/>
                </a:solidFill>
              </a:rPr>
              <a:t> – чувство нравственной ответственности за своё поведение перед окружающими людьми, обществом»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sz="3600" b="1" dirty="0">
                <a:solidFill>
                  <a:srgbClr val="002060"/>
                </a:solidFill>
              </a:rPr>
              <a:t>«Совесть - </a:t>
            </a:r>
            <a:r>
              <a:rPr lang="ru-RU" sz="3600" dirty="0">
                <a:solidFill>
                  <a:srgbClr val="002060"/>
                </a:solidFill>
              </a:rPr>
              <a:t>чувство ответственности за своё поведение;  оценка своих поступков»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6596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436</TotalTime>
  <Words>618</Words>
  <Application>Microsoft Office PowerPoint</Application>
  <PresentationFormat>Экран (4:3)</PresentationFormat>
  <Paragraphs>102</Paragraphs>
  <Slides>15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Матяшева Юлия Сергеевна учитель начальных классов  МАОУ «СОШ №9» г. Соликамск</vt:lpstr>
      <vt:lpstr>Тема урока</vt:lpstr>
      <vt:lpstr>Презентация PowerPoint</vt:lpstr>
      <vt:lpstr>Презентация PowerPoint</vt:lpstr>
      <vt:lpstr>Совесть</vt:lpstr>
      <vt:lpstr>Совесть</vt:lpstr>
      <vt:lpstr>Совесть</vt:lpstr>
      <vt:lpstr>Презентация PowerPoint</vt:lpstr>
      <vt:lpstr>Совесть</vt:lpstr>
      <vt:lpstr>Физкультминутка</vt:lpstr>
      <vt:lpstr>Презентация PowerPoint</vt:lpstr>
      <vt:lpstr>Совесть</vt:lpstr>
      <vt:lpstr>Презентация PowerPoint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Совесть</dc:title>
  <dc:creator>Вероника</dc:creator>
  <cp:lastModifiedBy>Dom</cp:lastModifiedBy>
  <cp:revision>46</cp:revision>
  <dcterms:created xsi:type="dcterms:W3CDTF">2014-03-02T16:04:17Z</dcterms:created>
  <dcterms:modified xsi:type="dcterms:W3CDTF">2021-10-07T20:15:33Z</dcterms:modified>
</cp:coreProperties>
</file>