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3" r:id="rId2"/>
    <p:sldMasterId id="2147483697" r:id="rId3"/>
  </p:sldMasterIdLst>
  <p:notesMasterIdLst>
    <p:notesMasterId r:id="rId28"/>
  </p:notesMasterIdLst>
  <p:sldIdLst>
    <p:sldId id="308" r:id="rId4"/>
    <p:sldId id="311" r:id="rId5"/>
    <p:sldId id="289" r:id="rId6"/>
    <p:sldId id="287" r:id="rId7"/>
    <p:sldId id="256" r:id="rId8"/>
    <p:sldId id="298" r:id="rId9"/>
    <p:sldId id="294" r:id="rId10"/>
    <p:sldId id="281" r:id="rId11"/>
    <p:sldId id="264" r:id="rId12"/>
    <p:sldId id="307" r:id="rId13"/>
    <p:sldId id="297" r:id="rId14"/>
    <p:sldId id="303" r:id="rId15"/>
    <p:sldId id="301" r:id="rId16"/>
    <p:sldId id="302" r:id="rId17"/>
    <p:sldId id="300" r:id="rId18"/>
    <p:sldId id="299" r:id="rId19"/>
    <p:sldId id="304" r:id="rId20"/>
    <p:sldId id="305" r:id="rId21"/>
    <p:sldId id="274" r:id="rId22"/>
    <p:sldId id="291" r:id="rId23"/>
    <p:sldId id="288" r:id="rId24"/>
    <p:sldId id="279" r:id="rId25"/>
    <p:sldId id="280" r:id="rId26"/>
    <p:sldId id="310" r:id="rId2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0000"/>
    <a:srgbClr val="99CCFF"/>
    <a:srgbClr val="003300"/>
    <a:srgbClr val="990033"/>
    <a:srgbClr val="9900CC"/>
    <a:srgbClr val="000000"/>
    <a:srgbClr val="EAEF0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0" d="100"/>
          <a:sy n="60" d="100"/>
        </p:scale>
        <p:origin x="1376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3575" cy="3163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40275" cy="3511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80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5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923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301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62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7625" y="877888"/>
            <a:ext cx="4221163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1863" cy="35131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6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7800" y="503238"/>
            <a:ext cx="1951038" cy="572293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1513" y="503238"/>
            <a:ext cx="5703887" cy="57229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473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745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6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23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17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2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15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8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707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16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40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96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95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04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97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88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707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474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3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34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18A9-ECE2-4825-AE3C-730D82C198A2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C57F9-063A-454E-A56A-646132290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7462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906588"/>
            <a:ext cx="382746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368300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03238"/>
            <a:ext cx="78073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7325" cy="431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940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9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F9DD-73C2-44CF-B72F-6F4AE1D4B914}" type="datetimeFigureOut">
              <a:rPr lang="ru-RU" smtClean="0"/>
              <a:t>30.03.2024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5CD14-E925-453E-BF0A-C54660D98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51F38EA-B09F-4C97-9264-D1353869D1EA}" type="datetimeFigureOut">
              <a:rPr lang="en-US" dirty="0"/>
              <a:t>3/30/2024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0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ic.academic.ru/dic.nsf/ruwiki/621211" TargetMode="External"/><Relationship Id="rId3" Type="http://schemas.openxmlformats.org/officeDocument/2006/relationships/hyperlink" Target="http://5istoriya.net/Novejshee-vremja/Vneshnjaja-politika-Gitlera.html" TargetMode="External"/><Relationship Id="rId7" Type="http://schemas.openxmlformats.org/officeDocument/2006/relationships/hyperlink" Target="https://stalinhdtv.livejournal.com/2519.html" TargetMode="External"/><Relationship Id="rId2" Type="http://schemas.openxmlformats.org/officeDocument/2006/relationships/hyperlink" Target="http://sbiblio.com/BIBLIO/content.aspx?dictid=45&amp;wordid=1925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ilitary.wikireading.ru/6899" TargetMode="External"/><Relationship Id="rId5" Type="http://schemas.openxmlformats.org/officeDocument/2006/relationships/hyperlink" Target="http://nnm2.com/blogs/antiusa/zimnyaya-voyna-neparadnaya-pravda-o-bednoy-finlyandii/" TargetMode="External"/><Relationship Id="rId4" Type="http://schemas.openxmlformats.org/officeDocument/2006/relationships/hyperlink" Target="https://dic.academic.ru/dic.nsf/ruwiki/203178" TargetMode="External"/><Relationship Id="rId9" Type="http://schemas.openxmlformats.org/officeDocument/2006/relationships/hyperlink" Target="http://school-collection.lyceum62.ru/ecor/storage/autoindex/00000c51-1000-4ddd-517d-3600483aebf5/02-3-2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352928" cy="2544688"/>
          </a:xfrm>
        </p:spPr>
        <p:txBody>
          <a:bodyPr>
            <a:noAutofit/>
          </a:bodyPr>
          <a:lstStyle/>
          <a:p>
            <a:pPr algn="l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учебному предмету «История» в 9-ом классе на тему:</a:t>
            </a:r>
          </a:p>
          <a:p>
            <a:pPr algn="l" hangingPunct="1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«Советско – германские отношения 1939 – 1941 гг.»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презентации: Семенова Юлия Ивановна;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Должность: учитель истории и обществознания</a:t>
            </a:r>
          </a:p>
          <a:p>
            <a:pPr algn="l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ФМБОУ КСОШ № 4 - Филиал муниципального бюджетного образовательного учреждения "Кяхтинская средняя образовательная школа № 4", Монголия  г. Эрдэнэт</a:t>
            </a:r>
            <a:endParaRPr lang="en-US" sz="2800" dirty="0"/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743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1-tub-ru.yandex.net/i?id=e5eb4e9033ae1e12e4f5bac92e3bf616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35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187914" y="548680"/>
            <a:ext cx="8848582" cy="5939261"/>
          </a:xfrm>
          <a:prstGeom prst="roundRect">
            <a:avLst>
              <a:gd name="adj" fmla="val 11032"/>
            </a:avLst>
          </a:prstGeom>
          <a:solidFill>
            <a:schemeClr val="accent3">
              <a:lumMod val="8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61938" indent="-260350" algn="ctr" eaLnBrk="0" hangingPunct="0">
              <a:buClrTx/>
              <a:buFontTx/>
              <a:buNone/>
              <a:tabLst>
                <a:tab pos="261938" algn="l"/>
                <a:tab pos="1176338" algn="l"/>
                <a:tab pos="2090738" algn="l"/>
                <a:tab pos="3005138" algn="l"/>
                <a:tab pos="3919538" algn="l"/>
                <a:tab pos="4833938" algn="l"/>
                <a:tab pos="5748338" algn="l"/>
                <a:tab pos="6662738" algn="l"/>
                <a:tab pos="7577138" algn="l"/>
                <a:tab pos="8491538" algn="l"/>
                <a:tab pos="9405938" algn="l"/>
                <a:tab pos="10320338" algn="l"/>
              </a:tabLst>
            </a:pPr>
            <a:r>
              <a:rPr lang="ru-RU" sz="3200" b="1" dirty="0">
                <a:ln w="50800"/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Последствия Мюнхенской сделки:</a:t>
            </a:r>
          </a:p>
          <a:p>
            <a:pPr marL="458788" indent="-457200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1938" algn="l"/>
                <a:tab pos="1176338" algn="l"/>
                <a:tab pos="2090738" algn="l"/>
                <a:tab pos="3005138" algn="l"/>
                <a:tab pos="3919538" algn="l"/>
                <a:tab pos="4833938" algn="l"/>
                <a:tab pos="5748338" algn="l"/>
                <a:tab pos="6662738" algn="l"/>
                <a:tab pos="7577138" algn="l"/>
                <a:tab pos="8491538" algn="l"/>
                <a:tab pos="9405938" algn="l"/>
                <a:tab pos="10320338" algn="l"/>
              </a:tabLst>
            </a:pPr>
            <a:r>
              <a:rPr lang="ru-RU" sz="3200" b="1" dirty="0">
                <a:ln w="50800"/>
                <a:solidFill>
                  <a:srgbClr val="04047E"/>
                </a:solidFill>
                <a:latin typeface="Times New Roman" pitchFamily="18" charset="0"/>
                <a:cs typeface="Times New Roman" pitchFamily="18" charset="0"/>
              </a:rPr>
              <a:t>падение авторитета Англии и Франции;</a:t>
            </a:r>
          </a:p>
          <a:p>
            <a:pPr marL="458788" indent="-457200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1938" algn="l"/>
                <a:tab pos="1176338" algn="l"/>
                <a:tab pos="2090738" algn="l"/>
                <a:tab pos="3005138" algn="l"/>
                <a:tab pos="3919538" algn="l"/>
                <a:tab pos="4833938" algn="l"/>
                <a:tab pos="5748338" algn="l"/>
                <a:tab pos="6662738" algn="l"/>
                <a:tab pos="7577138" algn="l"/>
                <a:tab pos="8491538" algn="l"/>
                <a:tab pos="9405938" algn="l"/>
                <a:tab pos="10320338" algn="l"/>
              </a:tabLst>
            </a:pPr>
            <a:r>
              <a:rPr lang="ru-RU" sz="3200" b="1" dirty="0">
                <a:ln w="50800"/>
                <a:solidFill>
                  <a:srgbClr val="04047E"/>
                </a:solidFill>
                <a:latin typeface="Times New Roman" pitchFamily="18" charset="0"/>
                <a:cs typeface="Times New Roman" pitchFamily="18" charset="0"/>
              </a:rPr>
              <a:t>усиление амбиций Германии; </a:t>
            </a:r>
          </a:p>
          <a:p>
            <a:pPr marL="458788" indent="-457200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1938" algn="l"/>
                <a:tab pos="1176338" algn="l"/>
                <a:tab pos="2090738" algn="l"/>
                <a:tab pos="3005138" algn="l"/>
                <a:tab pos="3919538" algn="l"/>
                <a:tab pos="4833938" algn="l"/>
                <a:tab pos="5748338" algn="l"/>
                <a:tab pos="6662738" algn="l"/>
                <a:tab pos="7577138" algn="l"/>
                <a:tab pos="8491538" algn="l"/>
                <a:tab pos="9405938" algn="l"/>
                <a:tab pos="10320338" algn="l"/>
              </a:tabLst>
            </a:pPr>
            <a:r>
              <a:rPr lang="ru-RU" sz="3200" b="1" dirty="0">
                <a:ln w="50800"/>
                <a:solidFill>
                  <a:srgbClr val="04047E"/>
                </a:solidFill>
                <a:latin typeface="Times New Roman" pitchFamily="18" charset="0"/>
                <a:cs typeface="Times New Roman" pitchFamily="18" charset="0"/>
              </a:rPr>
              <a:t>уверенность Гитлера в своих силах и в слабости западных стран;</a:t>
            </a:r>
          </a:p>
          <a:p>
            <a:pPr marL="458788" indent="-457200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261938" algn="l"/>
                <a:tab pos="1176338" algn="l"/>
                <a:tab pos="2090738" algn="l"/>
                <a:tab pos="3005138" algn="l"/>
                <a:tab pos="3919538" algn="l"/>
                <a:tab pos="4833938" algn="l"/>
                <a:tab pos="5748338" algn="l"/>
                <a:tab pos="6662738" algn="l"/>
                <a:tab pos="7577138" algn="l"/>
                <a:tab pos="8491538" algn="l"/>
                <a:tab pos="9405938" algn="l"/>
                <a:tab pos="10320338" algn="l"/>
              </a:tabLst>
            </a:pPr>
            <a:r>
              <a:rPr lang="ru-RU" sz="3200" b="1" dirty="0">
                <a:ln w="50800"/>
                <a:solidFill>
                  <a:srgbClr val="04047E"/>
                </a:solidFill>
                <a:latin typeface="Times New Roman" pitchFamily="18" charset="0"/>
                <a:cs typeface="Times New Roman" pitchFamily="18" charset="0"/>
              </a:rPr>
              <a:t>СССР оказался в международной изоляции (договора о взаимопомощи СССР с Францией и Чехословакией (1935 г.) утратили силу).</a:t>
            </a:r>
          </a:p>
          <a:p>
            <a:pPr marL="261938" indent="-260350" eaLnBrk="0" hangingPunct="0">
              <a:spcBef>
                <a:spcPts val="900"/>
              </a:spcBef>
              <a:buFont typeface="Arial" charset="0"/>
              <a:buNone/>
              <a:tabLst>
                <a:tab pos="261938" algn="l"/>
                <a:tab pos="1176338" algn="l"/>
                <a:tab pos="2090738" algn="l"/>
                <a:tab pos="3005138" algn="l"/>
                <a:tab pos="3919538" algn="l"/>
                <a:tab pos="4833938" algn="l"/>
                <a:tab pos="5748338" algn="l"/>
                <a:tab pos="6662738" algn="l"/>
                <a:tab pos="7577138" algn="l"/>
                <a:tab pos="8491538" algn="l"/>
                <a:tab pos="9405938" algn="l"/>
                <a:tab pos="10320338" algn="l"/>
              </a:tabLst>
            </a:pPr>
            <a:endParaRPr lang="ru-RU" sz="2400" b="1" dirty="0">
              <a:ln w="50800"/>
              <a:solidFill>
                <a:srgbClr val="0404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240077"/>
            <a:ext cx="9105900" cy="6247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0" tIns="45720" rIns="43200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algn="ctr" defTabSz="358775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БЕЗОПАСНОСТЬ - </a:t>
            </a:r>
          </a:p>
          <a:p>
            <a:pPr marL="182563" algn="just" defTabSz="358775"/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поддержания мира и безопасности в мировом или региональном масштабе, обеспечиваемая совместными согласованными усилиями всех государств. </a:t>
            </a:r>
          </a:p>
          <a:p>
            <a:pPr marL="182563" algn="just" defTabSz="358775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Центральной идеей коллективной безопасности является постоянное поддержание баланса силы (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подразумевающее, что все страны, входящие в международное сообщество, договариваются препятствовать вооруженной агрессии со стороны любого из членов сообщества.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58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87016" y="0"/>
            <a:ext cx="8856984" cy="4320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«Стальной пакт» </a:t>
            </a:r>
          </a:p>
          <a:p>
            <a:pPr algn="ctr"/>
            <a:r>
              <a:rPr lang="ru-RU" sz="2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Германо-итальянский договор о союзе и дружбе</a:t>
            </a:r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2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подписания — 22 мая 1939 г., место подписания — Берлин;  </a:t>
            </a:r>
          </a:p>
          <a:p>
            <a:pPr algn="just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«Стальной пакт»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название было призвано показать нерушимость союза Германии  и Италии ) — международный договор, подписанный с целью ещё раз подтвердить действие положений Антикоминтерновского Пакта и двухсторонне оговорить взаимные союзнические обязательства. Он содержал обязательства сторон о взаимопомощи и союзе в случае военных действий с любой третьей страной, договоренности о широком сотрудничестве в военной и экономической сферах. «Стальной пакт» стал отправной точкой образовавшегося военно-политического блока Германии и Италии накануне начала Второй мировой войны.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761" y="4149080"/>
            <a:ext cx="514172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802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 – германское сближение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80928"/>
            <a:ext cx="7807325" cy="4319587"/>
          </a:xfrm>
        </p:spPr>
        <p:txBody>
          <a:bodyPr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мотивы подтолкнули руководство СССР к заключению Пакта о ненападении с Германией и секретного протокола к нему? </a:t>
            </a:r>
          </a:p>
        </p:txBody>
      </p:sp>
    </p:spTree>
    <p:extLst>
      <p:ext uri="{BB962C8B-B14F-4D97-AF65-F5344CB8AC3E}">
        <p14:creationId xmlns:p14="http://schemas.microsoft.com/office/powerpoint/2010/main" val="396027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422" y="528115"/>
            <a:ext cx="8586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 августа 1939 года СССР и Германия подписали договор о ненападении сроком на 10 лет 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(пакт Молотова-Риббентропа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Этот день в истории: 23 августа 1939 года СССР и Германия подписали договор о ненападении (пакт Молотова-Риббентропа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43" b="5844"/>
          <a:stretch/>
        </p:blipFill>
        <p:spPr bwMode="auto">
          <a:xfrm>
            <a:off x="374422" y="1796642"/>
            <a:ext cx="3276364" cy="316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Подписание пакта Молотова-Риббентропа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0838" y="3645024"/>
            <a:ext cx="4030420" cy="30228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5156431"/>
            <a:ext cx="3626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 иностранных дел СССР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Молотов и </a:t>
            </a:r>
          </a:p>
          <a:p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рейхс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-министр по иностранным делам Германии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Иоахим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 Риббентроп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01362" y="1796642"/>
            <a:ext cx="4959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Пакт (от лат.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pactum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договор, соглашение)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наименований различного рода международных договоров, имеющих большое политическое значение, ограниченное временем по соглашению сторон.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-59635"/>
            <a:ext cx="7807325" cy="1143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6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81"/>
            <a:ext cx="475252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5148064" y="1340768"/>
            <a:ext cx="3888432" cy="335720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с Пактом был подписан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Секретный протокол с картой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нему, по которому Эстония, Латвия, Западная Украина и Западная Белоруссия признавались сферой советского влияния, а Польша и Литва – сферой интересов фашистской Германии </a:t>
            </a:r>
          </a:p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9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"/>
          <a:stretch/>
        </p:blipFill>
        <p:spPr bwMode="auto">
          <a:xfrm>
            <a:off x="23920" y="116632"/>
            <a:ext cx="5695631" cy="39082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5868144" y="2928320"/>
            <a:ext cx="3154791" cy="3943488"/>
          </a:xfrm>
          <a:prstGeom prst="rect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4558658"/>
            <a:ext cx="5396023" cy="68281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502655" y="260648"/>
            <a:ext cx="2520280" cy="1292662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Ве́рмахт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вооружённые силы нацистской Германии в 1935—1945 гг. </a:t>
            </a:r>
          </a:p>
        </p:txBody>
      </p:sp>
    </p:spTree>
    <p:extLst>
      <p:ext uri="{BB962C8B-B14F-4D97-AF65-F5344CB8AC3E}">
        <p14:creationId xmlns:p14="http://schemas.microsoft.com/office/powerpoint/2010/main" val="347635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614" y="1394285"/>
            <a:ext cx="8743615" cy="2331640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/>
              <a:t>		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Начало конфликту положил требования Японской стороны о признании реки Халхин-Гол границей между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Маньчжоу-го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вассально зависимая от Японии территория)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Монголией  (старая граница проходила на 20- 25 км восточнее. Одной из причин такого требования являлось желание обеспечить безопасность строящейся японцами в этом районе железной дороги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Халун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Аршан 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Ганьчжур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07" y="844664"/>
            <a:ext cx="4241867" cy="369332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мая – 16 сентября 1939 года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07" y="4086504"/>
            <a:ext cx="4221783" cy="261610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мирового сообщества: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Великобритания признала японские захваты в Китае (тем самым, оказав дипломатическую поддержку агрессии против Монгольской Народной Республики и её союзника — СССР).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подписало ряд торгово-экономических договоров по поставке топлива, бронетехники.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1422" y="3853004"/>
            <a:ext cx="4572000" cy="295465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военных конфликтов у озера Хасан и реки Халхин-Гол состоялась проба сил Японии и СССР В результате японское правительство решило не участвовать в войне против СССР.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руководство Германии отказалось о военном сотрудничестве с Японией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259" y="189756"/>
            <a:ext cx="87854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 – японский конфликт на реке Халхин-Гол</a:t>
            </a:r>
          </a:p>
        </p:txBody>
      </p:sp>
    </p:spTree>
    <p:extLst>
      <p:ext uri="{BB962C8B-B14F-4D97-AF65-F5344CB8AC3E}">
        <p14:creationId xmlns:p14="http://schemas.microsoft.com/office/powerpoint/2010/main" val="33673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территории СССР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48880"/>
            <a:ext cx="8148959" cy="4319587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Дайте оценку деятельности руководства СССР после подписания советско-германский пакт о ненападении от 23 августа 1939 г. 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"Договора о дружбе и границах"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28 сентября 1939 г.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9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Советско-финская война 1939 – 1940 гг.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1" cy="4453359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ru-RU" b="1" dirty="0"/>
              <a:t>			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 Маннергейма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оборонительных сооружений между Финским заливом и Ладогой, созданный в 1920-1930 годы на финской части Карельского перешейка для сдерживания возможного наступательного удара со стороны СССР 132-135 км длиной. Эта линия стала местом наиболее значительных боёв в «Зимнюю войну» 1940-го года и получила большую известность в международной прессе. Между Выборгом и границей с СССР были спланированы три линии обороны. Ближайшая к границе называлась «главная», затем шла «промежуточная», вблизи Выборга «задняя». </a:t>
            </a:r>
          </a:p>
          <a:p>
            <a:pPr>
              <a:lnSpc>
                <a:spcPct val="114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Самый мощный узел главной линии располагался в районе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Суммакюля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месте наибольшей угрозы прорыва.</a:t>
            </a:r>
          </a:p>
        </p:txBody>
      </p:sp>
    </p:spTree>
    <p:extLst>
      <p:ext uri="{BB962C8B-B14F-4D97-AF65-F5344CB8AC3E}">
        <p14:creationId xmlns:p14="http://schemas.microsoft.com/office/powerpoint/2010/main" val="143894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79512" y="0"/>
            <a:ext cx="8856984" cy="1196752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b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nderdog" pitchFamily="50" charset="0"/>
                <a:cs typeface="Times New Roman" pitchFamily="18" charset="0"/>
              </a:rPr>
              <a:t>Оборонительная система линии Маннергейма.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76901" y="1196752"/>
            <a:ext cx="3203848" cy="47111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Протяженность 130 - 135 км., озёра, болота, реки,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 дотов, 546 дзотов.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Армия 100 тыс.,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460 орудий,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200 самолетов,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 танков.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Лесные завалы,</a:t>
            </a:r>
            <a:b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минные поля,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45 рядов прово-</a:t>
            </a:r>
            <a:b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лочных</a:t>
            </a: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заграждений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Бетонные </a:t>
            </a:r>
          </a:p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противотанковые</a:t>
            </a:r>
            <a:b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сооружения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16400"/>
          <a:stretch/>
        </p:blipFill>
        <p:spPr>
          <a:xfrm>
            <a:off x="2555776" y="2276872"/>
            <a:ext cx="6408712" cy="4581128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BEDB8-7930-C9A8-9194-9B1509789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52736"/>
            <a:ext cx="9036496" cy="252028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«Советско – германские отношения </a:t>
            </a:r>
            <a:b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1939 – 1941 гг.»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CE790-1B99-D77C-9468-D4300F281006}"/>
              </a:ext>
            </a:extLst>
          </p:cNvPr>
          <p:cNvSpPr txBox="1"/>
          <p:nvPr/>
        </p:nvSpPr>
        <p:spPr>
          <a:xfrm>
            <a:off x="377788" y="3933056"/>
            <a:ext cx="8280920" cy="2345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«Германия и СССР были заинтересованы во взаимовыгодном экономичес­ком сотрудничестве. Именно на это делал упор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Шуленберг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Однако продвиже­ние в установлении дружественных отношений между обоими странами напря­мую зависело от международной обстановки в мире...»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00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81004" y="0"/>
            <a:ext cx="5199108" cy="170080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1939 г. – 12 марта 1940 г.</a:t>
            </a:r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советско-финляндская война –</a:t>
            </a: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присоединение к СССР Карельского </a:t>
            </a: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перешейка и северного побережья </a:t>
            </a:r>
          </a:p>
          <a:p>
            <a:r>
              <a:rPr lang="ru-RU" sz="20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Ладожского озера</a:t>
            </a:r>
          </a:p>
        </p:txBody>
      </p:sp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381004" y="3967394"/>
            <a:ext cx="4248472" cy="28315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неудач советских войск 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война выявила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серьезных недостатков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боевой подготовке войск, и в их оснащении.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спешно назначенные на высшие командные должности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командиры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звена, взамен репрессированных в 1937-1938 гг. руководящих кадров Красной Армии,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продемонстрировали низкие навыки управления войсками и организации боевых действий.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4716016" y="3967394"/>
            <a:ext cx="4427984" cy="240065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советско-финляндской войны для внешнеполитического положения СССР: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Советский Союз исключен из Лиги Наций как государство-агрессор (1939 г.).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О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сень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1940 г. –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немецкие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войска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вошли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Финляндию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Гитлер был убежден в слабости Красной Армии- «колосс на глиняных ногах»</a:t>
            </a:r>
          </a:p>
        </p:txBody>
      </p:sp>
      <p:pic>
        <p:nvPicPr>
          <p:cNvPr id="1026" name="Picture 2" descr="https://ds03.infourok.ru/uploads/ex/04f1/000227d0-a3368bb5/img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" t="18187" r="40678" b="10414"/>
          <a:stretch/>
        </p:blipFill>
        <p:spPr bwMode="auto">
          <a:xfrm>
            <a:off x="5687616" y="68626"/>
            <a:ext cx="3456384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1004" y="1789705"/>
            <a:ext cx="5199108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Повод: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1939 г. - артиллерийский обстрел территории СССР у населённого пункта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Майнила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ноября - советским войскам был дан приказ переходу в наступление предполагалось победить за 10 дней.</a:t>
            </a:r>
          </a:p>
        </p:txBody>
      </p:sp>
    </p:spTree>
    <p:extLst>
      <p:ext uri="{BB962C8B-B14F-4D97-AF65-F5344CB8AC3E}">
        <p14:creationId xmlns:p14="http://schemas.microsoft.com/office/powerpoint/2010/main" val="1492685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ds03.infourok.ru/uploads/ex/04f1/000227d0-a3368bb5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6" t="39187"/>
          <a:stretch/>
        </p:blipFill>
        <p:spPr bwMode="auto">
          <a:xfrm>
            <a:off x="-9711" y="19291"/>
            <a:ext cx="6120680" cy="548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s03.infourok.ru/uploads/ex/04f1/000227d0-a3368bb5/img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86" r="50914"/>
          <a:stretch/>
        </p:blipFill>
        <p:spPr bwMode="auto">
          <a:xfrm>
            <a:off x="4671629" y="5053127"/>
            <a:ext cx="4488433" cy="18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326216" y="181442"/>
            <a:ext cx="2592288" cy="781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ln w="50800"/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  <a:t>Итоги войны</a:t>
            </a:r>
            <a:br>
              <a:rPr lang="ru-RU" sz="2400" b="1" dirty="0">
                <a:ln w="50800"/>
                <a:solidFill>
                  <a:srgbClr val="343434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n w="50800"/>
              <a:solidFill>
                <a:srgbClr val="34343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ds03.infourok.ru/uploads/ex/04f1/000227d0-a3368bb5/img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7" r="43039"/>
          <a:stretch/>
        </p:blipFill>
        <p:spPr bwMode="auto">
          <a:xfrm>
            <a:off x="6146196" y="692696"/>
            <a:ext cx="29523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492" y="368619"/>
            <a:ext cx="8427011" cy="63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1"/>
            <a:ext cx="4860032" cy="5958707"/>
          </a:xfrm>
          <a:prstGeom prst="rect">
            <a:avLst/>
          </a:prstGeom>
          <a:noFill/>
          <a:ln w="76320">
            <a:noFill/>
            <a:miter lim="800000"/>
            <a:headEnd/>
            <a:tailEnd/>
          </a:ln>
          <a:effectLst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60765" y="6075339"/>
            <a:ext cx="4338501" cy="722378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85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Расширение советской территории накануне войны.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5100838" y="116631"/>
            <a:ext cx="3960440" cy="6742488"/>
          </a:xfrm>
          <a:prstGeom prst="rect">
            <a:avLst/>
          </a:prstGeom>
          <a:blipFill dpi="0" rotWithShape="0">
            <a:blip r:embed="rId4" cstate="print">
              <a:alphaModFix amt="60000"/>
            </a:blip>
            <a:srcRect/>
            <a:tile tx="0" ty="0" sx="100000" sy="100000" flip="none" algn="tl"/>
          </a:blipFill>
          <a:ln w="6336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«Народные правительства» Эстонии, Латвии и Литвы обратились к Советскому Союзу с просьбой о вхождении в состав СССР на правах  союзных республик. В октябре 1940 г. Верховый Совет СССР принял соответствующее решение. В июне 1940 года после советского ультиматума Румыния возвратила Бессарабию (Молдавию) и Сев.Буковину, отторгнутые в 1920 г.  Таким образом западные границы СССР были отодвинуты на 150-250 км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513" y="222226"/>
            <a:ext cx="8650974" cy="64135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7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9058/85084717.5f/0_b4947_73f674d5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568" y="137656"/>
            <a:ext cx="2710929" cy="395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10916" y="3810819"/>
            <a:ext cx="8423920" cy="3049169"/>
          </a:xfrm>
          <a:prstGeom prst="rect">
            <a:avLst/>
          </a:prstGeom>
          <a:solidFill>
            <a:schemeClr val="bg1"/>
          </a:solidFill>
          <a:ln w="63360">
            <a:noFill/>
            <a:miter lim="800000"/>
            <a:headEnd/>
            <a:tailEnd/>
          </a:ln>
          <a:effectLst/>
          <a:scene3d>
            <a:camera prst="orthographicFront"/>
            <a:lightRig rig="balanced" dir="t">
              <a:rot lat="0" lon="0" rev="2100000"/>
            </a:lightRig>
          </a:scene3d>
          <a:sp3d>
            <a:bevelT/>
          </a:sp3d>
        </p:spPr>
        <p:txBody>
          <a:bodyPr wrap="square"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lnSpc>
                <a:spcPct val="80000"/>
              </a:lnSpc>
              <a:spcBef>
                <a:spcPts val="55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К осени 1940 г. договоренности между СССР и Германией  о разделе «сфер влияния» были реализованы. К этому времени Гитлер покорил ряд европейских стран и у нее остался один противник Англия. В ноябре 1940 г. Молотову в Берлине поступило предложение о присоединении СССР к Тройственному союзу и отдать в сферу влияния СССР Иран. Советское правительство потребовало отнесения к сфере интересов СССР Болгарии и черноморских проливов, что не устроило Германию и 18 декабря 1940 г. Гитлер одобрил план войны против СССР- «Барбаросса». </a:t>
            </a:r>
          </a:p>
        </p:txBody>
      </p:sp>
      <p:pic>
        <p:nvPicPr>
          <p:cNvPr id="2050" name="Picture 2" descr="Картинка 47 из 4338"/>
          <p:cNvPicPr>
            <a:picLocks noChangeAspect="1" noChangeArrowheads="1"/>
          </p:cNvPicPr>
          <p:nvPr/>
        </p:nvPicPr>
        <p:blipFill rotWithShape="1">
          <a:blip r:embed="rId5" cstate="print"/>
          <a:srcRect l="12595"/>
          <a:stretch/>
        </p:blipFill>
        <p:spPr bwMode="auto">
          <a:xfrm>
            <a:off x="173099" y="233363"/>
            <a:ext cx="2304256" cy="3288323"/>
          </a:xfrm>
          <a:prstGeom prst="rect">
            <a:avLst/>
          </a:prstGeom>
          <a:noFill/>
        </p:spPr>
      </p:pic>
      <p:pic>
        <p:nvPicPr>
          <p:cNvPr id="4098" name="Picture 2" descr="http://cs320821.vk.me/v320821718/3dbd/7rVKcdjLoj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710" y="679528"/>
            <a:ext cx="3784947" cy="287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3238"/>
            <a:ext cx="7807325" cy="765522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Интернет-сайты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568951" cy="5589240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http://sbiblio.com/BIBLIO/content.aspx?dictid=45&amp;wordid=192502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Библиотека учебной и научной литературы;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http://5istoriya.net/Novejshee-vremja/Vneshnjaja-politika-Gitlera.html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Презентация «Внешняя политика Гитлера»;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https://dic.academic.ru/dic.nsf/ruwiki/203178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Словари и энциклопедии на Академике;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http://nnm2.com/blogs/antiusa/zimnyaya-voyna-neparadnaya-pravda-o-bednoy-finlyandii/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Зимняя война: Непарадная правда о «бедной» Финляндии;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https://military.wikireading.ru/6899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Все укрепрайоны и оборонительные линии Второй Мировой. Линия Маннергейма.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Рунов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 Александрович.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https://stalinhdtv.livejournal.com/2519.html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Победа СССР на Халхин-Голе. Забытая война.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https://dic.academic.ru/dic.nsf/ruwiki/621211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Словари и энциклопедии на Академике;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http://school-collection.lyceum62.ru/ecor/storage/autoindex/00000c51-1000-4ddd-517d-3600483aebf5/02-3-2.htm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Как формировалась политическая карта Европы?</a:t>
            </a:r>
          </a:p>
          <a:p>
            <a:pPr marL="457200" indent="-457200"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01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50404" y="116632"/>
            <a:ext cx="8568952" cy="244827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arena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букв. - песок) -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посыпанная песком площадка в древнеримском амфитеатре, где происходили бои гладиаторов, конные состязания и т. п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Круглая площадка (13 м в диаметре) с барьером для выступлений артистов в цирке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Место проведения спортивных соревнований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 переносном смысле - поприще, область деятельности.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50404" y="2924944"/>
            <a:ext cx="8568952" cy="316835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арена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(англ. 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scene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в политике область деятельности международных отношений.</a:t>
            </a:r>
          </a:p>
          <a:p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арена </a:t>
            </a:r>
            <a:r>
              <a:rPr lang="en-US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«международные отношения»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совокупность экономических, политических, идеологических, правовых, дипломатических и иных связей и взаимоотношений между государствами и системами государств, между основными классами, основными социальными, экономическими, политическими силами, организациями и общественными движениями, действующими на мировой арене, то есть между народами в самом широком смысле этого слова.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hool-collection.iv-edu.ru/dlrstore/11ea82bb-e33e-47ed-966d-de02b146e5d8/history/source/pic/evropa_2_mir_vojna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757" t="605" r="1289" b="3807"/>
          <a:stretch/>
        </p:blipFill>
        <p:spPr>
          <a:xfrm>
            <a:off x="755576" y="497617"/>
            <a:ext cx="7992888" cy="5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Картинка 48 из 273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 bwMode="auto">
          <a:xfrm>
            <a:off x="971600" y="4293096"/>
            <a:ext cx="7632848" cy="29523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 – германские отношения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5400" b="1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1939 – 1941 гг.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481" t="12206" r="2247"/>
          <a:stretch/>
        </p:blipFill>
        <p:spPr>
          <a:xfrm>
            <a:off x="656836" y="404664"/>
            <a:ext cx="7830327" cy="554461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СССР на международной арене </a:t>
            </a:r>
            <a:b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1939 года.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27584" y="2852936"/>
            <a:ext cx="7807325" cy="2530523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переговоры между СССР, Англией и Францией о заключении пакта взаимной помощи весной – летом 1939 года завершились неудачей?</a:t>
            </a:r>
          </a:p>
        </p:txBody>
      </p:sp>
    </p:spTree>
    <p:extLst>
      <p:ext uri="{BB962C8B-B14F-4D97-AF65-F5344CB8AC3E}">
        <p14:creationId xmlns:p14="http://schemas.microsoft.com/office/powerpoint/2010/main" val="28498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24935" cy="4453359"/>
          </a:xfrm>
        </p:spPr>
        <p:txBody>
          <a:bodyPr/>
          <a:lstStyle/>
          <a:p>
            <a:pPr marL="0" indent="0"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Политика изоляции (Изоляционизм)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</a:p>
          <a:p>
            <a:pPr marL="0" indent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термин, преимущественно используемый для обозначения направления во внешней политике, в основе которого лежит идея не вовлечения в дела иных государств, наций, народов, этносов.</a:t>
            </a:r>
          </a:p>
        </p:txBody>
      </p:sp>
    </p:spTree>
    <p:extLst>
      <p:ext uri="{BB962C8B-B14F-4D97-AF65-F5344CB8AC3E}">
        <p14:creationId xmlns:p14="http://schemas.microsoft.com/office/powerpoint/2010/main" val="3574082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496944" cy="1384995"/>
          </a:xfrm>
          <a:prstGeom prst="rect">
            <a:avLst/>
          </a:prstGeom>
          <a:gradFill>
            <a:gsLst>
              <a:gs pos="42000">
                <a:schemeClr val="bg2">
                  <a:lumMod val="60000"/>
                  <a:lumOff val="40000"/>
                  <a:alpha val="50000"/>
                </a:schemeClr>
              </a:gs>
              <a:gs pos="100000">
                <a:schemeClr val="bg1">
                  <a:lumMod val="65000"/>
                  <a:alpha val="46000"/>
                </a:schemeClr>
              </a:gs>
            </a:gsLst>
          </a:gra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Одним из наиболее последовательных сторонников политики умиротворения был Невилл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Чемберлен - премьер-министр Великобритании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в 1937-1940 гг.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68260" y="4046582"/>
            <a:ext cx="3260959" cy="224676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 была вынуждена следовать за Великобританией из-за страха остаться без союзника в противостоянии с Германией.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907" y="6093296"/>
            <a:ext cx="240161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Эдуард Даладье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02818" y="6293351"/>
            <a:ext cx="2823209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Schoolbook" pitchFamily="18" charset="0"/>
              </a:rPr>
              <a:t>Невилл Чемберлен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860304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умиротворения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политика, основанная на уступках и потаканиях агрессору.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i.dailymail.co.uk/i/pix/2009/08/17/article-0-061760BC000005DC-961_224x3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853" y="2737977"/>
            <a:ext cx="2343920" cy="341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7/7b/Daladier_1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60" y="2397517"/>
            <a:ext cx="2588989" cy="35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26739" y="158660"/>
            <a:ext cx="9144000" cy="6595802"/>
          </a:xfrm>
          <a:prstGeom prst="roundRect">
            <a:avLst>
              <a:gd name="adj" fmla="val 11426"/>
            </a:avLst>
          </a:prstGeom>
          <a:solidFill>
            <a:schemeClr val="accent3">
              <a:lumMod val="8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itchFamily="18" charset="0"/>
              </a:rPr>
              <a:t>Результат политики умиротворения </a:t>
            </a:r>
          </a:p>
          <a:p>
            <a:pPr algn="ctr" eaLnBrk="0" hangingPunct="0">
              <a:lnSpc>
                <a:spcPct val="8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itchFamily="18" charset="0"/>
              </a:rPr>
              <a:t>к 1938 году</a:t>
            </a:r>
          </a:p>
          <a:p>
            <a:pPr marL="285750" indent="438150" algn="just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ru-RU" sz="2000" b="1" dirty="0">
                <a:ln w="1143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1938 году Германия добились отмены практически всех ограничений, установленных Версальским договором. численность германских вооружённых сил к 1938 году выросла в 25 раз.</a:t>
            </a:r>
          </a:p>
          <a:p>
            <a:pPr marL="285750" indent="438150" algn="just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ru-RU" sz="2000" b="1" dirty="0">
                <a:ln w="1143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англо-германскому военно-морскому соглашению (1935 г.), у Германии появился достаточно мощный флот, включая подводный. </a:t>
            </a:r>
          </a:p>
          <a:p>
            <a:pPr marL="285750" indent="438150" algn="just" eaLnBrk="0" hangingPunct="0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ru-RU" sz="2000" b="1" dirty="0">
                <a:ln w="11430"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 имеет боевую авиацию, а сухопутные части оснащаются бронетехникой. Они станут основой для будущего блицкрига Германии. </a:t>
            </a:r>
          </a:p>
          <a:p>
            <a:pPr marL="285750" algn="ctr" eaLnBrk="0" hangingPunct="0">
              <a:lnSpc>
                <a:spcPct val="114000"/>
              </a:lnSpc>
              <a:spcBef>
                <a:spcPts val="0"/>
              </a:spcBef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ru-RU" sz="2400" b="1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«Один народ – одна страна, один фюрер!»</a:t>
            </a:r>
          </a:p>
          <a:p>
            <a:pPr marL="285750" algn="just" eaLnBrk="0" hangingPunct="0">
              <a:lnSpc>
                <a:spcPct val="114000"/>
              </a:lnSpc>
              <a:spcBef>
                <a:spcPts val="0"/>
              </a:spcBef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12—13 марта 1938 г. — аншлюс (присоединение) Австрии Германией. </a:t>
            </a:r>
          </a:p>
          <a:p>
            <a:pPr marL="285750" indent="438150" algn="just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22 сентября 1938 г. — Гитлер потребовал, чтобы Германии были переданы Судеты - пограничная область Чехословакии, где часть населения составляли немцы.</a:t>
            </a:r>
          </a:p>
          <a:p>
            <a:pPr marL="457200" indent="-457200" eaLnBrk="0" hangingPunct="0">
              <a:spcBef>
                <a:spcPts val="1000"/>
              </a:spcBef>
              <a:buFont typeface="Wingdings" panose="05000000000000000000" pitchFamily="2" charset="2"/>
              <a:buChar char="Ø"/>
              <a:tabLst>
                <a:tab pos="447675" algn="l"/>
                <a:tab pos="1362075" algn="l"/>
                <a:tab pos="2276475" algn="l"/>
                <a:tab pos="3190875" algn="l"/>
                <a:tab pos="4105275" algn="l"/>
                <a:tab pos="5019675" algn="l"/>
                <a:tab pos="5934075" algn="l"/>
                <a:tab pos="6848475" algn="l"/>
                <a:tab pos="7762875" algn="l"/>
                <a:tab pos="8677275" algn="l"/>
                <a:tab pos="9591675" algn="l"/>
                <a:tab pos="10506075" algn="l"/>
              </a:tabLst>
            </a:pPr>
            <a:endParaRPr lang="ru-RU" sz="2000" dirty="0">
              <a:ln w="11430">
                <a:noFill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allAtOnce" animBg="1"/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ln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derdog" pitchFamily="50" charset="0"/>
              </a:rPr>
              <a:t>Мюнхенская конференция</a:t>
            </a:r>
          </a:p>
        </p:txBody>
      </p:sp>
      <p:pic>
        <p:nvPicPr>
          <p:cNvPr id="2052" name="Picture 4" descr="https://razboiulpentrutrecut.files.wordpress.com/2016/04/neville_chamberlain_adolf_hitler-b9vjavfl9pssskkcs4c4kk8wc-ejcuplo1l0oo0sk8c40s8osc4-th.jpeg?w=7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348"/>
            <a:ext cx="5201521" cy="39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Мюнхенский сговор_Кукрыник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75528" y="2996952"/>
            <a:ext cx="3908840" cy="2996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5059977" y="796424"/>
            <a:ext cx="4100464" cy="146664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eaLnBrk="0" hangingPunct="0">
              <a:spcBef>
                <a:spcPts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Невилл</a:t>
            </a:r>
            <a:r>
              <a: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Чемберлен (Англия)</a:t>
            </a:r>
          </a:p>
          <a:p>
            <a:pPr eaLnBrk="0" hangingPunct="0">
              <a:spcBef>
                <a:spcPts val="0"/>
              </a:spcBef>
              <a:buClr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Эдуард Даладье (Франция)</a:t>
            </a:r>
          </a:p>
          <a:p>
            <a:pPr eaLnBrk="0" hangingPunct="0">
              <a:spcBef>
                <a:spcPts val="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5080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согласились с передачей Судетской области Германии.</a:t>
            </a: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176092" y="4149080"/>
            <a:ext cx="4883885" cy="2582972"/>
          </a:xfrm>
          <a:prstGeom prst="roundRect">
            <a:avLst>
              <a:gd name="adj" fmla="val 10644"/>
            </a:avLst>
          </a:prstGeom>
          <a:ln w="9525">
            <a:noFill/>
            <a:round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lIns="90000" tIns="46800" rIns="90000" bIns="4680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spcBef>
                <a:spcPts val="1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Главный довод политиков:</a:t>
            </a:r>
          </a:p>
          <a:p>
            <a:pPr eaLnBrk="0" hangingPunct="0">
              <a:spcBef>
                <a:spcPts val="2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9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«Неужели нам действительно придется идти в окопы и носить противогазы из-за ссоры расположенной так далеко от нас страны, о которой мы на деле ничего не знаем?»</a:t>
            </a:r>
            <a:endParaRPr lang="ru-RU" sz="1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eaLnBrk="0" hangingPunct="0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Н.Чемберлен за три дня до подписания Мюнхенского соглашения</a:t>
            </a:r>
            <a:endParaRPr lang="ru-RU" sz="2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2322</TotalTime>
  <Words>1794</Words>
  <Application>Microsoft Office PowerPoint</Application>
  <PresentationFormat>Экран (4:3)</PresentationFormat>
  <Paragraphs>119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Cambria</vt:lpstr>
      <vt:lpstr>Century Schoolbook</vt:lpstr>
      <vt:lpstr>Rockwell</vt:lpstr>
      <vt:lpstr>Rockwell Condensed</vt:lpstr>
      <vt:lpstr>Times New Roman</vt:lpstr>
      <vt:lpstr>Underdog</vt:lpstr>
      <vt:lpstr>Wingdings</vt:lpstr>
      <vt:lpstr>Тема Office</vt:lpstr>
      <vt:lpstr>1_Тема Office</vt:lpstr>
      <vt:lpstr>Дерево</vt:lpstr>
      <vt:lpstr>Презентация PowerPoint</vt:lpstr>
      <vt:lpstr>«Советско – германские отношения  1939 – 1941 гг.»</vt:lpstr>
      <vt:lpstr>Презентация PowerPoint</vt:lpstr>
      <vt:lpstr>Презентация PowerPoint</vt:lpstr>
      <vt:lpstr>Презентация PowerPoint</vt:lpstr>
      <vt:lpstr>Положение СССР на международной арене  в начале 1939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Советско – германское сближение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Расширение территории СССР</vt:lpstr>
      <vt:lpstr>Советско-финская война 1939 – 1940 гг. </vt:lpstr>
      <vt:lpstr>Презентация PowerPoint</vt:lpstr>
      <vt:lpstr>Презентация PowerPoint</vt:lpstr>
      <vt:lpstr>Итоги войны </vt:lpstr>
      <vt:lpstr>Презентация PowerPoint</vt:lpstr>
      <vt:lpstr>Презентация PowerPoint</vt:lpstr>
      <vt:lpstr>Интернет-сайты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Елена Валерьевна</cp:lastModifiedBy>
  <cp:revision>116</cp:revision>
  <cp:lastPrinted>1601-01-01T00:00:00Z</cp:lastPrinted>
  <dcterms:created xsi:type="dcterms:W3CDTF">2007-02-11T15:36:39Z</dcterms:created>
  <dcterms:modified xsi:type="dcterms:W3CDTF">2024-03-30T09:25:26Z</dcterms:modified>
</cp:coreProperties>
</file>