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2" r:id="rId6"/>
    <p:sldId id="257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665E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653136"/>
            <a:ext cx="1862138" cy="1862138"/>
          </a:xfrm>
          <a:prstGeom prst="rect">
            <a:avLst/>
          </a:prstGeom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665E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DD8B-2458-4F29-8D1D-4DC42632527C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2208E-0737-4FD8-BECC-56249BDD7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287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14256-B940-4758-9F0B-85D5743522D1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44FD4-F3CC-429F-BC39-C8850D629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052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8575-AF8E-4CA0-8B76-056E30051769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155E-1B23-47EA-A1FF-63BD4D6B6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69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79512" y="293936"/>
            <a:ext cx="8784976" cy="63367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488582"/>
            <a:ext cx="1142058" cy="11420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181D8-483D-4085-85C0-839AA043E9CD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EBEA-169A-4F6D-B165-F4997FE93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91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2263-F1E3-4B65-9960-914ACB27C766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AFB80-7337-453A-9174-916A0ED4B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40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50E68-FEA7-4031-A681-6E365CF95219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3F66-5525-4007-8082-48E64E5EC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56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DC19-FF96-448E-8C7F-FEAD315D865A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3AA9F-5A91-47CB-BC07-86CA06B92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49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C91F9-8E35-4DC0-85EC-FA0245B99477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5A51-7062-4EAE-889B-E5FC15436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95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BBDB2-2B75-4951-9C49-7D58CF949410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EF16-A7DD-4130-A071-307F3C49E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49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8DD70-69D3-44E1-9CAA-908450F6A3FD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359EA-99A4-403F-B204-0A2B460C0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16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4F003-21EB-4536-B684-33B176662513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06F9-4CCA-49DD-A766-7759F4080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13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9144A3-AE7A-4582-9BDC-113D51BDB894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22A029-D2B1-42E9-9F2C-B894AA2BD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ru-RU" sz="2400" b="1" dirty="0" smtClean="0"/>
              <a:t>Иванова Людмила Александровна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заместитель директора по УВР, учитель математики</a:t>
            </a:r>
            <a:br>
              <a:rPr lang="ru-RU" sz="2400" dirty="0" smtClean="0"/>
            </a:br>
            <a:r>
              <a:rPr lang="ru-RU" sz="2400" dirty="0" smtClean="0"/>
              <a:t>ГБОУ школа № 603 </a:t>
            </a:r>
            <a:br>
              <a:rPr lang="ru-RU" sz="2400" dirty="0" smtClean="0"/>
            </a:br>
            <a:r>
              <a:rPr lang="ru-RU" sz="2400" dirty="0" smtClean="0"/>
              <a:t>Фрунзенского района г.Санкт-Петербурга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357422" y="4500570"/>
            <a:ext cx="6215106" cy="1395410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Презентация к уроку по учебному предмету </a:t>
            </a:r>
            <a:r>
              <a:rPr lang="ru-RU" sz="2800" b="1" dirty="0" smtClean="0">
                <a:solidFill>
                  <a:schemeClr val="bg1"/>
                </a:solidFill>
              </a:rPr>
              <a:t>«Математика</a:t>
            </a:r>
            <a:r>
              <a:rPr lang="ru-RU" sz="2800" dirty="0" smtClean="0">
                <a:solidFill>
                  <a:schemeClr val="bg1"/>
                </a:solidFill>
              </a:rPr>
              <a:t>» в 6 классе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на тему «Сокращение дробей. Приведение дробей к общему знаменателю»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/>
          <p:nvPr/>
        </p:nvPicPr>
        <p:blipFill>
          <a:blip r:embed="rId2"/>
          <a:srcRect l="53303" t="44330" r="41006" b="43287"/>
          <a:stretch>
            <a:fillRect/>
          </a:stretch>
        </p:blipFill>
        <p:spPr bwMode="auto">
          <a:xfrm>
            <a:off x="2071670" y="2500306"/>
            <a:ext cx="423590" cy="6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336600"/>
                </a:solidFill>
              </a:rPr>
              <a:t>Приведение дробей к общему знаменателю</a:t>
            </a:r>
            <a:endParaRPr lang="ru-RU" sz="4000" dirty="0">
              <a:solidFill>
                <a:srgbClr val="33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800" dirty="0" smtClean="0"/>
              <a:t>Умножим числитель и знаменатель дроби </a:t>
            </a:r>
            <a:endParaRPr lang="ru-RU" sz="2800" u="sng" dirty="0" smtClean="0"/>
          </a:p>
          <a:p>
            <a:pPr algn="just">
              <a:buNone/>
            </a:pPr>
            <a:r>
              <a:rPr lang="ru-RU" sz="2800" dirty="0" smtClean="0"/>
              <a:t>    на одно и то же число </a:t>
            </a:r>
            <a:r>
              <a:rPr lang="ru-RU" sz="2800" dirty="0" smtClean="0">
                <a:solidFill>
                  <a:srgbClr val="0070C0"/>
                </a:solidFill>
              </a:rPr>
              <a:t>2</a:t>
            </a:r>
            <a:r>
              <a:rPr lang="ru-RU" sz="2800" dirty="0" smtClean="0"/>
              <a:t>. Получим равную ей дробь            .  </a:t>
            </a:r>
          </a:p>
          <a:p>
            <a:pPr algn="just">
              <a:buNone/>
            </a:pPr>
            <a:r>
              <a:rPr lang="ru-RU" sz="2800" dirty="0" smtClean="0"/>
              <a:t>	Говорят, что </a:t>
            </a:r>
            <a:r>
              <a:rPr lang="ru-RU" sz="2800" b="1" dirty="0" smtClean="0"/>
              <a:t>привели дробь к новому знаменателю 8. </a:t>
            </a:r>
            <a:r>
              <a:rPr lang="ru-RU" sz="2800" dirty="0" smtClean="0"/>
              <a:t>Дробь можно привести к любому знаменателю, кратному знаменателю данной дроби.</a:t>
            </a:r>
          </a:p>
          <a:p>
            <a:pPr algn="just">
              <a:buNone/>
            </a:pPr>
            <a:r>
              <a:rPr lang="ru-RU" sz="2800" b="1" dirty="0" smtClean="0"/>
              <a:t>	</a:t>
            </a:r>
            <a:r>
              <a:rPr lang="ru-RU" sz="2800" dirty="0" smtClean="0"/>
              <a:t>Число, на которое надо умножить знаменатель дроби, чтобы получить новый знаменатель,   называют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336600"/>
                </a:solidFill>
              </a:rPr>
              <a:t>дополнительным множителем</a:t>
            </a:r>
            <a:r>
              <a:rPr lang="ru-RU" sz="2800" b="1" dirty="0" smtClean="0"/>
              <a:t>.</a:t>
            </a:r>
            <a:endParaRPr lang="en-US" sz="2800" b="1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6200" cy="3429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6200" cy="3429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6200" cy="342900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6200" cy="342900"/>
          </a:xfrm>
          <a:prstGeom prst="rect">
            <a:avLst/>
          </a:prstGeom>
          <a:noFill/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5725" cy="371475"/>
          </a:xfrm>
          <a:prstGeom prst="rect">
            <a:avLst/>
          </a:prstGeom>
          <a:noFill/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5725" cy="371475"/>
          </a:xfrm>
          <a:prstGeom prst="rect">
            <a:avLst/>
          </a:prstGeom>
          <a:noFill/>
        </p:spPr>
      </p:pic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85725" cy="371475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5725" cy="371475"/>
          </a:xfrm>
          <a:prstGeom prst="rect">
            <a:avLst/>
          </a:prstGeom>
          <a:noFill/>
        </p:spPr>
      </p:pic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5725" cy="371475"/>
          </a:xfrm>
          <a:prstGeom prst="rect">
            <a:avLst/>
          </a:prstGeom>
          <a:noFill/>
        </p:spPr>
      </p:pic>
      <p:pic>
        <p:nvPicPr>
          <p:cNvPr id="38" name="Рисунок 37"/>
          <p:cNvPicPr/>
          <p:nvPr/>
        </p:nvPicPr>
        <p:blipFill>
          <a:blip r:embed="rId6"/>
          <a:srcRect l="55130" t="63144" r="41528" b="25659"/>
          <a:stretch>
            <a:fillRect/>
          </a:stretch>
        </p:blipFill>
        <p:spPr bwMode="auto">
          <a:xfrm>
            <a:off x="7643834" y="1500174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80975" cy="800100"/>
          </a:xfrm>
          <a:prstGeom prst="rect">
            <a:avLst/>
          </a:prstGeom>
          <a:noFill/>
        </p:spPr>
      </p:pic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i="1" u="sng" dirty="0" smtClean="0">
                <a:solidFill>
                  <a:srgbClr val="0070C0"/>
                </a:solidFill>
              </a:rPr>
              <a:t>Пример</a:t>
            </a:r>
          </a:p>
          <a:p>
            <a:pPr algn="just">
              <a:buNone/>
            </a:pPr>
            <a:r>
              <a:rPr lang="ru-RU" sz="2800" dirty="0" smtClean="0"/>
              <a:t>   Приведем дробь           к знаменателю 35.</a:t>
            </a:r>
          </a:p>
          <a:p>
            <a:pPr algn="just">
              <a:buNone/>
            </a:pPr>
            <a:r>
              <a:rPr lang="ru-RU" sz="2800" dirty="0" smtClean="0"/>
              <a:t>   Число 35 кратно 7, так как 35:7=5. Дополнительным множителем является число </a:t>
            </a:r>
            <a:r>
              <a:rPr lang="ru-RU" sz="2800" dirty="0" smtClean="0">
                <a:solidFill>
                  <a:srgbClr val="0070C0"/>
                </a:solidFill>
              </a:rPr>
              <a:t>5</a:t>
            </a:r>
            <a:r>
              <a:rPr lang="ru-RU" sz="2800" dirty="0" smtClean="0"/>
              <a:t>. Умножим числитель и знаменатель дроби на 5, получим                                . </a:t>
            </a:r>
          </a:p>
          <a:p>
            <a:pPr algn="just">
              <a:buNone/>
            </a:pPr>
            <a:r>
              <a:rPr lang="ru-RU" sz="2800" dirty="0" smtClean="0"/>
              <a:t>	Любые две дроби можно привести к одному и тому же знаменателю или к общему знаменателю.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5719" t="42777" r="56702" b="53357"/>
          <a:stretch>
            <a:fillRect/>
          </a:stretch>
        </p:blipFill>
        <p:spPr bwMode="auto">
          <a:xfrm>
            <a:off x="2285984" y="3357562"/>
            <a:ext cx="2256472" cy="64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55047" t="39948" r="41290" b="50245"/>
          <a:stretch>
            <a:fillRect/>
          </a:stretch>
        </p:blipFill>
        <p:spPr bwMode="auto">
          <a:xfrm>
            <a:off x="3500430" y="1357298"/>
            <a:ext cx="558920" cy="84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336600"/>
                </a:solidFill>
              </a:rPr>
              <a:t/>
            </a:r>
            <a:br>
              <a:rPr lang="ru-RU" sz="4000" dirty="0" smtClean="0">
                <a:solidFill>
                  <a:srgbClr val="336600"/>
                </a:solidFill>
              </a:rPr>
            </a:br>
            <a:r>
              <a:rPr lang="ru-RU" sz="4000" dirty="0" smtClean="0">
                <a:solidFill>
                  <a:srgbClr val="336600"/>
                </a:solidFill>
              </a:rPr>
              <a:t>Алгоритм </a:t>
            </a:r>
            <a:br>
              <a:rPr lang="ru-RU" sz="4000" dirty="0" smtClean="0">
                <a:solidFill>
                  <a:srgbClr val="336600"/>
                </a:solidFill>
              </a:rPr>
            </a:br>
            <a:r>
              <a:rPr lang="ru-RU" sz="3600" dirty="0" smtClean="0">
                <a:solidFill>
                  <a:srgbClr val="336600"/>
                </a:solidFill>
              </a:rPr>
              <a:t>Приведение дробей к общему знаменателю</a:t>
            </a:r>
            <a:endParaRPr lang="ru-RU" sz="3600" dirty="0">
              <a:solidFill>
                <a:srgbClr val="33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58204" cy="4197361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1</a:t>
            </a:r>
            <a:r>
              <a:rPr lang="ru-RU" sz="2800" dirty="0" smtClean="0"/>
              <a:t>. Найти НОК знаменателей дробей, оно и будет их наименьшим общим знаменателем.</a:t>
            </a:r>
          </a:p>
          <a:p>
            <a:pPr algn="just">
              <a:buNone/>
            </a:pPr>
            <a:r>
              <a:rPr lang="ru-RU" sz="2800" dirty="0" smtClean="0"/>
              <a:t>2. Разделить наименьший общий знаменатель на знаменатели данных дробей, т.е. найти для каждой дроби дополнительный множитель.</a:t>
            </a:r>
          </a:p>
          <a:p>
            <a:pPr algn="just">
              <a:buNone/>
            </a:pPr>
            <a:r>
              <a:rPr lang="ru-RU" sz="2800" dirty="0" smtClean="0"/>
              <a:t>3. Умножить числитель и знаменатель каждой дроби на ее дополнительный множитель.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Приведение к общему знаменателю понадобится для сложения и вычитания обыкновенных дробей. Кроме того, сравнивать дроби с одинаковыми знаменателями очень просто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7650" name="AutoShape 2" descr="https://i.pinimg.com/236x/f0/39/16/f03916f82761e6ba8a50426a80e67b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C:\Users\user\Desktop\f03916f82761e6ba8a50426a80e67b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786190"/>
            <a:ext cx="1153817" cy="195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336600"/>
                </a:solidFill>
              </a:rPr>
              <a:t>Полезные советы</a:t>
            </a:r>
            <a:endParaRPr lang="ru-RU" sz="4000" dirty="0">
              <a:solidFill>
                <a:srgbClr val="33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336600"/>
                </a:solidFill>
              </a:rPr>
              <a:t>Другие способы нахождения общего кратного чисел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336600"/>
                </a:solidFill>
              </a:rPr>
              <a:t>Первый способ</a:t>
            </a:r>
          </a:p>
          <a:p>
            <a:pPr>
              <a:buNone/>
            </a:pPr>
            <a:r>
              <a:rPr lang="ru-RU" sz="2800" i="1" u="sng" dirty="0" smtClean="0">
                <a:solidFill>
                  <a:srgbClr val="0070C0"/>
                </a:solidFill>
                <a:latin typeface="Georgia" pitchFamily="18" charset="0"/>
              </a:rPr>
              <a:t>Пример</a:t>
            </a:r>
            <a:endParaRPr lang="ru-RU" sz="2800" dirty="0" smtClean="0">
              <a:solidFill>
                <a:srgbClr val="336600"/>
              </a:solidFill>
            </a:endParaRPr>
          </a:p>
          <a:p>
            <a:pPr algn="just">
              <a:buNone/>
            </a:pPr>
            <a:r>
              <a:rPr lang="ru-RU" dirty="0" smtClean="0"/>
              <a:t> 	</a:t>
            </a:r>
            <a:r>
              <a:rPr lang="ru-RU" sz="2600" dirty="0" smtClean="0"/>
              <a:t>Приведем дроби 7/12 и 3/48 к общему знаменателю. Знаменатели дробей делятся один на другой: 48 делится на 12. 48 будет общим знаменателем обеих дробей. Число, полученное в результате деления 48 на 12, будет дополнительным множителем дроби с меньшим знаменателем.</a:t>
            </a:r>
          </a:p>
          <a:p>
            <a:pPr algn="ctr">
              <a:buNone/>
            </a:pPr>
            <a:r>
              <a:rPr lang="ru-RU" sz="2800" dirty="0" smtClean="0"/>
              <a:t>7/12=28/48 и 3/48=3/48</a:t>
            </a:r>
          </a:p>
          <a:p>
            <a:endParaRPr lang="ru-RU" dirty="0"/>
          </a:p>
        </p:txBody>
      </p:sp>
      <p:pic>
        <p:nvPicPr>
          <p:cNvPr id="4" name="Рисунок 3" descr="https://catherineasquithgallery.com/uploads/posts/2021-02/1613657698_86-p-fon-dlya-prezentatsii-po-matematike-dlya-d-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072074"/>
            <a:ext cx="1425932" cy="1354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336600"/>
                </a:solidFill>
              </a:rPr>
              <a:t>Второй способ</a:t>
            </a:r>
            <a:endParaRPr lang="ru-RU" sz="4000" dirty="0">
              <a:solidFill>
                <a:srgbClr val="33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sz="2800" i="1" u="sng" dirty="0" smtClean="0">
                <a:solidFill>
                  <a:srgbClr val="0070C0"/>
                </a:solidFill>
                <a:latin typeface="Georgia" pitchFamily="18" charset="0"/>
              </a:rPr>
              <a:t>Пример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sz="2800" dirty="0" smtClean="0"/>
              <a:t>Приведем к общему знаменателю дроби 3/10 и 5/6.</a:t>
            </a:r>
          </a:p>
          <a:p>
            <a:pPr algn="just">
              <a:buNone/>
            </a:pPr>
            <a:r>
              <a:rPr lang="ru-RU" sz="2800" dirty="0" smtClean="0"/>
              <a:t>  Для этого умножаем первую дробь на знаменатель второй дроби: 3/10=18/60</a:t>
            </a:r>
          </a:p>
          <a:p>
            <a:pPr algn="just">
              <a:buNone/>
            </a:pPr>
            <a:r>
              <a:rPr lang="ru-RU" sz="2800" dirty="0" smtClean="0"/>
              <a:t>  Вторую дробь умножаем на знаменатель первой дроби: 5/6=50/60.</a:t>
            </a:r>
          </a:p>
          <a:p>
            <a:pPr algn="just">
              <a:buNone/>
            </a:pPr>
            <a:r>
              <a:rPr lang="ru-RU" sz="2800" dirty="0" smtClean="0"/>
              <a:t>  В результате знаменатели обеих дробей стали равными произведению исходных знаменателей.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800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4800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800" i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336600"/>
                </a:solidFill>
                <a:latin typeface="Georgia" pitchFamily="18" charset="0"/>
              </a:rPr>
              <a:t>Что такое «дробь</a:t>
            </a:r>
            <a:r>
              <a:rPr lang="ru-RU" sz="4000" dirty="0" smtClean="0">
                <a:solidFill>
                  <a:srgbClr val="336600"/>
                </a:solidFill>
              </a:rPr>
              <a:t>»</a:t>
            </a:r>
            <a:endParaRPr lang="ru-RU" sz="4000" dirty="0">
              <a:solidFill>
                <a:srgbClr val="33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Georgia" pitchFamily="18" charset="0"/>
              </a:rPr>
              <a:t>Термин </a:t>
            </a:r>
            <a:r>
              <a:rPr lang="ru-RU" sz="2800" dirty="0" smtClean="0">
                <a:solidFill>
                  <a:srgbClr val="336600"/>
                </a:solidFill>
                <a:latin typeface="Georgia" pitchFamily="18" charset="0"/>
              </a:rPr>
              <a:t>«дробь</a:t>
            </a:r>
            <a:r>
              <a:rPr lang="ru-RU" sz="2800" dirty="0" smtClean="0">
                <a:latin typeface="Georgia" pitchFamily="18" charset="0"/>
              </a:rPr>
              <a:t>» имеет арабские корни и происходит от слова, обозначающего «ломать, разделять». </a:t>
            </a:r>
          </a:p>
          <a:p>
            <a:pPr algn="just">
              <a:buNone/>
            </a:pPr>
            <a:r>
              <a:rPr lang="en-US" sz="2800" dirty="0" smtClean="0">
                <a:latin typeface="Georgia" pitchFamily="18" charset="0"/>
              </a:rPr>
              <a:t>    </a:t>
            </a:r>
            <a:r>
              <a:rPr lang="ru-RU" sz="2800" dirty="0" smtClean="0">
                <a:latin typeface="Georgia" pitchFamily="18" charset="0"/>
              </a:rPr>
              <a:t>Современное определение означает: </a:t>
            </a:r>
            <a:r>
              <a:rPr lang="ru-RU" sz="2800" b="1" i="1" dirty="0" smtClean="0">
                <a:solidFill>
                  <a:srgbClr val="336600"/>
                </a:solidFill>
                <a:latin typeface="Georgia" pitchFamily="18" charset="0"/>
              </a:rPr>
              <a:t>Дробь</a:t>
            </a:r>
            <a:r>
              <a:rPr lang="ru-RU" sz="2800" i="1" dirty="0" smtClean="0">
                <a:solidFill>
                  <a:srgbClr val="336600"/>
                </a:solidFill>
                <a:latin typeface="Georgia" pitchFamily="18" charset="0"/>
              </a:rPr>
              <a:t>- это часть или сумма частей единицы</a:t>
            </a:r>
            <a:r>
              <a:rPr lang="ru-RU" i="1" dirty="0" smtClean="0">
                <a:solidFill>
                  <a:srgbClr val="336600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2050" name="Picture 2" descr="https://xn----8sbanwvcjzh9e.xn--p1ai/wp-content/uploads/tema-drobi_8.jpg"/>
          <p:cNvPicPr>
            <a:picLocks noChangeAspect="1" noChangeArrowheads="1"/>
          </p:cNvPicPr>
          <p:nvPr/>
        </p:nvPicPr>
        <p:blipFill>
          <a:blip r:embed="rId2"/>
          <a:srcRect l="20313" t="20833" r="21875" b="37500"/>
          <a:stretch>
            <a:fillRect/>
          </a:stretch>
        </p:blipFill>
        <p:spPr bwMode="auto">
          <a:xfrm>
            <a:off x="4786314" y="4357694"/>
            <a:ext cx="2643206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336600"/>
                </a:solidFill>
                <a:latin typeface="Georgia" pitchFamily="18" charset="0"/>
              </a:rPr>
              <a:t>Что такое «сокращение дробей»?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800" i="1" dirty="0" smtClean="0">
                <a:solidFill>
                  <a:srgbClr val="336600"/>
                </a:solidFill>
                <a:latin typeface="Georgia" pitchFamily="18" charset="0"/>
              </a:rPr>
              <a:t>Сократить дробь </a:t>
            </a:r>
            <a:r>
              <a:rPr lang="ru-RU" sz="2800" dirty="0" smtClean="0">
                <a:latin typeface="Georgia" pitchFamily="18" charset="0"/>
              </a:rPr>
              <a:t>– значит, ее упростить. </a:t>
            </a:r>
          </a:p>
          <a:p>
            <a:pPr algn="just">
              <a:buNone/>
            </a:pPr>
            <a:r>
              <a:rPr lang="ru-RU" sz="2800" dirty="0" smtClean="0">
                <a:latin typeface="Georgia" pitchFamily="18" charset="0"/>
              </a:rPr>
              <a:t>	Можно использовать разный алгоритм, но в любом случае применяется основное свойство отношений: если делитель или делимое умножить на одно и то же число, то количественное значение в ответе не изменится.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336600"/>
                </a:solidFill>
                <a:latin typeface="Georgia" pitchFamily="18" charset="0"/>
              </a:rPr>
              <a:t>Что такое «сокращение дробей»?</a:t>
            </a:r>
            <a:endParaRPr lang="ru-RU" sz="4000" dirty="0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solidFill>
                  <a:srgbClr val="336600"/>
                </a:solidFill>
              </a:rPr>
              <a:t>	</a:t>
            </a:r>
            <a:r>
              <a:rPr lang="ru-RU" sz="2800" b="1" dirty="0" smtClean="0">
                <a:solidFill>
                  <a:srgbClr val="336600"/>
                </a:solidFill>
                <a:latin typeface="Georgia" pitchFamily="18" charset="0"/>
              </a:rPr>
              <a:t>Сократить дробь- </a:t>
            </a:r>
            <a:r>
              <a:rPr lang="ru-RU" sz="2800" b="1" dirty="0" smtClean="0">
                <a:latin typeface="Georgia" pitchFamily="18" charset="0"/>
              </a:rPr>
              <a:t>значит разделить ее числитель и знаменатель на их общий делитель.</a:t>
            </a:r>
            <a:r>
              <a:rPr lang="ru-RU" sz="2800" dirty="0" smtClean="0">
                <a:latin typeface="Georgia" pitchFamily="18" charset="0"/>
              </a:rPr>
              <a:t> Общий делитель должен быть положительным и не равен 0 или 1.</a:t>
            </a:r>
          </a:p>
          <a:p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endParaRPr lang="ru-RU" sz="2800" dirty="0" smtClean="0">
              <a:latin typeface="Georgia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Georgia" pitchFamily="18" charset="0"/>
              </a:rPr>
              <a:t>	</a:t>
            </a:r>
            <a:r>
              <a:rPr lang="ru-RU" sz="2400" dirty="0" smtClean="0">
                <a:latin typeface="Georgia" pitchFamily="18" charset="0"/>
              </a:rPr>
              <a:t>В любом виде отношений могут стоять определенные числа или неизвестные переменные. Поэтому сократить дробь можно как со степенями, так и буквами или цифрами.</a:t>
            </a:r>
          </a:p>
        </p:txBody>
      </p:sp>
      <p:pic>
        <p:nvPicPr>
          <p:cNvPr id="6" name="Рисунок 5" descr="https://present5.com/presentation/cec1bae2c8f67c79eb7615f7b581848f/image-4.jpg"/>
          <p:cNvPicPr/>
          <p:nvPr/>
        </p:nvPicPr>
        <p:blipFill>
          <a:blip r:embed="rId2"/>
          <a:srcRect l="23250" t="36538" r="36799" b="41667"/>
          <a:stretch>
            <a:fillRect/>
          </a:stretch>
        </p:blipFill>
        <p:spPr bwMode="auto">
          <a:xfrm>
            <a:off x="928662" y="3143248"/>
            <a:ext cx="2374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706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336600"/>
                </a:solidFill>
                <a:latin typeface="Georgia" pitchFamily="18" charset="0"/>
              </a:rPr>
              <a:t>Несократимый вид дроби</a:t>
            </a:r>
            <a:endParaRPr lang="ru-RU" sz="4000" dirty="0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Georgia" pitchFamily="18" charset="0"/>
              </a:rPr>
              <a:t>Для того чтобы привести дробь к виду </a:t>
            </a:r>
            <a:r>
              <a:rPr lang="ru-RU" sz="2800" i="1" dirty="0" smtClean="0">
                <a:solidFill>
                  <a:srgbClr val="336600"/>
                </a:solidFill>
                <a:latin typeface="Georgia" pitchFamily="18" charset="0"/>
              </a:rPr>
              <a:t>несократимой</a:t>
            </a:r>
            <a:r>
              <a:rPr lang="ru-RU" sz="2800" dirty="0" smtClean="0">
                <a:latin typeface="Georgia" pitchFamily="18" charset="0"/>
              </a:rPr>
              <a:t>, нужно выполнить манипуляции по делению, числителя и знаменателя на наибольший НОД.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9081" t="47293" r="71251" b="44730"/>
          <a:stretch>
            <a:fillRect/>
          </a:stretch>
        </p:blipFill>
        <p:spPr bwMode="auto">
          <a:xfrm>
            <a:off x="3571868" y="3643314"/>
            <a:ext cx="32861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336600"/>
                </a:solidFill>
                <a:latin typeface="Georgia" pitchFamily="18" charset="0"/>
              </a:rPr>
              <a:t>Алгоритм сокращения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1. </a:t>
            </a:r>
            <a:r>
              <a:rPr lang="ru-RU" sz="2800" dirty="0" smtClean="0">
                <a:latin typeface="Georgia" pitchFamily="18" charset="0"/>
              </a:rPr>
              <a:t>Нахождение наибольшего общего делителя числителя и </a:t>
            </a:r>
            <a:r>
              <a:rPr lang="ru-RU" sz="2800" dirty="0" smtClean="0">
                <a:latin typeface="Georgia" pitchFamily="18" charset="0"/>
              </a:rPr>
              <a:t>знаменателя.</a:t>
            </a:r>
            <a:endParaRPr lang="ru-RU" sz="2800" dirty="0" smtClean="0">
              <a:latin typeface="Georgia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Georgia" pitchFamily="18" charset="0"/>
              </a:rPr>
              <a:t>2. Деление делимого и делителя на </a:t>
            </a:r>
            <a:r>
              <a:rPr lang="ru-RU" sz="2800" smtClean="0">
                <a:latin typeface="Georgia" pitchFamily="18" charset="0"/>
              </a:rPr>
              <a:t>найденное </a:t>
            </a:r>
            <a:r>
              <a:rPr lang="ru-RU" sz="2800" smtClean="0">
                <a:latin typeface="Georgia" pitchFamily="18" charset="0"/>
              </a:rPr>
              <a:t>число.</a:t>
            </a:r>
            <a:endParaRPr lang="ru-RU" sz="2800" dirty="0" smtClean="0">
              <a:latin typeface="Georgia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Georgia" pitchFamily="18" charset="0"/>
              </a:rPr>
              <a:t>3. Получение несократимой дроби после выполнения операции</a:t>
            </a:r>
            <a:r>
              <a:rPr lang="ru-RU" sz="2800" dirty="0" smtClean="0"/>
              <a:t>.</a:t>
            </a:r>
            <a:r>
              <a:rPr lang="ru-RU" sz="2800" dirty="0" smtClean="0">
                <a:solidFill>
                  <a:srgbClr val="336600"/>
                </a:solidFill>
              </a:rPr>
              <a:t> </a:t>
            </a:r>
            <a:endParaRPr lang="en-US" sz="2800" dirty="0" smtClean="0">
              <a:solidFill>
                <a:srgbClr val="336600"/>
              </a:solidFill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rgbClr val="336600"/>
                </a:solidFill>
                <a:latin typeface="Georgia" pitchFamily="18" charset="0"/>
              </a:rPr>
              <a:t>Первый способ</a:t>
            </a:r>
            <a:endParaRPr lang="ru-RU" sz="28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        </a:t>
            </a:r>
            <a:r>
              <a:rPr lang="ru-RU" sz="2800" u="sng" dirty="0" smtClean="0">
                <a:solidFill>
                  <a:srgbClr val="0070C0"/>
                </a:solidFill>
              </a:rPr>
              <a:t>182</a:t>
            </a:r>
            <a:r>
              <a:rPr lang="ru-RU" sz="2800" dirty="0" smtClean="0">
                <a:solidFill>
                  <a:srgbClr val="0070C0"/>
                </a:solidFill>
              </a:rPr>
              <a:t>               182=2*7*13        НОД(182,195)=13</a:t>
            </a:r>
            <a:endParaRPr lang="ru-RU" sz="2800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        </a:t>
            </a:r>
            <a:r>
              <a:rPr lang="ru-RU" sz="2800" dirty="0" smtClean="0">
                <a:solidFill>
                  <a:srgbClr val="0070C0"/>
                </a:solidFill>
              </a:rPr>
              <a:t>195               195=3*5*13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336600"/>
                </a:solidFill>
                <a:latin typeface="Georgia" pitchFamily="18" charset="0"/>
              </a:rPr>
              <a:t>Второй способ</a:t>
            </a:r>
            <a:endParaRPr lang="ru-RU" sz="4000" dirty="0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Georgia" pitchFamily="18" charset="0"/>
              </a:rPr>
              <a:t>Основан на разложении числителя и знаменателя исходной дроби на простые множители, из которых позже все общие множители убираются.</a:t>
            </a:r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r>
              <a:rPr lang="ru-RU" sz="2400" i="1" dirty="0" smtClean="0"/>
              <a:t>	</a:t>
            </a:r>
            <a:r>
              <a:rPr lang="ru-RU" sz="2400" i="1" u="sng" dirty="0" smtClean="0">
                <a:solidFill>
                  <a:srgbClr val="0070C0"/>
                </a:solidFill>
                <a:latin typeface="Georgia" pitchFamily="18" charset="0"/>
              </a:rPr>
              <a:t>Пример сокращения:</a:t>
            </a:r>
            <a:r>
              <a:rPr lang="ru-RU" sz="2400" u="sng" dirty="0" smtClean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endParaRPr lang="ru-RU" sz="2400" dirty="0" smtClean="0"/>
          </a:p>
          <a:p>
            <a:pPr marL="514350" indent="-514350">
              <a:buAutoNum type="arabicPlain" startAt="195"/>
            </a:pPr>
            <a:endParaRPr lang="ru-RU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45697" t="36752" r="39352" b="53846"/>
          <a:stretch>
            <a:fillRect/>
          </a:stretch>
        </p:blipFill>
        <p:spPr bwMode="auto">
          <a:xfrm>
            <a:off x="857224" y="4286256"/>
            <a:ext cx="4071966" cy="139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336600"/>
                </a:solidFill>
                <a:latin typeface="Georgia" pitchFamily="18" charset="0"/>
              </a:rPr>
              <a:t>Третий способ</a:t>
            </a:r>
            <a:endParaRPr lang="ru-RU" sz="3600" dirty="0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800" dirty="0" smtClean="0"/>
              <a:t>Способ последовательного сокращения. Применяя такой способ, сокращение происходит поэтапно. Сокращая каждый раз на какой-либо общий множитель.</a:t>
            </a:r>
          </a:p>
          <a:p>
            <a:pPr>
              <a:buNone/>
            </a:pPr>
            <a:r>
              <a:rPr lang="ru-RU" sz="2400" i="1" u="sng" dirty="0" smtClean="0">
                <a:solidFill>
                  <a:srgbClr val="0070C0"/>
                </a:solidFill>
                <a:latin typeface="Georgia" pitchFamily="18" charset="0"/>
              </a:rPr>
              <a:t>Пример сокращения</a:t>
            </a:r>
            <a:r>
              <a:rPr lang="ru-RU" sz="2400" u="sng" dirty="0" smtClean="0">
                <a:solidFill>
                  <a:srgbClr val="0070C0"/>
                </a:solidFill>
                <a:latin typeface="Georgia" pitchFamily="18" charset="0"/>
              </a:rPr>
              <a:t>: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1</a:t>
            </a:r>
            <a:r>
              <a:rPr lang="ru-RU" sz="2400" i="1" dirty="0" smtClean="0">
                <a:solidFill>
                  <a:srgbClr val="0070C0"/>
                </a:solidFill>
                <a:latin typeface="Georgia" pitchFamily="18" charset="0"/>
              </a:rPr>
              <a:t>. Числитель и знаменатель разделим на 1000</a:t>
            </a:r>
          </a:p>
          <a:p>
            <a:pPr marL="457200" indent="-457200">
              <a:buNone/>
            </a:pPr>
            <a:r>
              <a:rPr lang="ru-RU" sz="2400" i="1" dirty="0" smtClean="0">
                <a:solidFill>
                  <a:srgbClr val="0070C0"/>
                </a:solidFill>
                <a:latin typeface="Georgia" pitchFamily="18" charset="0"/>
              </a:rPr>
              <a:t>2. Числитель и знаменатель разделим на 2.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5232" t="41880" r="66970" b="50427"/>
          <a:stretch>
            <a:fillRect/>
          </a:stretch>
        </p:blipFill>
        <p:spPr bwMode="auto">
          <a:xfrm>
            <a:off x="571472" y="4714884"/>
            <a:ext cx="359092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/>
          <a:srcRect l="18920" t="53276" r="69696" b="39316"/>
          <a:stretch>
            <a:fillRect/>
          </a:stretch>
        </p:blipFill>
        <p:spPr bwMode="auto">
          <a:xfrm>
            <a:off x="4000496" y="4714884"/>
            <a:ext cx="262706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336600"/>
                </a:solidFill>
              </a:rPr>
              <a:t>Полезные советы</a:t>
            </a:r>
            <a:endParaRPr lang="ru-RU" sz="4000" dirty="0">
              <a:solidFill>
                <a:srgbClr val="33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sz="2400" u="sng" dirty="0" smtClean="0">
                <a:latin typeface="Georgia" pitchFamily="18" charset="0"/>
              </a:rPr>
              <a:t>273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462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Найдем НОД (273, 462)=3*7=21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ВНИМАНИЕ!</a:t>
            </a:r>
            <a:r>
              <a:rPr lang="ru-RU" sz="2000" dirty="0" smtClean="0">
                <a:latin typeface="Georgia" pitchFamily="18" charset="0"/>
              </a:rPr>
              <a:t> Теперь для сокращения дроби нет нужды</a:t>
            </a:r>
          </a:p>
          <a:p>
            <a:pPr algn="just">
              <a:buNone/>
            </a:pPr>
            <a:r>
              <a:rPr lang="ru-RU" sz="2000" dirty="0" smtClean="0">
                <a:latin typeface="Georgia" pitchFamily="18" charset="0"/>
              </a:rPr>
              <a:t>делить ее числитель и знаменатель на найденный НОД!</a:t>
            </a:r>
          </a:p>
          <a:p>
            <a:pPr algn="just">
              <a:buNone/>
            </a:pPr>
            <a:r>
              <a:rPr lang="ru-RU" sz="2000" dirty="0" smtClean="0">
                <a:latin typeface="Georgia" pitchFamily="18" charset="0"/>
              </a:rPr>
              <a:t>В качестве числителя и знаменателя дроби будут произведения неотмеченных множителей в их разложениях: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8503" t="34567" r="39524" b="44257"/>
          <a:stretch>
            <a:fillRect/>
          </a:stretch>
        </p:blipFill>
        <p:spPr bwMode="auto">
          <a:xfrm>
            <a:off x="500034" y="2643182"/>
            <a:ext cx="3771898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/>
          <a:srcRect l="31055" t="87974" r="61890" b="4701"/>
          <a:stretch>
            <a:fillRect/>
          </a:stretch>
        </p:blipFill>
        <p:spPr bwMode="auto">
          <a:xfrm>
            <a:off x="3000364" y="5572140"/>
            <a:ext cx="89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catherineasquithgallery.com/uploads/posts/2021-02/1613657698_86-p-fon-dlya-prezentatsii-po-matematike-dlya-d-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28604"/>
            <a:ext cx="1711684" cy="1711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b4faa61582f5f6bdfb61a386683c7712885ed4"/>
</p:tagLst>
</file>

<file path=ppt/theme/theme1.xml><?xml version="1.0" encoding="utf-8"?>
<a:theme xmlns:a="http://schemas.openxmlformats.org/drawingml/2006/main" name="Математика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4</Template>
  <TotalTime>481</TotalTime>
  <Words>290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Математика 4</vt:lpstr>
      <vt:lpstr>Иванова Людмила Александровна заместитель директора по УВР, учитель математики ГБОУ школа № 603  Фрунзенского района г.Санкт-Петербурга</vt:lpstr>
      <vt:lpstr>Что такое «дробь»</vt:lpstr>
      <vt:lpstr>Что такое «сокращение дробей»?</vt:lpstr>
      <vt:lpstr>Что такое «сокращение дробей»?</vt:lpstr>
      <vt:lpstr>Несократимый вид дроби</vt:lpstr>
      <vt:lpstr>Алгоритм сокращения</vt:lpstr>
      <vt:lpstr>Второй способ</vt:lpstr>
      <vt:lpstr>Третий способ</vt:lpstr>
      <vt:lpstr>Полезные советы</vt:lpstr>
      <vt:lpstr>Приведение дробей к общему знаменателю</vt:lpstr>
      <vt:lpstr>Слайд 11</vt:lpstr>
      <vt:lpstr> Алгоритм  Приведение дробей к общему знаменателю</vt:lpstr>
      <vt:lpstr>Слайд 13</vt:lpstr>
      <vt:lpstr>Полезные советы</vt:lpstr>
      <vt:lpstr>Второй способ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3</dc:title>
  <dc:creator>Ольга Михайловна</dc:creator>
  <cp:lastModifiedBy>user</cp:lastModifiedBy>
  <cp:revision>63</cp:revision>
  <dcterms:created xsi:type="dcterms:W3CDTF">2014-11-14T20:05:23Z</dcterms:created>
  <dcterms:modified xsi:type="dcterms:W3CDTF">2022-10-07T10:20:23Z</dcterms:modified>
</cp:coreProperties>
</file>