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6" r:id="rId9"/>
    <p:sldId id="277" r:id="rId10"/>
    <p:sldId id="278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CDDFEF-9FFA-42D1-9D59-4FDCF3A2339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47282-3B80-496C-8608-085C4680FE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47282-3B80-496C-8608-085C4680FE07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727B3-FF70-4F11-B435-7836F1F943A1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46A1-0E69-47A6-AA30-1456061C0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727B3-FF70-4F11-B435-7836F1F943A1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46A1-0E69-47A6-AA30-1456061C0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727B3-FF70-4F11-B435-7836F1F943A1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46A1-0E69-47A6-AA30-1456061C0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727B3-FF70-4F11-B435-7836F1F943A1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46A1-0E69-47A6-AA30-1456061C0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727B3-FF70-4F11-B435-7836F1F943A1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46A1-0E69-47A6-AA30-1456061C0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727B3-FF70-4F11-B435-7836F1F943A1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46A1-0E69-47A6-AA30-1456061C0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727B3-FF70-4F11-B435-7836F1F943A1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46A1-0E69-47A6-AA30-1456061C0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727B3-FF70-4F11-B435-7836F1F943A1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46A1-0E69-47A6-AA30-1456061C0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727B3-FF70-4F11-B435-7836F1F943A1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46A1-0E69-47A6-AA30-1456061C0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727B3-FF70-4F11-B435-7836F1F943A1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46A1-0E69-47A6-AA30-1456061C0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727B3-FF70-4F11-B435-7836F1F943A1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46A1-0E69-47A6-AA30-1456061C0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727B3-FF70-4F11-B435-7836F1F943A1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246A1-0E69-47A6-AA30-1456061C0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9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82;&#1086;&#1085;&#1082;&#1091;&#1088;&#1089;%20&#1087;&#1088;&#1077;&#1079;&#1077;&#1085;&#1090;&#1072;&#1094;&#1080;&#1081;%20&#1052;&#1086;&#1081;%20&#1086;&#1090;&#1095;&#1080;&#1081;%20&#1082;&#1088;&#1072;&#1081;\Antonio%20Vivaldi_-_&#1069;&#1083;&#1100;&#1092;&#1080;&#1081;&#1089;&#1082;&#1072;&#1103;%20&#1085;&#1086;&#1095;&#1100;.mp3" TargetMode="Externa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oblepiha.com/" TargetMode="External"/><Relationship Id="rId2" Type="http://schemas.openxmlformats.org/officeDocument/2006/relationships/hyperlink" Target="http://bigsoviet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zoopicture.r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12" y="0"/>
            <a:ext cx="90011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«СРЕДНЯЯ ОБЩЕОБРАЗОВАТЕЛЬНАЯ ШКОЛА № 36»  Г.БЕЛГОРОДА</a:t>
            </a:r>
          </a:p>
          <a:p>
            <a:pPr algn="ctr"/>
            <a:r>
              <a:rPr lang="ru-RU" u="sng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308012, г. Белгород, ул.Бульвар Первого Салюта, 6, тел./факс </a:t>
            </a:r>
            <a:r>
              <a:rPr lang="ru-RU" u="sng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23-26-84</a:t>
            </a:r>
            <a:endParaRPr lang="ru-RU" u="sng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/>
            <a:r>
              <a:rPr lang="ru-RU" u="sng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Е-</a:t>
            </a:r>
            <a:r>
              <a:rPr lang="en-US" u="sng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mail</a:t>
            </a:r>
            <a:r>
              <a:rPr lang="ru-RU" u="sng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: </a:t>
            </a:r>
            <a:r>
              <a:rPr lang="ru-RU" u="sng" dirty="0" err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</a:t>
            </a:r>
            <a:r>
              <a:rPr lang="en-US" u="sng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c</a:t>
            </a:r>
            <a:r>
              <a:rPr lang="ru-RU" u="sng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hool36@</a:t>
            </a:r>
            <a:r>
              <a:rPr lang="en-US" u="sng" dirty="0" err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beluo</a:t>
            </a:r>
            <a:r>
              <a:rPr lang="ru-RU" u="sng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31.</a:t>
            </a:r>
            <a:r>
              <a:rPr lang="en-US" u="sng" dirty="0" err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ru</a:t>
            </a:r>
            <a:endParaRPr lang="ru-RU" u="sng" dirty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5547" y="1412776"/>
            <a:ext cx="605800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entury Schoolbook" pitchFamily="18" charset="0"/>
                <a:ea typeface="Arial Unicode MS" pitchFamily="34" charset="-128"/>
                <a:cs typeface="Times New Roman" pitchFamily="18" charset="0"/>
              </a:rPr>
              <a:t>Презентация к уроку</a:t>
            </a:r>
          </a:p>
          <a:p>
            <a:pPr algn="ctr"/>
            <a:r>
              <a:rPr lang="ru-RU" b="1" dirty="0" smtClean="0">
                <a:latin typeface="Century Schoolbook" pitchFamily="18" charset="0"/>
                <a:ea typeface="Arial Unicode MS" pitchFamily="34" charset="-128"/>
                <a:cs typeface="Times New Roman" pitchFamily="18" charset="0"/>
              </a:rPr>
              <a:t> по  </a:t>
            </a:r>
            <a:r>
              <a:rPr lang="ru-RU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учебному  предмету «Биология»</a:t>
            </a:r>
          </a:p>
          <a:p>
            <a:pPr algn="ctr"/>
            <a:r>
              <a:rPr lang="ru-RU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в 7-ом классе на тему  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Охрана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рациональное использование животного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мира»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Century Schoolbook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/>
            <a:endParaRPr lang="ru-RU" b="1" dirty="0" smtClean="0">
              <a:latin typeface="Century Schoolbook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Century Schoolbook" pitchFamily="18" charset="0"/>
                <a:ea typeface="Arial Unicode MS" pitchFamily="34" charset="-128"/>
                <a:cs typeface="Times New Roman" pitchFamily="18" charset="0"/>
              </a:rPr>
              <a:t>Виртуальная </a:t>
            </a:r>
            <a:r>
              <a:rPr lang="ru-RU" b="1" dirty="0" smtClean="0">
                <a:latin typeface="Century Schoolbook" pitchFamily="18" charset="0"/>
                <a:ea typeface="Arial Unicode MS" pitchFamily="34" charset="-128"/>
                <a:cs typeface="Times New Roman" pitchFamily="18" charset="0"/>
              </a:rPr>
              <a:t>экскурсия «Заповедный уголок»</a:t>
            </a:r>
          </a:p>
          <a:p>
            <a:pPr algn="ctr"/>
            <a:endParaRPr lang="ru-RU" b="1" dirty="0">
              <a:latin typeface="Century Schoolbook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Century Schoolbook" pitchFamily="18" charset="0"/>
                <a:ea typeface="Arial Unicode MS" pitchFamily="34" charset="-128"/>
                <a:cs typeface="Times New Roman" pitchFamily="18" charset="0"/>
              </a:rPr>
              <a:t>Путешествие в заказник «СОЛОМИНСКАЯ ДУБРАВА» </a:t>
            </a:r>
            <a:endParaRPr lang="ru-RU" dirty="0">
              <a:latin typeface="Century Schoolbook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6248" y="4509120"/>
            <a:ext cx="41021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Усачева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Л.М.,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учитель химии и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биологии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03848" y="5805264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Белгород,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Antonio Vivaldi_-_Эльфийская ноч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115616" y="573325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214290"/>
            <a:ext cx="77867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Станция «Почвы» «СОЛОМИНСКОЙ ДУБРАВЫ»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42918"/>
            <a:ext cx="4643438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«Дерново-карбонатная разной степени </a:t>
            </a:r>
            <a:r>
              <a:rPr lang="ru-RU" b="1" i="1" u="sng" dirty="0" err="1" smtClean="0">
                <a:latin typeface="Times New Roman" pitchFamily="18" charset="0"/>
                <a:cs typeface="Times New Roman" pitchFamily="18" charset="0"/>
              </a:rPr>
              <a:t>смытости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 почва»</a:t>
            </a:r>
          </a:p>
          <a:p>
            <a:pPr algn="just"/>
            <a:r>
              <a:rPr lang="ru-RU" dirty="0" smtClean="0"/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Дерново-карбонатные почвы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встречаются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фрагментарно в буро-земно-лесной области среди бурых лесных почв. Они приурочены к территориям, сложенным породами, содержащими карбонаты кальция, т. е. известняками, мраморами, доломитами, мергелями, известковистыми песчаниками и глинами. Они формируются также под широколиственными лесами, в основном дубовыми и буково-дубовыми. В связи с тем что дерново-карбонатные почвы формируются на почвообразующих породах, богатых кальцием, продукты разложения растительного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опада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нейтрализуются. Органическое вещество этих почв, связываясь с кальцием, закрепляется в верхней части профиля, что и приводит к обособлению хорошо выраженного гумусового горизонта, обогащенного поглощенными основаниями и характеризующегося высокой емкостью обмена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[3]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600" i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Профиль дерново-карбонатных типичных поч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571480"/>
            <a:ext cx="2269579" cy="6000768"/>
          </a:xfrm>
          <a:prstGeom prst="rect">
            <a:avLst/>
          </a:prstGeom>
          <a:noFill/>
        </p:spPr>
      </p:pic>
      <p:pic>
        <p:nvPicPr>
          <p:cNvPr id="35844" name="Picture 4" descr="Профиль дерново-карбонатных выщелоченных поч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9722" y="571480"/>
            <a:ext cx="2269588" cy="600079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142852"/>
            <a:ext cx="64353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Станция «Растения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 «СОЛОМИНСКОЙ ДУБРАВЫ»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688" y="500042"/>
            <a:ext cx="885831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Волчеягодник алтайский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или 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волчеягодник крымский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или 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волчеягодник Софии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(D.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altaica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или D.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taurica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или D.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sophia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Листья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волчеягодника алтайского продолговато-ланцетные, серо-зеленые, снизу опушенные. Белые цветки растений собраны в соцветия. Волчеягодник крымский цветет обильно, в мае-июне, во время распускания листьев или после. Плоды ярко-красные или черные. В сентябре-октябре волчеягодник Софии цветет повторно, не так обильно. В природе растения распространены в Западном Алтае, в Крыму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Волчеягодник имеет второе название - Дафна. Это - латинская транскрипция греческого названия лавра — '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daphne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', данного по имени нимфы Дафны, которая, убегая от преследовавшего ее Аполлона, была принята матерью, богиней земли Геей, и превращена в лавровое дерево. История любви Аполлона и Дафны рассказана Овидием в его «Метаморфозах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Латинское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название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Daphne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было дано Карлом Линнеем вовсе не лавру, в который превратилась прекрасная дочь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Пенея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(тот сохранил свое имя —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Laurus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стал называться род многолетних растений из семейства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волчниковых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Thymelaeaceae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), возможно, за то, что у некоторых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видов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кожистые листья внешне напоминают листья лавра.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Русское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название этих растений —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волчники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или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волчеягодники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Все, чего следует бояться, остерегаться,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чаще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всего, в народе сопровождается эпитетом «волчий».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Хитрый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беспощадный хищник волк издревле вселял в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человека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страх. Не исключение из этого правила и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волчеягодники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Эти растения, действительно, смертельно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опасны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Национальное название Волчье лыко дано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растению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 крепкую, трудно поддающуюся разрыву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кору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[4]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5sadov.ru/ibush-flower/26_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3214686"/>
            <a:ext cx="2475585" cy="364331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357166"/>
            <a:ext cx="78180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Станция «Растения» «СОЛОМИНСКОЙ ДУБРАВЫ»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/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Барвинок малый -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Vinca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minor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Семейство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кутровые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Apocynaceae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Народное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название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Могильная трава.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Внешний вид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растения.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Вечнозеленый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полукустарник высотой 20-35 см. с тонким горизонтальным корневищем. Имеет вертикально расположенные плодоносные и бесплодные стелящиеся стебли. Листья – супротивные, цветки – пазушные, одиночные, синие, на длинных цветоносах. Плод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двулистовка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образующийся очень редко. Цветет с апреля по сентябрь. Размножается при помощи вегетативных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побегов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[4]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1506" name="Picture 2" descr="http://us.123rf.com/450wm/caoyuan73/caoyuan731503/caoyuan73150300101/38159107-%D0%91%D0%B0%D1%80%D0%B2%D0%B8%D0%BD%D0%BE%D0%BA-%D0%BC%D0%B0%D0%BB%D1%8B%D0%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929066"/>
            <a:ext cx="4286250" cy="27813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764704"/>
            <a:ext cx="80010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ЧЕРТОПОЛОХ ПОНИКАЮЩИЙ -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Carduus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nutans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Семейство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астровые (сложноцветные) 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Asteraceae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Dumort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Compositae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Giseke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Чертополох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поникающий (народные названия: бодяк,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будяки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дедовник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домовяк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колючник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красноголовик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осот, репей колючий,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репях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татарин, чертополох колючий, щедроватый,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рипьяхи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полевые) - двулетнее, многолетнее травянистое растение высотой 50-100 см. Стебель большей частью ветвистый, поднимающийся, опушенный, крылатый. Листья выемчато-зубчатые. Корзинки одиночные на концах стебля и ветвей, .поникающие, 4-7 см в диаметре. Листочки обертки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коленчато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изогнутые. Венчик малиновый или пурпуровый.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летом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осенью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[4]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85728"/>
            <a:ext cx="7143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Станция «Растения» «СОЛОМИНСКОЙ ДУБРАВЫ»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stranamasterov.ru/img4/i2013/08/24/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589710"/>
            <a:ext cx="4357718" cy="326829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14290"/>
            <a:ext cx="6572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Станция «Растения» «СОЛОМИНСКОЙ ДУБРАВЫ»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980728"/>
            <a:ext cx="807249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Нивя́ник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(лат.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Leucanthemum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– род травянистых многолетних корневищных растений из семейства астровых. Высота растений в зависимости от вида варьируется от 30 см до 1 м, а некоторые селекционные виды могут достигать до 130 см и выше. Поповник имеет преимущественно стеблевые листья с длинным черешком, в нижней части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лопатчатые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большие, сверху продолговатые, сидячие, размером поменьше. Края листьев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городчатые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или зубчатые, цвет – темно зеленый. Цветы садовой ромашки собраны в соцветия в форме одиночных корзинок, окрас преимущественно белый с желтой серединкой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[4]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www.catalogdesign.ru/images/0_2cbe2_3747c0ee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286124"/>
            <a:ext cx="4357718" cy="317568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7148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Дуб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черешчатый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Quercus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robur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это наиболее известный представитель рода. Распространён в европейской части России и в Западной Европе. Образует дубовые леса и входит в состав хвойно-широколиственных лесов. К типу почвы не требователен, но любит питательные почвы. Светолюбив. Это долговечный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красавец,достигающий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50 м. в высоту. В сомкнутых насаждениях имеет стройный ствол, высоко очищенный от сучьев, а как солитер имеет короткий ствол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низкопосаженную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широкую крону. Листья кожистые, продолговатые или обратнояйцевидные, до 15 см, в длину, с 3-7 парами тупых лопастей, разных по длине. Листья блестящие, тёмно-зелёные, снизу немного светлее.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Светолюбив, ветроустойчив, не любит постоянно влажных земель, засухоустойчив. Это одна из наиболее долговечных пород, которая может доживать до 1500 лет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[4]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42852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Станция «Растения» «СОЛОМИНСКОЙ ДУБРАВЫ»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rosdrevo.ru/images/com_adsmanager/ads_old/5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3367770"/>
            <a:ext cx="5214974" cy="349023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214290"/>
            <a:ext cx="64294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Станция «Растения» «СОЛОМИНСКОЙ ДУБРАВЫ»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785794"/>
            <a:ext cx="85725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Клен остролистный,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или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клен платановидный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(A.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platanoides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Крупное быстрорастущее дерево от 20 до 30 м высотой и от 8 до 15 м шириной с плотной округлой кроной. Кора молодых деревьев клена остролистного гладкая, красновато-серая; позже кора клена этого вида темнеет, иногда становится почти черной; имеет глубокие трещины. Листья остролистного клена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пятилопастные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насыщенно-зеленые; осенью оранжево-желтые, иногда красные. Цветки растения лимонно-желтые, душистые, распускаются до и во время распускания листьев. Корневая система клена остролистного поверхностная или глубокая. Растения хорошо переносят пересадку. В природе растения распространены по всей Европе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[4]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6" name="Picture 6" descr="http://ldra.lesnoi.by/sites/ldra.lesnoi.by/files/acer-platanoide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356992"/>
            <a:ext cx="4786346" cy="350100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714356"/>
            <a:ext cx="82478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Вяз обыкновенный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или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вяз гладкий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(U.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laevis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Дерево от 10-15 до 35 м высотой. Крона вяза обыкновенного округлая, у старых растений неровно зонтиковидная. Боковые побеги горизонтальные или поникающие. Листья вяза гладкого эллиптические, сильно ассиметричные, сверху зеленые, блестящие, снизу серовато-зеленые, осенью желтые. Растения переносят временное затопление. Скорость роста вяза обыкновенного – средняя или высокая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[4]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85728"/>
            <a:ext cx="8001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Станция «Растения» «СОЛОМИНСКОЙ ДУБРАВЫ»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www.ua.all.biz/img/ua/catalog/middle/1216757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564904"/>
            <a:ext cx="3240360" cy="407880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548680"/>
            <a:ext cx="878687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Бересклет 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Euonymus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кустарники или невысокие деревца семейства бересклетовых, относятся к виду листопадных или вечнозеленых. Могут расти на всех континентах в поясе тропиков, субтропиков или умеренных широт. В естественной среде достигают максимальной высоты до 4 метров.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Листва небольшого размера, овальная зеленая или имеет пеструю окраску (на листовых пластинах расположены пятна и полосы светлого и желтого оттенков). Цветет неяркими мелкими цветками, собранными в соцветия. Оттенок цветков – от бледно-зеленого до желтоватого. Плоды представляют собой коробочки, внутри которых белые, черные или красные семена, покрытые кожистой оболочкой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[4]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14290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Станция «Растения» «СОЛОМИНСКОЙ ДУБРАВЫ»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remediumplanta.ru/herba/imgherba/berescl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3071810"/>
            <a:ext cx="4833970" cy="362547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357166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Станция «Животные» «СОЛОМИНСКОЙ ДУБРАВЫ»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857232"/>
            <a:ext cx="86439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Жук-олень -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Lucanus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cervus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Жук длиной 25-75 мм. Тело черного цвета, матовое. У самца надкрылья и верхние челюсти коричневые, у самки надкрылья черно-бурые. Главный зубец на внутреннем крае очень сильно развитых мандибул самца находится перед серединой края. Голова самца сильно расширена. Булава усиков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четырехчлениковая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Встречается в широколиственных лесах в области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[5]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nashzeleniymir.ru/wp-content/uploads/2015/07/%D0%9A%D0%B0%D0%BA-%D0%B2%D1%8B%D0%B3%D0%BB%D1%8F%D0%B4%D0%B8%D1%82-%D0%B6%D1%83%D0%BA-%D0%BE%D0%BB%D0%B5%D0%BD%D1%8C-%D1%84%D0%BE%D1%82%D0%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786058"/>
            <a:ext cx="5850228" cy="390205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285728"/>
            <a:ext cx="65722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«Милый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сердцу отчий край. Здесь ты родился, здесь живут твои близкие. Эту землю завещали нам деды и прадеды. Посмотрите, какой прекрасный, удивительный мир нас окружает: бескрайние поля, меловые холмы, тенистые дубравы… Это природа. Она щедра и бескорыстна. Наша жизнь неотделима от нее. Сегодня мы совершим заочное путешествие в удивительный мир природы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…»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фото школа 2013\фото пейзаж\100_27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357430"/>
            <a:ext cx="7215238" cy="431625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214290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Станция «Животные» «СОЛОМИНСКОЙ ДУБРАВЫ»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928670"/>
            <a:ext cx="85011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Скопа-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Pandion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haliaetus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Населяет берега рек, озер. Для устройства гнезд предпочитает уплощенные или обломанные вершины высокоствольных деревьев. Охотно использует искусственные гнездовые платформы, может гнездиться на различных вышках в антропогенных местообитаниях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[5]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ru4.anyfad.com/items/t1@1309c406-8231-41e6-87d1-bef5f4a6c9d1/Skop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527411"/>
            <a:ext cx="4909544" cy="433058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197346"/>
            <a:ext cx="814393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/>
          </a:p>
          <a:p>
            <a:endParaRPr lang="ru-RU" b="1" i="1" dirty="0" smtClean="0"/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Обыкновенный, или европейский, ёж -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Erinaceus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europaeus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Ёж — общеизвестный зверёк, спина и бока покрыты короткими тёмными иглами. Иглы длиной до 3 см. Иглы белые у основания и на конце, посередине окрашены полосами чёрного, белого и коричневого цвета. Мех на мордочке, ногах и брюшке ежа жёсткий, серая окраска. Длина тела ежа 135—265 мм. Весит он в среднем 700—800 г, но перед спячкой может отъедаться до 1200 г. Самцы крупнее самок. Мордочка вытянутая, подвижная; нос острый и постоянно влажный. Глаза чёрные, круглые. Уши короткие, округлые, почти спрятаны в меху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14290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Станция «Животные» «СОЛОМИНСКОЙ ДУБРАВЫ»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s://im0-tub-ru.yandex.net/i?id=dfd58aad1b6a3adfa4fcfebb6a12022a&amp;n=33&amp;h=215&amp;w=3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3143248"/>
            <a:ext cx="5072098" cy="339720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500042"/>
            <a:ext cx="821537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Полевая мышь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(лат.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Apodemus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agrarius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достигает в размерах 12,5 см, не считая хвоста, который может быть длиной до 9 см. Окраска спины мышки серая, с легким желтовато-коричневым оттенком и темной полосой, проходящей по хребту, а живот – светлого серого цвета. В ареал обитания полевой мыши входят Германия, Венгрия, Швейцария, Польша, Болгария, южная часть Западной Сибири и Приморье, Монголия, Тайвань, Корейский полуостров и отдельные территории Китая. Проживает этот вид мышей на широких лугах, в густых зарослях кустарника, городских садах и парках, а убежище устраивает как в норках, так и в любых естественных укрытиях. В подтапливаемых местностях вьет гнезда на кустарниках. В зависимости от сезона рацион может состоять из семян, ягод, зеленых частей растений и различных насекомых. Полевая мышь – это основной вредитель посевов зерновых культур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[5]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42852"/>
            <a:ext cx="72152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Станция «Животные» «СОЛОМИНСКОЙ ДУБРАВЫ»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pictureloop.ru/images/1316838_mysh-polevaya-no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3886205"/>
            <a:ext cx="4731215" cy="297179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620688"/>
            <a:ext cx="878684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За́яц-руса́к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(лат.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Lepus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europaeus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) — относится к крупным зайцам: длина тела 57-68 см; масса 4-6 кг, редко — до 7 кг. Внешне русак хорошо отличается от беляка более длинными ушами (9,4-14 см), длинным клиновидным хвостом (7,2-14 см длиной), чёрного или чёрно-бурого цвета сверху. Глаза красновато-коричневые. Задние конечности длиннее, чем у беляка, но лапы короче и уже (длина ступни 13,6-18,5 см), поскольку русак обитает в регионах, где снеговой покров сравнительно неглубокий и твёрдый. Летняя окраска бывает охристо-серая, бурая, коричневая, охристо-рыжая или оливково-бурая, разных оттенков. Характерны крупные тёмные пестрины, образованные концами волос подшёрстка. Концы остевых волос охристые. Шерсть русака блестящая, шелковистая, заметно извитая. Бока окрашены светлее спины; живот белый, без ряби. Вокруг глаз белые кольца. Кончики ушей круглый год чёрные. Зимний мех немногим светлее летнего; голова, кончики ушей и передняя часть спины и зимой остаются тёмными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[5]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142852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Станция «Животные» «СОЛОМИНСКОЙ ДУБРАВЫ»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komotoz.ru/photo/images/photo_zajca/photo_zajca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933056"/>
            <a:ext cx="3963572" cy="264320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04664"/>
            <a:ext cx="8964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Список  литературы (источников)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484784"/>
            <a:ext cx="806489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Большая советская энциклопедия. – Режим доступа: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http://bigsoviet.org/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Природные ресурсы и окружающая среда Белгородской области / Под ред. С.В. Лукина. – Белгород, 2007.- 556 с.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Добровольский, Г. В. Почвенный покров охраняемых территорий. Состояние, степень изученности, организация исследований / Г. В. Добровольский, О. В. Чернова, О. 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Семенюк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др. // Почвоведение. – 2003. - № 6. - С. 645-654.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4.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http://russianpermaculture.ru/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о растениях.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5.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http://www.zoopicture.ru/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животных.</a:t>
            </a:r>
          </a:p>
          <a:p>
            <a:endParaRPr lang="en-US" dirty="0" smtClean="0"/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71540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«Всесоюзным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обществом охраны природы» Белгородской области от 30.08.91г. была создана сеть региональных особо охраняемых природных территорий нашей области, куда входят заповедники, заказники, памятники природы, природные парки.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Заповедники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охраняемая природная территория, на которой сохраняются в естественном состоянии редкие и ценные виды растений и животных. В них запрещается всякая деятельность человека: охота, ловля животных, пастьба скота, рубка дерева, сенокошение, т. е. заповедник навечно изымается из хозяйственного пользования.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u="sng" dirty="0">
                <a:latin typeface="Times New Roman" pitchFamily="18" charset="0"/>
                <a:cs typeface="Times New Roman" pitchFamily="18" charset="0"/>
              </a:rPr>
              <a:t>Заказники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временно охраняемая природная территория, на которой сохраняются определенные виды растений и животных. В отличии от заповедников здесь разрешается сельскохозяйственная деятельность человека: распашка земель, сбор ягод.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u="sng" dirty="0">
                <a:latin typeface="Times New Roman" pitchFamily="18" charset="0"/>
                <a:cs typeface="Times New Roman" pitchFamily="18" charset="0"/>
              </a:rPr>
              <a:t>Памятники природы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– ими являются уникальные или типичные, ценные в научном, культурно-познавательном и оздоровительном отношении природные объекты. Это могут быть озера, реки, отдельные деревья.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Природные парки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территории с уникальными природными объектами с правом посещения туристами по специально отведенным экологическим тропам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[1]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На территории Белгородской области расположен государственный природный заповедник «Белогорье». 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0"/>
            <a:ext cx="8358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Путешествие в заказник «СОЛОМИНСКАЯ ДУБРАВА»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42"/>
            <a:ext cx="8572528" cy="5584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429000"/>
            <a:ext cx="255587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00034" y="6027003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Расположение изучаемого объекта на территории области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0"/>
            <a:ext cx="81438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Путешествие в заказник «СОЛОМИНСКАЯ ДУБРАВА»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SC076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428604"/>
            <a:ext cx="7067575" cy="5299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6000768"/>
            <a:ext cx="97870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Общий вид со стороны Белгородского водохранилища.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142852"/>
            <a:ext cx="821537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Ботанический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заказник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Соломинская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дубрава» был создан в 1991 году. Располагается он в урочище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Соломино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Белгородского лесничества.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Заказник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находится в восточной части Белгородского района, координаты заказника (в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центральной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части) 50°31́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с.ш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и 36°37́ в.д. Он расположен на осадочном чехле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древней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платформы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Соломинская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дубрава занимает южные склоны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Среднерусской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возвышенности на правом крутом берегу р. Северский Донец, где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построено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Белгородское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водохранилище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 районе выхода на поверхность или приближения к поверхности карбонатных пород. Поверхностные горизонты представлены: мелом,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делювиальными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наносами и лессовидными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суглинками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территории исследуемого участка преобладают склоны средней крутизны – 36 % и около 20 % занимают крутые и очень крутые.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Плакорные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участки представлены небольшим фрагментом на юго-западе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дубравы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Территория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заказника находится в области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умеренно-континентального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климата. Средние температуры воздуха в июле 19,0°-19,5°C; января -8,0 – 8,5°C. Среднегодовое количество осадков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550-600мм.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Территория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заказника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относится 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Северскодонецкому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гидрогеологическому району, бассейн Дона; постоянных водных объектов на участке нет, но вблизи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находится Белгородское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водохранилище. Во время проливных дождей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образуются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временные водотоки, с которыми связаны процессы эрозии.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Территория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заказника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находится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лесостепной природной зоне,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подзоне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типичной лесостепи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Осколо-Северскодонецком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ПТК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[2]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P1030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1052737"/>
            <a:ext cx="8064896" cy="5668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2844" y="428604"/>
            <a:ext cx="86776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Путешествие в заказник «СОЛОМИНСКАЯ ДУБРАВА»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285728"/>
            <a:ext cx="6215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Станция «Почвы» «СОЛОМИНСКОЙ ДУБРАВЫ»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соломино_ц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647707"/>
            <a:ext cx="7358114" cy="6210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214290"/>
            <a:ext cx="6215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Станция «Почвы» «СОЛОМИНСКОЙ ДУБРАВЫ»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571480"/>
            <a:ext cx="5429288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«</a:t>
            </a:r>
            <a:r>
              <a:rPr lang="ru-RU" sz="1600" b="1" i="1" u="sng" dirty="0" smtClean="0">
                <a:latin typeface="Times New Roman" pitchFamily="18" charset="0"/>
                <a:cs typeface="Times New Roman" pitchFamily="18" charset="0"/>
              </a:rPr>
              <a:t>ТЕМНО-СЕРАЯ ЛЕСНАЯ ПОЧВА»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Почвы характеризуются темным (темно-серым) гумусовым горизонтом мощностью 25–30 см, зернистой структурой. Морфологическая дифференциация профиля выражена слабо,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оподзоленность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проявляется в виде белесой присыпки в нижней части гумусового горизонта. Самостоятельный горизонт А1А2, как правило, не выделяется, а выражен горизонт АВ. Иллювиальный горизонт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мелкоореховатой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непрочной структуры, иногда на гранях структурных отдельностей имеются гумусовые пленки.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Реакция слабокислая, иногда в верхней части профиля нейтральная, в нижней — нейтральная и щелочная. Содержание гумуса 5–12%, состав его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гуматно-кальциевый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Количество фракции гуминовых кислот, связанной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часто увеличивается вниз по профилю. По гранулометрическому и валовому составу слабая элювиально-иллювиальная дифференциация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[3]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Формируются главным образом в южной части лесной зоны и в лесостепи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Профиль серых лесных поч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561974"/>
            <a:ext cx="2381250" cy="629602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616</Words>
  <Application>Microsoft Office PowerPoint</Application>
  <PresentationFormat>Экран (4:3)</PresentationFormat>
  <Paragraphs>102</Paragraphs>
  <Slides>24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Людмила</cp:lastModifiedBy>
  <cp:revision>55</cp:revision>
  <dcterms:created xsi:type="dcterms:W3CDTF">2017-02-09T10:29:03Z</dcterms:created>
  <dcterms:modified xsi:type="dcterms:W3CDTF">2023-06-15T03:57:56Z</dcterms:modified>
</cp:coreProperties>
</file>