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70" r:id="rId2"/>
    <p:sldId id="365" r:id="rId3"/>
    <p:sldId id="299" r:id="rId4"/>
    <p:sldId id="327" r:id="rId5"/>
    <p:sldId id="328" r:id="rId6"/>
    <p:sldId id="329" r:id="rId7"/>
    <p:sldId id="335" r:id="rId8"/>
    <p:sldId id="331" r:id="rId9"/>
    <p:sldId id="330" r:id="rId10"/>
    <p:sldId id="342" r:id="rId11"/>
    <p:sldId id="368" r:id="rId12"/>
    <p:sldId id="338" r:id="rId13"/>
    <p:sldId id="341" r:id="rId14"/>
    <p:sldId id="340" r:id="rId15"/>
    <p:sldId id="339" r:id="rId16"/>
    <p:sldId id="346" r:id="rId17"/>
    <p:sldId id="366" r:id="rId18"/>
    <p:sldId id="343" r:id="rId19"/>
    <p:sldId id="367" r:id="rId20"/>
    <p:sldId id="347" r:id="rId21"/>
    <p:sldId id="349" r:id="rId22"/>
    <p:sldId id="350" r:id="rId23"/>
    <p:sldId id="351" r:id="rId24"/>
    <p:sldId id="352" r:id="rId25"/>
    <p:sldId id="353" r:id="rId26"/>
    <p:sldId id="354" r:id="rId27"/>
    <p:sldId id="369" r:id="rId28"/>
    <p:sldId id="356" r:id="rId29"/>
    <p:sldId id="358" r:id="rId30"/>
    <p:sldId id="359" r:id="rId31"/>
    <p:sldId id="360" r:id="rId32"/>
    <p:sldId id="361" r:id="rId33"/>
    <p:sldId id="280" r:id="rId34"/>
    <p:sldId id="363" r:id="rId35"/>
    <p:sldId id="324" r:id="rId36"/>
    <p:sldId id="296" r:id="rId37"/>
    <p:sldId id="297" r:id="rId38"/>
    <p:sldId id="29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482400"/>
    <a:srgbClr val="339966"/>
    <a:srgbClr val="422100"/>
    <a:srgbClr val="F9B46F"/>
    <a:srgbClr val="501B00"/>
    <a:srgbClr val="441D61"/>
    <a:srgbClr val="F79A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0E96FA03-38E1-4F0D-8121-E41CF37EDAE4}" type="datetimeFigureOut">
              <a:rPr lang="ru-RU" smtClean="0"/>
              <a:pPr/>
              <a:t>13.03.2024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679EA91C-BBC3-483E-8C1B-9AE68E0A054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06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9EA91C-BBC3-483E-8C1B-9AE68E0A0549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11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6496C8-A7CE-4101-B28F-523968E21C21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0029D2-A329-41E4-A34D-69E15D4BC0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4&amp;text=%D0%B0%D0%BD%D0%B8%D0%BC%D0%B0%D1%86%D0%B8%D1%8F%20%D0%BB%D1%8F%D0%B3%D1%83%D1%88%D0%BA%D0%B0&amp;fp=4&amp;pos=144&amp;uinfo=ww-1343-wh-599-fw-1118-fh-448-pd-1&amp;rpt=simage&amp;img_url=http://mirgif.com/jivotnie/reptilii-13.gif" TargetMode="External"/><Relationship Id="rId3" Type="http://schemas.openxmlformats.org/officeDocument/2006/relationships/hyperlink" Target="http://images.yandex.ru/yandsearch?text=%D0%B7%D0%B0%D1%8F%D1%86&amp;fp=0&amp;pos=2&amp;uinfo=ww-1343-wh-599-fw-1118-fh-448-pd-1&amp;rpt=simage&amp;img_url=http://img0.liveinternet.ru/images/attach/b/3/19/101/19101640_100__Zayac_.jpg" TargetMode="External"/><Relationship Id="rId7" Type="http://schemas.openxmlformats.org/officeDocument/2006/relationships/hyperlink" Target="http://images.yandex.ru/yandsearch?text=%D0%BB%D0%B8%D1%81%D0%B0&amp;fp=0&amp;pos=12&amp;uinfo=ww-1343-wh-599-fw-1118-fh-448-pd-1&amp;rpt=simage&amp;img_url=http://www.media.nakanune.ru/images/pictures/image_27147" TargetMode="External"/><Relationship Id="rId12" Type="http://schemas.openxmlformats.org/officeDocument/2006/relationships/hyperlink" Target="http://images.yandex.ru/yandsearch?text=%D0%B4%D0%B5%D0%BB%D1%8C%D1%84%D0%B8%D0%BD&amp;fp=0&amp;pos=19&amp;rpt=simage&amp;uinfo=ww-1343-wh-599-fw-1118-fh-448-pd-1&amp;img_url=http://fisnyak.ru/_nw/19/57567039.jpg" TargetMode="External"/><Relationship Id="rId2" Type="http://schemas.openxmlformats.org/officeDocument/2006/relationships/hyperlink" Target="http://images.yandex.ru/yandsearch?text=%D0%BA%D1%80%D0%BE%D1%82&amp;fp=0&amp;pos=0&amp;rpt=simage&amp;uinfo=ww-1343-wh-599-fw-1118-fh-448-pd-1&amp;img_url=http://rnns.ru/uploads/posts/2009-11/1259153931_krot_b-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&amp;text=%D0%BB%D0%B8%D1%87%D0%B8%D0%BD%D0%BA%D0%B0%20%D0%BC%D0%B0%D0%B9%D1%81%D0%BA%D0%BE%D0%B3%D0%BE%20%D0%B6%D1%83%D0%BA%D0%B0&amp;fp=1&amp;pos=36&amp;uinfo=ww-1343-wh-599-fw-1118-fh-448-pd-1&amp;rpt=simage&amp;img_url=http://img-fotki.yandex.ru/get/6302/3058871.22/0_6aa67_f112a37_L" TargetMode="External"/><Relationship Id="rId11" Type="http://schemas.openxmlformats.org/officeDocument/2006/relationships/hyperlink" Target="http://yandex.ru/video/search?text=%D1%84%D0%B8%D0%B7%D0%BA%D1%83%D0%BB%D1%8C%D1%82%D0%BC%D0%B8%D0%BD%D1%83%D1%82%D0%BA%D0%B0%20%D0%B5%D0%BB%D0%BE%D1%87%D0%BA%D0%B0&amp;filmId=kvhV0ypOUXI" TargetMode="External"/><Relationship Id="rId5" Type="http://schemas.openxmlformats.org/officeDocument/2006/relationships/hyperlink" Target="http://images.yandex.ru/yandsearch?p=4&amp;text=%D1%80%D1%8B%D0%B1%D0%BA%D0%B0%20%D1%81%D0%B8%D0%BD%D1%8F%D1%8F&amp;fp=4&amp;pos=124&amp;uinfo=ww-1343-wh-599-fw-1118-fh-448-pd-1&amp;rpt=simage&amp;img_url=http://www.aquarium-portal.ru/pub/articles/a4.jpg" TargetMode="External"/><Relationship Id="rId10" Type="http://schemas.openxmlformats.org/officeDocument/2006/relationships/hyperlink" Target="http://images.yandex.ru/yandsearch?p=2&amp;text=%D0%BE%D1%81%D1%8C%D0%BC%D0%B8%D0%BD%D0%BE%D0%B3&amp;fp=2&amp;pos=71&amp;uinfo=ww-1343-wh-599-fw-1118-fh-448-pd-1&amp;rpt=simage&amp;img_url=http://www.artgide.com/uploads/posts/3ds/40c379082aef041a1510edd19757a12b.jpg" TargetMode="External"/><Relationship Id="rId4" Type="http://schemas.openxmlformats.org/officeDocument/2006/relationships/hyperlink" Target="http://images.yandex.ru/yandsearch?p=3&amp;text=%D1%80%D1%8B%D0%B1%D0%BA%D0%B8%20%D0%BF%D0%BE%D0%BB%D0%BE%D1%81%D0%B0%D1%82%D1%8B%D0%B5&amp;fp=3&amp;pos=108&amp;uinfo=ww-1343-wh-599-fw-1118-fh-448-pd-1&amp;rpt=simage&amp;img_url=http://cs309228.userapi.com/v309228338/5d0d/vplNC8PyCG0.jpg" TargetMode="External"/><Relationship Id="rId9" Type="http://schemas.openxmlformats.org/officeDocument/2006/relationships/hyperlink" Target="http://images.yandex.ru/yandsearch?text=%D0%B0%D0%BD%D0%B8%D0%BC%D0%B0%D1%86%D0%B8%D1%8F%20%D0%B4%D0%B5%D1%80%D0%B5%D0%B2%D0%BE&amp;fp=0&amp;pos=16&amp;uinfo=ww-1343-wh-599-fw-1118-fh-448-pd-1&amp;rpt=simage&amp;img_url=http://s10.rimg.info/c04e5bac7738c26551f237593b292321.gif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0%D1%81%D0%BA%D0%B0%D1%80%D0%B8%D0%B4%D0%B0&amp;fp=0&amp;pos=8&amp;uinfo=ww-1343-wh-599-fw-1118-fh-448-pd-1&amp;rpt=simage&amp;img_url=http://club.foto.ru/gallery/images/photo/2009/01/28/1269510.jpg" TargetMode="External"/><Relationship Id="rId13" Type="http://schemas.openxmlformats.org/officeDocument/2006/relationships/hyperlink" Target="http://images.yandex.ru/yandsearch?text=%D1%80%D0%B0%D0%BA&amp;fp=0&amp;pos=7&amp;uinfo=ww-1343-wh-599-fw-1118-fh-448-pd-1&amp;rpt=simage&amp;img_url=http://www.vzsar.ru/i/news/medium/2013/06/73101.jpg" TargetMode="External"/><Relationship Id="rId3" Type="http://schemas.openxmlformats.org/officeDocument/2006/relationships/hyperlink" Target="http://images.yandex.ru/yandsearch?text=%D0%BE%D1%81%D0%B5%D1%82%D1%80&amp;fp=0&amp;img_url=http://krym.sarov.info/fishing/16.jpg&amp;pos=0&amp;uinfo=ww-1343-wh-599-fw-1118-fh-448-pd-1&amp;rpt=simage" TargetMode="External"/><Relationship Id="rId7" Type="http://schemas.openxmlformats.org/officeDocument/2006/relationships/hyperlink" Target="http://images.yandex.ru/yandsearch?text=%D0%B2%D0%BE%D1%80%D0%BE%D0%B1%D0%B5%D0%B9&amp;fp=0&amp;pos=10&amp;uinfo=ww-1343-wh-599-fw-1118-fh-448-pd-1&amp;rpt=simage&amp;img_url=http://upload.wikimedia.org/wikipedia/commons/thumb/4/44/Passer_montanus_2.jpg/120px-Passer_montanus_2.jpg" TargetMode="External"/><Relationship Id="rId12" Type="http://schemas.openxmlformats.org/officeDocument/2006/relationships/hyperlink" Target="http://images.yandex.ru/yandsearch?text=%D1%81%D0%BA%D0%B0%D1%82&amp;fp=0&amp;pos=2&amp;uinfo=ww-1343-wh-599-fw-1118-fh-448-pd-1&amp;rpt=simage&amp;img_url=http://dekatop.com/wp-content/uploads/2011/04/food_07.jpg" TargetMode="External"/><Relationship Id="rId2" Type="http://schemas.openxmlformats.org/officeDocument/2006/relationships/hyperlink" Target="http://images.yandex.ru/yandsearch?text=%D0%BE%D0%BA%D1%83%D0%BD%D1%8C&amp;fp=0&amp;pos=2&amp;uinfo=ww-1343-wh-599-fw-1118-fh-448-pd-1&amp;rpt=simage&amp;img_url=http://fisherbox.chat.ru/oku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C%D0%B5%D0%B4%D0%B2%D0%B5%D0%B4%D1%8C&amp;fp=0&amp;pos=6&amp;uinfo=ww-1343-wh-599-fw-1118-fh-448-pd-1&amp;rpt=simage&amp;img_url=http://www.deita.ru/files/Image/news/106486_l.jpg" TargetMode="External"/><Relationship Id="rId11" Type="http://schemas.openxmlformats.org/officeDocument/2006/relationships/hyperlink" Target="http://images.yandex.ru/yandsearch?text=%D0%B1%D0%B5%D0%BB%D0%BA%D0%B0&amp;fp=0&amp;pos=7&amp;uinfo=ww-1343-wh-599-fw-1118-fh-448-pd-1&amp;rpt=simage&amp;img_url=http://avatars.yandex.net/get-avatar/20743941/31b4ef73ccf600390c718b375eea9319.4104-middle" TargetMode="External"/><Relationship Id="rId5" Type="http://schemas.openxmlformats.org/officeDocument/2006/relationships/hyperlink" Target="http://images.yandex.ru/yandsearch?text=%D0%B4%D0%BE%D0%B6%D0%B4%D0%B5%D0%B2%D0%BE%D0%B9%20%D1%87%D0%B5%D1%80%D0%B2%D1%8C&amp;fp=0&amp;pos=2&amp;uinfo=ww-1343-wh-599-fw-1118-fh-448-pd-1&amp;rpt=simage&amp;img_url=http://images2.wikia.nocookie.net/__cb20120116180341/harrypotter/ru/images/thumb/3/32/D01116.jpg/180px-D01116.jpg" TargetMode="External"/><Relationship Id="rId10" Type="http://schemas.openxmlformats.org/officeDocument/2006/relationships/hyperlink" Target="http://images.yandex.ru/yandsearch?text=%D0%BE%D1%81%D1%82%D1%80%D0%B8%D1%86%D0%B0&amp;fp=0&amp;pos=9&amp;uinfo=ww-1343-wh-599-fw-1118-fh-448-pd-1&amp;rpt=simage&amp;img_url=http://www.7gy.ru/images/stories/prodetey/enterobioz.jpg" TargetMode="External"/><Relationship Id="rId4" Type="http://schemas.openxmlformats.org/officeDocument/2006/relationships/hyperlink" Target="http://images.yandex.ru/yandsearch?p=1&amp;text=%D0%BC%D0%B5%D0%B4%D0%B2%D0%B5%D0%B4%D0%BA%D0%B0&amp;fp=1&amp;pos=38&amp;uinfo=ww-1343-wh-599-fw-1118-fh-448-pd-1&amp;rpt=simage&amp;img_url=http://i006.radikal.ru/0805/84/2f42c2859d83.jpg" TargetMode="External"/><Relationship Id="rId9" Type="http://schemas.openxmlformats.org/officeDocument/2006/relationships/hyperlink" Target="http://images.yandex.ru/yandsearch?p=3&amp;text=%D0%BB%D0%B5%D0%BD%D1%82%D0%B5%D1%86&amp;fp=3&amp;pos=95&amp;uinfo=ww-1343-wh-599-fw-1118-fh-448-pd-1&amp;rpt=simage&amp;img_url=http://www.tripbase.com/articles/images/ThingsInsideYou/Tapeworm.jpg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text=%D0%B2%D0%B5%D1%80%D0%B1%D0%BB%D1%8E%D0%B4&amp;fp=0&amp;pos=2&amp;uinfo=ww-1343-wh-599-fw-1118-fh-448-pd-1&amp;rpt=simage&amp;img_url=http://camelus.info/i/bactrianus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87204-15E2-4859-AF66-8F373FD387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764704"/>
            <a:ext cx="8229600" cy="3065512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663300"/>
                </a:solidFill>
                <a:effectLst/>
                <a:latin typeface="Roboto"/>
              </a:rPr>
              <a:t>Презентация к уроку по учебному предмету «БИОЛОГИЯ» в 6-ом классе на тему «Соцветия»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40ADEA-0C1E-4C0C-8051-5EA6846209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7664" y="4221088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разработала учитель биологии МАОУ СОШ №13 г. Балаково Саратовской области </a:t>
            </a:r>
          </a:p>
          <a:p>
            <a:r>
              <a:rPr lang="ru-RU" dirty="0"/>
              <a:t>Салова Татьяна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1051110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C84F0C-3843-43EE-8129-A0D3B5F91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Тема урока: Соцветия</a:t>
            </a:r>
          </a:p>
        </p:txBody>
      </p:sp>
      <p:pic>
        <p:nvPicPr>
          <p:cNvPr id="10242" name="Picture 2" descr="https://balthazar.club/uploads/posts/2023-09/1695128964_balthazar-club-p-tsveti-sotsvetiya-krasivo-49.jpg">
            <a:extLst>
              <a:ext uri="{FF2B5EF4-FFF2-40B4-BE49-F238E27FC236}">
                <a16:creationId xmlns:a16="http://schemas.microsoft.com/office/drawing/2014/main" id="{6AECBB30-8C54-4096-9201-3EB04EEB32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198" y="1519659"/>
            <a:ext cx="6751604" cy="506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559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ACEB1E4-0AA0-416A-B2C5-E829E7766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663300"/>
                </a:solidFill>
              </a:rPr>
              <a:t>Исходя из темы, определите, каких целей мы должны сегодня достичь?</a:t>
            </a:r>
            <a:br>
              <a:rPr lang="ru-RU" sz="4000" dirty="0">
                <a:solidFill>
                  <a:srgbClr val="663300"/>
                </a:solidFill>
              </a:rPr>
            </a:br>
            <a:r>
              <a:rPr lang="ru-RU" sz="4000" dirty="0">
                <a:solidFill>
                  <a:srgbClr val="663300"/>
                </a:solidFill>
              </a:rPr>
              <a:t>-Что понять?</a:t>
            </a:r>
            <a:br>
              <a:rPr lang="ru-RU" sz="4000" dirty="0">
                <a:solidFill>
                  <a:srgbClr val="663300"/>
                </a:solidFill>
              </a:rPr>
            </a:br>
            <a:r>
              <a:rPr lang="ru-RU" sz="4000" dirty="0">
                <a:solidFill>
                  <a:srgbClr val="663300"/>
                </a:solidFill>
              </a:rPr>
              <a:t> -Что узнать? 	 </a:t>
            </a:r>
            <a:br>
              <a:rPr lang="ru-RU" sz="4000" dirty="0">
                <a:solidFill>
                  <a:srgbClr val="663300"/>
                </a:solidFill>
              </a:rPr>
            </a:br>
            <a:r>
              <a:rPr lang="ru-RU" sz="4000" dirty="0">
                <a:solidFill>
                  <a:srgbClr val="663300"/>
                </a:solidFill>
              </a:rPr>
              <a:t>- Что запомнить?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49CC0A-7D31-4732-8731-FBC16EB6C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5010603"/>
            <a:ext cx="3281561" cy="184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64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856B9-901F-43AD-84AF-2490D91B3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422100"/>
                </a:solidFill>
              </a:rPr>
              <a:t>Что такое соцветие?</a:t>
            </a:r>
          </a:p>
        </p:txBody>
      </p:sp>
      <p:pic>
        <p:nvPicPr>
          <p:cNvPr id="9220" name="Picture 4" descr="https://cf.ppt-online.org/files1/slide/a/aqD9oS1Q6IgRJlpWUZGxr70ndfXKzHAbPjvCY3LOus/slide-24.jpg">
            <a:extLst>
              <a:ext uri="{FF2B5EF4-FFF2-40B4-BE49-F238E27FC236}">
                <a16:creationId xmlns:a16="http://schemas.microsoft.com/office/drawing/2014/main" id="{6F1DFBC0-E667-4411-BD18-0E72C555308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1"/>
          <a:stretch/>
        </p:blipFill>
        <p:spPr bwMode="auto">
          <a:xfrm>
            <a:off x="457200" y="1844824"/>
            <a:ext cx="8229600" cy="491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766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207F0C-79ED-41DC-AF00-8925754EE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E396CC-4F27-41E7-899B-7A83AF5A7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papik.pro/uploads/posts/2022-01/1641467412_31-papik-pro-p-risunki-slozhnikh-sotsvetii-35.jpg">
            <a:extLst>
              <a:ext uri="{FF2B5EF4-FFF2-40B4-BE49-F238E27FC236}">
                <a16:creationId xmlns:a16="http://schemas.microsoft.com/office/drawing/2014/main" id="{84AE93E6-4E91-408A-822D-80871D5B3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13"/>
            <a:ext cx="9144000" cy="652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00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030156-B672-4C51-AA36-675D9788E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422100"/>
                </a:solidFill>
              </a:rPr>
              <a:t>Соцветия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719A1B96-8B8E-4D5A-B42C-4647A6F341B8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1943708" y="1258243"/>
            <a:ext cx="1854206" cy="130666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D00ECB01-B708-4A75-9B74-623253295FBE}"/>
              </a:ext>
            </a:extLst>
          </p:cNvPr>
          <p:cNvCxnSpPr>
            <a:cxnSpLocks/>
          </p:cNvCxnSpPr>
          <p:nvPr/>
        </p:nvCxnSpPr>
        <p:spPr>
          <a:xfrm>
            <a:off x="5200853" y="1258243"/>
            <a:ext cx="2077888" cy="1135963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56FA716-22A6-4C38-BFDA-617F8DB2CC2E}"/>
              </a:ext>
            </a:extLst>
          </p:cNvPr>
          <p:cNvSpPr txBox="1"/>
          <p:nvPr/>
        </p:nvSpPr>
        <p:spPr>
          <a:xfrm>
            <a:off x="251520" y="2564904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простые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F32266-8E70-4853-9303-62905363BF2E}"/>
              </a:ext>
            </a:extLst>
          </p:cNvPr>
          <p:cNvSpPr txBox="1"/>
          <p:nvPr/>
        </p:nvSpPr>
        <p:spPr>
          <a:xfrm>
            <a:off x="5868144" y="253900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сложные</a:t>
            </a:r>
          </a:p>
        </p:txBody>
      </p:sp>
      <p:pic>
        <p:nvPicPr>
          <p:cNvPr id="12290" name="Picture 2" descr="соцветия">
            <a:extLst>
              <a:ext uri="{FF2B5EF4-FFF2-40B4-BE49-F238E27FC236}">
                <a16:creationId xmlns:a16="http://schemas.microsoft.com/office/drawing/2014/main" id="{66B85C69-57D7-48A5-B2C7-9C59FD9C5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3249558"/>
            <a:ext cx="737235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A2E268-53F5-4872-AECF-661C61E414A4}"/>
              </a:ext>
            </a:extLst>
          </p:cNvPr>
          <p:cNvSpPr txBox="1"/>
          <p:nvPr/>
        </p:nvSpPr>
        <p:spPr>
          <a:xfrm>
            <a:off x="3491880" y="2723674"/>
            <a:ext cx="2214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Отличия?</a:t>
            </a:r>
          </a:p>
        </p:txBody>
      </p:sp>
    </p:spTree>
    <p:extLst>
      <p:ext uri="{BB962C8B-B14F-4D97-AF65-F5344CB8AC3E}">
        <p14:creationId xmlns:p14="http://schemas.microsoft.com/office/powerpoint/2010/main" val="290001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Простые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Кисть </a:t>
            </a:r>
          </a:p>
        </p:txBody>
      </p:sp>
      <p:pic>
        <p:nvPicPr>
          <p:cNvPr id="13316" name="Picture 4" descr="https://blgy.ru/wp-content/uploads/Sotsvetiya-KIST-CHERYOMUHA.jpg">
            <a:extLst>
              <a:ext uri="{FF2B5EF4-FFF2-40B4-BE49-F238E27FC236}">
                <a16:creationId xmlns:a16="http://schemas.microsoft.com/office/drawing/2014/main" id="{32434BC7-2B18-4611-921E-A55D4F8050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21698" r="1767" b="6019"/>
          <a:stretch/>
        </p:blipFill>
        <p:spPr bwMode="auto">
          <a:xfrm>
            <a:off x="1403648" y="2852936"/>
            <a:ext cx="6596655" cy="373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D25EE8-B4A1-4D86-B4E4-0BEE45C9C493}"/>
              </a:ext>
            </a:extLst>
          </p:cNvPr>
          <p:cNvSpPr txBox="1"/>
          <p:nvPr/>
        </p:nvSpPr>
        <p:spPr>
          <a:xfrm>
            <a:off x="4932040" y="617719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Черемуха</a:t>
            </a:r>
          </a:p>
        </p:txBody>
      </p:sp>
    </p:spTree>
    <p:extLst>
      <p:ext uri="{BB962C8B-B14F-4D97-AF65-F5344CB8AC3E}">
        <p14:creationId xmlns:p14="http://schemas.microsoft.com/office/powerpoint/2010/main" val="2625447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Простые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Колос</a:t>
            </a:r>
          </a:p>
        </p:txBody>
      </p:sp>
      <p:pic>
        <p:nvPicPr>
          <p:cNvPr id="2050" name="Picture 2" descr="https://otvet.imgsmail.ru/download/96720614_114c4e30834e446b24e8d1a43cfc964b_800.jpg">
            <a:extLst>
              <a:ext uri="{FF2B5EF4-FFF2-40B4-BE49-F238E27FC236}">
                <a16:creationId xmlns:a16="http://schemas.microsoft.com/office/drawing/2014/main" id="{7EE05808-F1FE-4C38-BAAC-D3887E94D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74" r="-84"/>
          <a:stretch/>
        </p:blipFill>
        <p:spPr bwMode="auto">
          <a:xfrm>
            <a:off x="762000" y="2747466"/>
            <a:ext cx="7626424" cy="353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242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graycell.ru/picture/big/pochatok.jpg">
            <a:extLst>
              <a:ext uri="{FF2B5EF4-FFF2-40B4-BE49-F238E27FC236}">
                <a16:creationId xmlns:a16="http://schemas.microsoft.com/office/drawing/2014/main" id="{D50BDF75-75FE-4E69-BF4C-8BA2EBBCD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51151"/>
            <a:ext cx="2813298" cy="281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Простые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Початок</a:t>
            </a:r>
          </a:p>
        </p:txBody>
      </p:sp>
      <p:pic>
        <p:nvPicPr>
          <p:cNvPr id="1026" name="Picture 2" descr="https://prezentacii.info/wp-content/uploads/2015/11/JceBc9yKn1Ah8rGc/19.jpg">
            <a:extLst>
              <a:ext uri="{FF2B5EF4-FFF2-40B4-BE49-F238E27FC236}">
                <a16:creationId xmlns:a16="http://schemas.microsoft.com/office/drawing/2014/main" id="{BF23ACBF-BC63-410A-8720-13B8854D60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10"/>
          <a:stretch/>
        </p:blipFill>
        <p:spPr bwMode="auto">
          <a:xfrm>
            <a:off x="2195736" y="2422098"/>
            <a:ext cx="6948264" cy="331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117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Простые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Зонтик </a:t>
            </a:r>
          </a:p>
        </p:txBody>
      </p:sp>
      <p:pic>
        <p:nvPicPr>
          <p:cNvPr id="14338" name="Picture 2" descr="https://shareslide.ru/img/thumbs/623195988ad2a1fe78fb8b42c92503e1-800x.jpg">
            <a:extLst>
              <a:ext uri="{FF2B5EF4-FFF2-40B4-BE49-F238E27FC236}">
                <a16:creationId xmlns:a16="http://schemas.microsoft.com/office/drawing/2014/main" id="{4BA03A68-E214-48B6-AC15-C139194FE0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23541" b="860"/>
          <a:stretch/>
        </p:blipFill>
        <p:spPr bwMode="auto">
          <a:xfrm>
            <a:off x="1187624" y="2420888"/>
            <a:ext cx="705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6135818-152C-4989-B3DB-3B410DCE8358}"/>
              </a:ext>
            </a:extLst>
          </p:cNvPr>
          <p:cNvSpPr/>
          <p:nvPr/>
        </p:nvSpPr>
        <p:spPr>
          <a:xfrm>
            <a:off x="1403648" y="2420888"/>
            <a:ext cx="1440160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dist="228600" dir="2700000" sy="90000" rotWithShape="0">
              <a:schemeClr val="bg1">
                <a:alpha val="26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707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Простые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Корзинка</a:t>
            </a:r>
          </a:p>
        </p:txBody>
      </p:sp>
      <p:pic>
        <p:nvPicPr>
          <p:cNvPr id="19458" name="Picture 2" descr="https://cf2.ppt-online.org/files2/slide/l/l7Wj3F9sio0EAMGPbR54kexHfXIDCuTcSwnZUQtrhJ/slide-25.jpg">
            <a:extLst>
              <a:ext uri="{FF2B5EF4-FFF2-40B4-BE49-F238E27FC236}">
                <a16:creationId xmlns:a16="http://schemas.microsoft.com/office/drawing/2014/main" id="{A4D347F3-FFB1-4E63-80C8-0128E6AD76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38658" r="16925" b="9520"/>
          <a:stretch/>
        </p:blipFill>
        <p:spPr bwMode="auto">
          <a:xfrm>
            <a:off x="917156" y="2974195"/>
            <a:ext cx="691276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080C46-4AD1-44E2-B8FE-B3C551CC723E}"/>
              </a:ext>
            </a:extLst>
          </p:cNvPr>
          <p:cNvSpPr txBox="1"/>
          <p:nvPr/>
        </p:nvSpPr>
        <p:spPr>
          <a:xfrm>
            <a:off x="8074208" y="603875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Астра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42C0C4-8EC8-40FF-BD8E-0A1E95089A02}"/>
              </a:ext>
            </a:extLst>
          </p:cNvPr>
          <p:cNvSpPr/>
          <p:nvPr/>
        </p:nvSpPr>
        <p:spPr>
          <a:xfrm>
            <a:off x="917156" y="5372655"/>
            <a:ext cx="2520280" cy="109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pocvetam.ru/wp-content/uploads/2019/08/1.zagolovok.jpg">
            <a:extLst>
              <a:ext uri="{FF2B5EF4-FFF2-40B4-BE49-F238E27FC236}">
                <a16:creationId xmlns:a16="http://schemas.microsoft.com/office/drawing/2014/main" id="{C4736BEA-E851-426F-803A-01FE347202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" r="4238"/>
          <a:stretch/>
        </p:blipFill>
        <p:spPr bwMode="auto">
          <a:xfrm>
            <a:off x="4572000" y="1196144"/>
            <a:ext cx="210266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0867B6-7872-46B0-8E66-B7DB43D14036}"/>
              </a:ext>
            </a:extLst>
          </p:cNvPr>
          <p:cNvSpPr txBox="1"/>
          <p:nvPr/>
        </p:nvSpPr>
        <p:spPr>
          <a:xfrm>
            <a:off x="6948264" y="18715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Ромашка</a:t>
            </a:r>
          </a:p>
        </p:txBody>
      </p:sp>
    </p:spTree>
    <p:extLst>
      <p:ext uri="{BB962C8B-B14F-4D97-AF65-F5344CB8AC3E}">
        <p14:creationId xmlns:p14="http://schemas.microsoft.com/office/powerpoint/2010/main" val="3761304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ИОЛОГИЯ\1 Урок ФГОС\слайд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32" y="446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420888"/>
            <a:ext cx="6374512" cy="3600400"/>
          </a:xfrm>
        </p:spPr>
        <p:txBody>
          <a:bodyPr>
            <a:noAutofit/>
          </a:bodyPr>
          <a:lstStyle/>
          <a:p>
            <a:r>
              <a:rPr lang="ru-RU" sz="54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  <a:t>Чтобы жить, нужно солнце, свобода и маленький цветок</a:t>
            </a:r>
            <a:r>
              <a:rPr lang="ru-RU" sz="4400" cap="none" dirty="0">
                <a:solidFill>
                  <a:schemeClr val="tx1"/>
                </a:solidFill>
                <a:effectLst/>
                <a:latin typeface="Sitka Heading" panose="02000505000000020004" pitchFamily="2" charset="0"/>
              </a:rPr>
              <a:t>       </a:t>
            </a:r>
            <a:br>
              <a:rPr lang="ru-RU" sz="4400" cap="none" dirty="0">
                <a:solidFill>
                  <a:schemeClr val="tx1"/>
                </a:solidFill>
                <a:effectLst/>
                <a:latin typeface="Sitka Heading" panose="02000505000000020004" pitchFamily="2" charset="0"/>
              </a:rPr>
            </a:br>
            <a:r>
              <a:rPr lang="ru-RU" sz="4400" cap="none" dirty="0">
                <a:solidFill>
                  <a:schemeClr val="tx1"/>
                </a:solidFill>
                <a:effectLst/>
                <a:latin typeface="Sitka Heading" panose="02000505000000020004" pitchFamily="2" charset="0"/>
              </a:rPr>
              <a:t>                     </a:t>
            </a:r>
            <a:br>
              <a:rPr lang="ru-RU" sz="4400" cap="none" dirty="0">
                <a:solidFill>
                  <a:schemeClr val="tx1"/>
                </a:solidFill>
                <a:effectLst/>
                <a:latin typeface="Sitka Heading" panose="02000505000000020004" pitchFamily="2" charset="0"/>
              </a:rPr>
            </a:br>
            <a:r>
              <a:rPr lang="ru-RU" sz="4400" cap="none" dirty="0">
                <a:solidFill>
                  <a:schemeClr val="tx1"/>
                </a:solidFill>
                <a:effectLst/>
                <a:latin typeface="Sitka Heading" panose="02000505000000020004" pitchFamily="2" charset="0"/>
              </a:rPr>
              <a:t>                       </a:t>
            </a:r>
            <a:r>
              <a:rPr lang="ru-RU" sz="4400" cap="none" dirty="0">
                <a:solidFill>
                  <a:srgbClr val="422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Г.Х. Андерсен</a:t>
            </a:r>
            <a:br>
              <a:rPr lang="ru-RU" sz="5400" cap="none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5400" cap="none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204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Простые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Головка</a:t>
            </a:r>
          </a:p>
        </p:txBody>
      </p:sp>
      <p:pic>
        <p:nvPicPr>
          <p:cNvPr id="18438" name="Picture 6" descr="https://blgy.ru/wp-content/uploads/Sotsvetie-golovka.jpg">
            <a:extLst>
              <a:ext uri="{FF2B5EF4-FFF2-40B4-BE49-F238E27FC236}">
                <a16:creationId xmlns:a16="http://schemas.microsoft.com/office/drawing/2014/main" id="{B5F9E6F4-CE33-4057-A8C1-7143FD94AE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" t="16454" r="6686" b="17729"/>
          <a:stretch/>
        </p:blipFill>
        <p:spPr bwMode="auto">
          <a:xfrm>
            <a:off x="1259632" y="2583696"/>
            <a:ext cx="6738403" cy="378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08BA9D-7C2A-46D6-8F34-590A5C85BEC6}"/>
              </a:ext>
            </a:extLst>
          </p:cNvPr>
          <p:cNvSpPr txBox="1"/>
          <p:nvPr/>
        </p:nvSpPr>
        <p:spPr>
          <a:xfrm>
            <a:off x="1389553" y="5982742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Клевер</a:t>
            </a:r>
          </a:p>
        </p:txBody>
      </p:sp>
    </p:spTree>
    <p:extLst>
      <p:ext uri="{BB962C8B-B14F-4D97-AF65-F5344CB8AC3E}">
        <p14:creationId xmlns:p14="http://schemas.microsoft.com/office/powerpoint/2010/main" val="48497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Сложные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Метёлка</a:t>
            </a:r>
          </a:p>
        </p:txBody>
      </p:sp>
      <p:pic>
        <p:nvPicPr>
          <p:cNvPr id="20482" name="Picture 2" descr="https://cf3.ppt-online.org/files3/slide/a/alueMbqNY5RBF9sXd7zmWLkJS46rOgGI0t8nCV/slide-25.jpg">
            <a:extLst>
              <a:ext uri="{FF2B5EF4-FFF2-40B4-BE49-F238E27FC236}">
                <a16:creationId xmlns:a16="http://schemas.microsoft.com/office/drawing/2014/main" id="{095BB89E-753D-497F-9BB8-73679BA383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31"/>
          <a:stretch/>
        </p:blipFill>
        <p:spPr bwMode="auto">
          <a:xfrm>
            <a:off x="2278872" y="2516910"/>
            <a:ext cx="6840760" cy="406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blgy.ru/wp-content/uploads/metelka.jpg">
            <a:extLst>
              <a:ext uri="{FF2B5EF4-FFF2-40B4-BE49-F238E27FC236}">
                <a16:creationId xmlns:a16="http://schemas.microsoft.com/office/drawing/2014/main" id="{A5E30BF3-C300-4A63-AF5E-2410A3E06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3" t="33638"/>
          <a:stretch/>
        </p:blipFill>
        <p:spPr bwMode="auto">
          <a:xfrm>
            <a:off x="29592" y="3140969"/>
            <a:ext cx="2123728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542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6E0C09-B209-4513-9644-3476C2087804}"/>
              </a:ext>
            </a:extLst>
          </p:cNvPr>
          <p:cNvSpPr/>
          <p:nvPr/>
        </p:nvSpPr>
        <p:spPr>
          <a:xfrm>
            <a:off x="0" y="3501008"/>
            <a:ext cx="2839629" cy="25202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Сложные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Сложный зонтик</a:t>
            </a:r>
          </a:p>
        </p:txBody>
      </p:sp>
      <p:pic>
        <p:nvPicPr>
          <p:cNvPr id="21506" name="Picture 2" descr="https://cf3.ppt-online.org/files3/slide/a/alueMbqNY5RBF9sXd7zmWLkJS46rOgGI0t8nCV/slide-27.jpg">
            <a:extLst>
              <a:ext uri="{FF2B5EF4-FFF2-40B4-BE49-F238E27FC236}">
                <a16:creationId xmlns:a16="http://schemas.microsoft.com/office/drawing/2014/main" id="{69ACDF6C-E18E-4AB1-8DC0-E0049E0601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20631" r="2750"/>
          <a:stretch/>
        </p:blipFill>
        <p:spPr bwMode="auto">
          <a:xfrm>
            <a:off x="3059832" y="2747466"/>
            <a:ext cx="5760640" cy="399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papik.pro/uploads/posts/2023-03/1678582879_papik-pro-p-risunok-slozhnogo-sotsvetiya-slozhnii-zont-2.png">
            <a:extLst>
              <a:ext uri="{FF2B5EF4-FFF2-40B4-BE49-F238E27FC236}">
                <a16:creationId xmlns:a16="http://schemas.microsoft.com/office/drawing/2014/main" id="{CE111E0D-E83F-4DC9-84E4-FDDB4D59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4720"/>
            <a:ext cx="2894816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857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AF81B-E183-4400-B435-1BE3ACE6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422100"/>
                </a:solidFill>
              </a:rPr>
              <a:t>Сложные соцветия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736EF-74BF-4B59-95FD-019E4CB8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704" y="1417638"/>
            <a:ext cx="8291264" cy="96470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6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Сложный колос</a:t>
            </a:r>
          </a:p>
        </p:txBody>
      </p:sp>
      <p:pic>
        <p:nvPicPr>
          <p:cNvPr id="2050" name="Picture 2" descr="https://papik.pro/uploads/posts/2022-01/1641461274_21-papik-pro-p-sotsvetie-slozhnii-kolos-risunok-21.jpg">
            <a:extLst>
              <a:ext uri="{FF2B5EF4-FFF2-40B4-BE49-F238E27FC236}">
                <a16:creationId xmlns:a16="http://schemas.microsoft.com/office/drawing/2014/main" id="{1D45B53D-EBFE-4994-A453-0B1DDEE74B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3" r="-1004"/>
          <a:stretch/>
        </p:blipFill>
        <p:spPr bwMode="auto">
          <a:xfrm>
            <a:off x="683568" y="2204864"/>
            <a:ext cx="7638020" cy="448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B2ABBF-6EBF-4480-B9B6-E6EF164546E6}"/>
              </a:ext>
            </a:extLst>
          </p:cNvPr>
          <p:cNvSpPr txBox="1"/>
          <p:nvPr/>
        </p:nvSpPr>
        <p:spPr>
          <a:xfrm>
            <a:off x="3275856" y="573325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пшеница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D71AE0-7D02-4F49-9948-EBC22873CE4E}"/>
              </a:ext>
            </a:extLst>
          </p:cNvPr>
          <p:cNvSpPr txBox="1"/>
          <p:nvPr/>
        </p:nvSpPr>
        <p:spPr>
          <a:xfrm>
            <a:off x="5943378" y="316956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рожь</a:t>
            </a:r>
          </a:p>
        </p:txBody>
      </p:sp>
    </p:spTree>
    <p:extLst>
      <p:ext uri="{BB962C8B-B14F-4D97-AF65-F5344CB8AC3E}">
        <p14:creationId xmlns:p14="http://schemas.microsoft.com/office/powerpoint/2010/main" val="2305718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191F0-50F2-4B44-B694-6BAED01F1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344" y="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Значение соцветий?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5AD3E3-B40F-4EB8-A477-A6B0E2A35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fs.znanio.ru/d5af0e/85/99/62832c7e07fbb92bdaae54518561477079.jpg">
            <a:extLst>
              <a:ext uri="{FF2B5EF4-FFF2-40B4-BE49-F238E27FC236}">
                <a16:creationId xmlns:a16="http://schemas.microsoft.com/office/drawing/2014/main" id="{2D4FB36A-74B5-433B-82FC-5C22F01C7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2" y="980728"/>
            <a:ext cx="8812535" cy="662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99904C-331B-4E2F-84BD-65B2F1473A3C}"/>
              </a:ext>
            </a:extLst>
          </p:cNvPr>
          <p:cNvSpPr/>
          <p:nvPr/>
        </p:nvSpPr>
        <p:spPr>
          <a:xfrm>
            <a:off x="165732" y="3933056"/>
            <a:ext cx="8812534" cy="3600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2770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5B121-B229-48D4-A78B-F963FC780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Капитан Краб_ _Карнавальная разминка_ (online-video-cutter.com) (1)">
            <a:hlinkClick r:id="" action="ppaction://media"/>
            <a:extLst>
              <a:ext uri="{FF2B5EF4-FFF2-40B4-BE49-F238E27FC236}">
                <a16:creationId xmlns:a16="http://schemas.microsoft.com/office/drawing/2014/main" id="{C8B51A11-D744-44DC-B572-AF668E6A655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26903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2E484D-47F2-4650-98A7-6E9651F6C718}"/>
              </a:ext>
            </a:extLst>
          </p:cNvPr>
          <p:cNvSpPr txBox="1"/>
          <p:nvPr/>
        </p:nvSpPr>
        <p:spPr>
          <a:xfrm>
            <a:off x="2555776" y="537321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663300"/>
                </a:solidFill>
              </a:rPr>
              <a:t>ФИЗМИНУТКА</a:t>
            </a:r>
          </a:p>
        </p:txBody>
      </p:sp>
    </p:spTree>
    <p:extLst>
      <p:ext uri="{BB962C8B-B14F-4D97-AF65-F5344CB8AC3E}">
        <p14:creationId xmlns:p14="http://schemas.microsoft.com/office/powerpoint/2010/main" val="30787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A4805-C104-4C70-89C1-05F8F2D34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3879"/>
            <a:ext cx="8229600" cy="724942"/>
          </a:xfrm>
        </p:spPr>
        <p:txBody>
          <a:bodyPr/>
          <a:lstStyle/>
          <a:p>
            <a:r>
              <a:rPr lang="ru-RU" dirty="0">
                <a:solidFill>
                  <a:srgbClr val="482400"/>
                </a:solidFill>
              </a:rPr>
              <a:t>Лабораторная работа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4A8EEE-3E97-430F-B8AE-32082E6CD5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" t="4876" r="6452" b="19129"/>
          <a:stretch/>
        </p:blipFill>
        <p:spPr>
          <a:xfrm>
            <a:off x="0" y="854111"/>
            <a:ext cx="9144000" cy="568863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032116-9E0C-4095-9FFB-F05EA132AFF0}"/>
              </a:ext>
            </a:extLst>
          </p:cNvPr>
          <p:cNvSpPr txBox="1"/>
          <p:nvPr/>
        </p:nvSpPr>
        <p:spPr>
          <a:xfrm>
            <a:off x="3158088" y="5378801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b="1" dirty="0"/>
              <a:t>СЛОЖНЫЙ КОЛОС</a:t>
            </a:r>
          </a:p>
        </p:txBody>
      </p:sp>
      <p:pic>
        <p:nvPicPr>
          <p:cNvPr id="1026" name="Picture 2" descr="https://images.satom.ru/i3/categories/lupy-linzy-uvelichitelnye-stekla_eb02c187f914ca8_800x600.png">
            <a:extLst>
              <a:ext uri="{FF2B5EF4-FFF2-40B4-BE49-F238E27FC236}">
                <a16:creationId xmlns:a16="http://schemas.microsoft.com/office/drawing/2014/main" id="{E7DBAF51-D0EF-4055-93F2-9728846CA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87" y="5686578"/>
            <a:ext cx="2106038" cy="154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images.satom.ru/i3/categories/lupy-linzy-uvelichitelnye-stekla_eb02c187f914ca8_800x600.png">
            <a:extLst>
              <a:ext uri="{FF2B5EF4-FFF2-40B4-BE49-F238E27FC236}">
                <a16:creationId xmlns:a16="http://schemas.microsoft.com/office/drawing/2014/main" id="{8F347871-C13C-42A0-9601-25732E5AF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2790" y="5804740"/>
            <a:ext cx="1737487" cy="119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119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671BD5D1-7BA3-4812-8AF3-D2CC8B1059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9034748"/>
              </p:ext>
            </p:extLst>
          </p:nvPr>
        </p:nvGraphicFramePr>
        <p:xfrm>
          <a:off x="457200" y="4149080"/>
          <a:ext cx="8291264" cy="2497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1518">
                  <a:extLst>
                    <a:ext uri="{9D8B030D-6E8A-4147-A177-3AD203B41FA5}">
                      <a16:colId xmlns:a16="http://schemas.microsoft.com/office/drawing/2014/main" val="3870782928"/>
                    </a:ext>
                  </a:extLst>
                </a:gridCol>
                <a:gridCol w="2328644">
                  <a:extLst>
                    <a:ext uri="{9D8B030D-6E8A-4147-A177-3AD203B41FA5}">
                      <a16:colId xmlns:a16="http://schemas.microsoft.com/office/drawing/2014/main" val="2706571822"/>
                    </a:ext>
                  </a:extLst>
                </a:gridCol>
                <a:gridCol w="2271091">
                  <a:extLst>
                    <a:ext uri="{9D8B030D-6E8A-4147-A177-3AD203B41FA5}">
                      <a16:colId xmlns:a16="http://schemas.microsoft.com/office/drawing/2014/main" val="1115464241"/>
                    </a:ext>
                  </a:extLst>
                </a:gridCol>
                <a:gridCol w="2080011">
                  <a:extLst>
                    <a:ext uri="{9D8B030D-6E8A-4147-A177-3AD203B41FA5}">
                      <a16:colId xmlns:a16="http://schemas.microsoft.com/office/drawing/2014/main" val="646063892"/>
                    </a:ext>
                  </a:extLst>
                </a:gridCol>
              </a:tblGrid>
              <a:tr h="43878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Номер соцветия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Название</a:t>
                      </a: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соцветия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Схема соцветия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Название растения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193070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1946615"/>
                  </a:ext>
                </a:extLst>
              </a:tr>
              <a:tr h="51054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0412745"/>
                  </a:ext>
                </a:extLst>
              </a:tr>
              <a:tr h="51054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2596314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1174987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C36B6F2E-56EE-4B2D-8C5A-ABB4272F67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25880" y="244356"/>
            <a:ext cx="8784976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             Лабораторная работа</a:t>
            </a:r>
            <a:r>
              <a:rPr kumimoji="0" lang="ru-RU" altLang="ru-RU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</a:t>
            </a: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Ознакомление с различными типами соцветий»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Цель работы: </a:t>
            </a: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познакомиться с особенностями строения соцветий</a:t>
            </a:r>
            <a:r>
              <a:rPr kumimoji="0" lang="ru-RU" altLang="ru-RU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определить простые и сложные соцветия.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Оборудование: </a:t>
            </a: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гербарии, лупы, рисунки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        Ход работы: 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Рассмотрите соцветия на гербарии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________________________________________________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________________________________________________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Определите типы соцветий. Данные включите в таблицу </a:t>
            </a:r>
            <a:b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(два простых + два сложных</a:t>
            </a: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соцветия под соответствующими номерами). </a:t>
            </a:r>
            <a:b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kumimoji="0" lang="ru-RU" altLang="ru-RU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Можно пользоваться лупой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7377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23364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422100"/>
                </a:solidFill>
              </a:rPr>
              <a:t>Выводы: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829" y="0"/>
            <a:ext cx="2411760" cy="19309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1520" y="2111370"/>
            <a:ext cx="856895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такое соцветие?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ru-RU" sz="4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Какие примеры простых и сложных соцветий можно привести</a:t>
            </a: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Каково значение соцветий для растений?</a:t>
            </a:r>
            <a:endParaRPr kumimoji="0" lang="ru-RU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rasfokus.ru/images/photos/medium/1a4bdf114606c5f9a7a2ca1a333da1e0.jpg">
            <a:extLst>
              <a:ext uri="{FF2B5EF4-FFF2-40B4-BE49-F238E27FC236}">
                <a16:creationId xmlns:a16="http://schemas.microsoft.com/office/drawing/2014/main" id="{46ECF1B6-F30E-4D76-B9BE-F68A6A91E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20"/>
            <a:ext cx="2771800" cy="184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" y="307975"/>
            <a:ext cx="8229600" cy="577374"/>
          </a:xfrm>
        </p:spPr>
        <p:txBody>
          <a:bodyPr>
            <a:normAutofit fontScale="40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6000" b="1" dirty="0">
                <a:solidFill>
                  <a:srgbClr val="663300"/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837724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501B00"/>
                </a:solidFill>
              </a:rPr>
              <a:t>Оцени себя</a:t>
            </a:r>
            <a:endParaRPr lang="ru-RU" sz="3600" b="1" dirty="0">
              <a:solidFill>
                <a:srgbClr val="501B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940692"/>
              </p:ext>
            </p:extLst>
          </p:nvPr>
        </p:nvGraphicFramePr>
        <p:xfrm>
          <a:off x="323528" y="2036167"/>
          <a:ext cx="8471284" cy="3853309"/>
        </p:xfrm>
        <a:graphic>
          <a:graphicData uri="http://schemas.openxmlformats.org/drawingml/2006/table">
            <a:tbl>
              <a:tblPr firstRow="1" firstCol="1" bandRow="1"/>
              <a:tblGrid>
                <a:gridCol w="610910">
                  <a:extLst>
                    <a:ext uri="{9D8B030D-6E8A-4147-A177-3AD203B41FA5}">
                      <a16:colId xmlns:a16="http://schemas.microsoft.com/office/drawing/2014/main" val="2555686932"/>
                    </a:ext>
                  </a:extLst>
                </a:gridCol>
                <a:gridCol w="2736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7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7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8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38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Критерий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балла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балла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1 балл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4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Моя активность на уроке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339966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99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Высокая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chemeClr val="accent5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Низкая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4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Материал урока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99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Хорошо усвоил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Усвоил частично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Плохо усвоил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1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Объяснить тему другу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99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Могу сам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5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Могу с подсказкой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Затруд</a:t>
                      </a: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няюсь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 descr="https://cf3.ppt-online.org/files3/slide/p/p6zUaGmlhNq3oHM71X5ZQwVtiYkTLWgE0CDyKJ/slide-14.jpg">
            <a:extLst>
              <a:ext uri="{FF2B5EF4-FFF2-40B4-BE49-F238E27FC236}">
                <a16:creationId xmlns:a16="http://schemas.microsoft.com/office/drawing/2014/main" id="{7AD1DDF6-4E24-4FDB-985F-A7982CE008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9" t="24773" r="2690" b="17482"/>
          <a:stretch/>
        </p:blipFill>
        <p:spPr bwMode="auto">
          <a:xfrm>
            <a:off x="6994611" y="274876"/>
            <a:ext cx="180020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E85D69-6B50-4AA4-95F2-48A386C15B14}"/>
              </a:ext>
            </a:extLst>
          </p:cNvPr>
          <p:cNvSpPr txBox="1"/>
          <p:nvPr/>
        </p:nvSpPr>
        <p:spPr>
          <a:xfrm>
            <a:off x="2915816" y="6093295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482400"/>
                </a:solidFill>
              </a:rPr>
              <a:t>А+В+С=</a:t>
            </a:r>
            <a:r>
              <a:rPr lang="en-US" sz="3600" b="1" dirty="0">
                <a:solidFill>
                  <a:srgbClr val="482400"/>
                </a:solidFill>
              </a:rPr>
              <a:t> D</a:t>
            </a:r>
            <a:endParaRPr lang="ru-RU" sz="3600" b="1" dirty="0">
              <a:solidFill>
                <a:srgbClr val="4824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14950"/>
            <a:ext cx="3960441" cy="121158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663300"/>
                </a:solidFill>
              </a:rPr>
              <a:t> </a:t>
            </a:r>
            <a:r>
              <a:rPr lang="ru-RU" sz="4800" dirty="0">
                <a:solidFill>
                  <a:srgbClr val="482400"/>
                </a:solidFill>
              </a:rPr>
              <a:t>1</a:t>
            </a:r>
            <a:r>
              <a:rPr lang="ru-RU" sz="3600" dirty="0">
                <a:solidFill>
                  <a:srgbClr val="482400"/>
                </a:solidFill>
              </a:rPr>
              <a:t> </a:t>
            </a:r>
            <a:r>
              <a:rPr lang="ru-RU" sz="3600" dirty="0">
                <a:solidFill>
                  <a:srgbClr val="663300"/>
                </a:solidFill>
              </a:rPr>
              <a:t>   </a:t>
            </a:r>
            <a:br>
              <a:rPr lang="ru-RU" sz="3600" dirty="0">
                <a:solidFill>
                  <a:srgbClr val="663300"/>
                </a:solidFill>
              </a:rPr>
            </a:br>
            <a:r>
              <a:rPr lang="ru-RU" sz="3600" dirty="0">
                <a:solidFill>
                  <a:srgbClr val="663300"/>
                </a:solidFill>
              </a:rPr>
              <a:t>Н. Мошков </a:t>
            </a:r>
            <a:br>
              <a:rPr lang="en-US" sz="3600" dirty="0">
                <a:solidFill>
                  <a:srgbClr val="663300"/>
                </a:solidFill>
              </a:rPr>
            </a:br>
            <a:r>
              <a:rPr lang="ru-RU" sz="3600" dirty="0">
                <a:solidFill>
                  <a:srgbClr val="663300"/>
                </a:solidFill>
              </a:rPr>
              <a:t> «Поле»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730693" y="5085184"/>
            <a:ext cx="4155115" cy="1630836"/>
          </a:xfrm>
          <a:prstGeom prst="rect">
            <a:avLst/>
          </a:prstGeom>
        </p:spPr>
        <p:txBody>
          <a:bodyPr vert="horz" anchor="ctr">
            <a:normAutofit fontScale="7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1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</a:t>
            </a:r>
            <a:r>
              <a:rPr lang="ru-RU" sz="6200" b="1" dirty="0">
                <a:ln w="6350">
                  <a:noFill/>
                </a:ln>
                <a:solidFill>
                  <a:srgbClr val="4824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solidFill>
                <a:srgbClr val="4824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А. Саврасов «Рожь»</a:t>
            </a:r>
            <a:r>
              <a:rPr kumimoji="0" lang="ru-RU" sz="4400" b="1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910" y="0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 w="6350">
                  <a:noFill/>
                </a:ln>
                <a:solidFill>
                  <a:srgbClr val="501B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Экран</a:t>
            </a:r>
            <a:r>
              <a:rPr kumimoji="0" lang="ru-RU" sz="4800" b="1" i="0" u="none" strike="noStrike" kern="1200" cap="none" spc="0" normalizeH="0" noProof="0" dirty="0">
                <a:ln w="6350">
                  <a:noFill/>
                </a:ln>
                <a:solidFill>
                  <a:srgbClr val="501B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настроения</a:t>
            </a:r>
            <a:endParaRPr kumimoji="0" lang="ru-RU" sz="4800" b="1" i="0" u="none" strike="noStrike" kern="1200" cap="none" spc="0" normalizeH="0" baseline="0" noProof="0" dirty="0">
              <a:ln w="6350">
                <a:noFill/>
              </a:ln>
              <a:solidFill>
                <a:srgbClr val="501B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61F9BB-471D-4EE9-9D4C-6303E69DFF8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3375" y="1025372"/>
            <a:ext cx="4410625" cy="400052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7C0B30-7B41-4DC0-B45B-FF52FFD1A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0108"/>
            <a:ext cx="4410625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428604"/>
            <a:ext cx="87154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6600" b="1" dirty="0">
              <a:solidFill>
                <a:srgbClr val="6633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282" y="116632"/>
            <a:ext cx="871540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501B00"/>
              </a:solidFill>
            </a:endParaRPr>
          </a:p>
          <a:p>
            <a:pPr algn="ctr"/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3-5 баллов </a:t>
            </a:r>
            <a:r>
              <a:rPr lang="ru-RU" sz="2800" b="1" dirty="0">
                <a:solidFill>
                  <a:srgbClr val="501B00"/>
                </a:solidFill>
              </a:rPr>
              <a:t>–</a:t>
            </a:r>
            <a:r>
              <a:rPr lang="ru-RU" sz="3600" b="1" dirty="0" err="1">
                <a:solidFill>
                  <a:srgbClr val="501B00"/>
                </a:solidFill>
              </a:rPr>
              <a:t>бромелия</a:t>
            </a:r>
            <a:r>
              <a:rPr lang="ru-RU" sz="3200" b="1" dirty="0">
                <a:solidFill>
                  <a:srgbClr val="501B00"/>
                </a:solidFill>
              </a:rPr>
              <a:t> – медленно, но верно двигаетесь к знаниям</a:t>
            </a:r>
            <a:endParaRPr lang="ru-RU" sz="2800" b="1" dirty="0">
              <a:solidFill>
                <a:srgbClr val="501B00"/>
              </a:solidFill>
            </a:endParaRPr>
          </a:p>
        </p:txBody>
      </p:sp>
      <p:pic>
        <p:nvPicPr>
          <p:cNvPr id="5122" name="Picture 2" descr="http://vsegda-pomnim.com/uploads/posts/2022-04/1650529882_59-vsegda-pomnim-com-p-bromeliya-kak-tsvetet-foto-64.jpg">
            <a:extLst>
              <a:ext uri="{FF2B5EF4-FFF2-40B4-BE49-F238E27FC236}">
                <a16:creationId xmlns:a16="http://schemas.microsoft.com/office/drawing/2014/main" id="{86DD9975-8C1C-44B8-86A6-E0F0F9C16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752" y="2247343"/>
            <a:ext cx="6462464" cy="43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3643338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40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6-7 баллов </a:t>
            </a:r>
            <a:r>
              <a:rPr lang="ru-RU" sz="3200" b="1" dirty="0">
                <a:solidFill>
                  <a:srgbClr val="501B00"/>
                </a:solidFill>
              </a:rPr>
              <a:t>–</a:t>
            </a:r>
            <a:r>
              <a:rPr lang="ru-RU" sz="4000" b="1" dirty="0">
                <a:solidFill>
                  <a:srgbClr val="501B00"/>
                </a:solidFill>
              </a:rPr>
              <a:t>маргаритки</a:t>
            </a:r>
            <a:r>
              <a:rPr lang="ru-RU" sz="3200" b="1" dirty="0">
                <a:solidFill>
                  <a:srgbClr val="501B00"/>
                </a:solidFill>
              </a:rPr>
              <a:t> – многое усвоили, но пока не все трудности преодолели</a:t>
            </a:r>
            <a:endParaRPr lang="ru-RU" sz="2400" b="1" dirty="0">
              <a:solidFill>
                <a:srgbClr val="501B00"/>
              </a:solidFill>
            </a:endParaRPr>
          </a:p>
        </p:txBody>
      </p:sp>
      <p:pic>
        <p:nvPicPr>
          <p:cNvPr id="6146" name="Picture 2" descr="https://dachaklub.ru/wp-content/uploads/2020/01/87987962.jpg">
            <a:extLst>
              <a:ext uri="{FF2B5EF4-FFF2-40B4-BE49-F238E27FC236}">
                <a16:creationId xmlns:a16="http://schemas.microsoft.com/office/drawing/2014/main" id="{BA0E7EEB-2D22-43B2-AD37-D3C16C64B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6840760" cy="427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62174" cy="1199056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br>
              <a:rPr lang="ru-RU" sz="360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ea typeface="+mn-ea"/>
                <a:cs typeface="+mn-cs"/>
              </a:rPr>
            </a:br>
            <a:r>
              <a:rPr lang="ru-RU" sz="440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ea typeface="+mn-ea"/>
                <a:cs typeface="+mn-cs"/>
              </a:rPr>
              <a:t>8-9 баллов </a:t>
            </a:r>
            <a:r>
              <a:rPr lang="ru-RU" sz="3600" dirty="0">
                <a:ln>
                  <a:noFill/>
                </a:ln>
                <a:solidFill>
                  <a:srgbClr val="501B00"/>
                </a:solidFill>
                <a:effectLst/>
                <a:ea typeface="+mn-ea"/>
                <a:cs typeface="+mn-cs"/>
              </a:rPr>
              <a:t>– </a:t>
            </a:r>
            <a:r>
              <a:rPr lang="ru-RU" sz="4400" dirty="0">
                <a:ln>
                  <a:noFill/>
                </a:ln>
                <a:solidFill>
                  <a:srgbClr val="501B00"/>
                </a:solidFill>
                <a:effectLst/>
                <a:ea typeface="+mn-ea"/>
                <a:cs typeface="+mn-cs"/>
              </a:rPr>
              <a:t>лотосы –символ мудрости</a:t>
            </a:r>
            <a:endParaRPr lang="ru-RU" sz="7300" dirty="0">
              <a:solidFill>
                <a:srgbClr val="663300"/>
              </a:solidFill>
              <a:effectLst/>
            </a:endParaRPr>
          </a:p>
        </p:txBody>
      </p:sp>
      <p:pic>
        <p:nvPicPr>
          <p:cNvPr id="7170" name="Picture 2" descr="https://bronk.club/uploads/posts/2023-07/1688540390_bronk-club-p-otkritka-s-dnem-rozhdeniya-lotos-pozdravle-14.jpg">
            <a:extLst>
              <a:ext uri="{FF2B5EF4-FFF2-40B4-BE49-F238E27FC236}">
                <a16:creationId xmlns:a16="http://schemas.microsoft.com/office/drawing/2014/main" id="{98E7D661-0040-4393-BABD-20D86ABF4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62" y="1961376"/>
            <a:ext cx="7056276" cy="470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Домашнее задание:</a:t>
            </a:r>
            <a:b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</a:t>
            </a:r>
            <a:r>
              <a:rPr lang="ru-RU" sz="3600" dirty="0">
                <a:solidFill>
                  <a:srgbClr val="663300"/>
                </a:solidFill>
              </a:rPr>
              <a:t>п. 11 пересказ;</a:t>
            </a:r>
            <a:br>
              <a:rPr lang="ru-RU" sz="3600" dirty="0">
                <a:solidFill>
                  <a:srgbClr val="663300"/>
                </a:solidFill>
              </a:rPr>
            </a:br>
            <a:r>
              <a:rPr lang="ru-RU" dirty="0">
                <a:effectLst/>
              </a:rPr>
              <a:t> </a:t>
            </a:r>
            <a:r>
              <a:rPr lang="ru-RU" dirty="0">
                <a:solidFill>
                  <a:srgbClr val="C00000"/>
                </a:solidFill>
                <a:effectLst/>
              </a:rPr>
              <a:t>По желанию - </a:t>
            </a:r>
            <a:r>
              <a:rPr lang="ru-RU" sz="3200" dirty="0">
                <a:solidFill>
                  <a:srgbClr val="482400"/>
                </a:solidFill>
                <a:effectLst/>
              </a:rPr>
              <a:t>нарисовать на альбомном листе схему соцветия и с обратной стороны растение, имеющее данное соцветие.</a:t>
            </a:r>
            <a:r>
              <a:rPr lang="ru-RU" sz="2400" dirty="0">
                <a:solidFill>
                  <a:srgbClr val="482400"/>
                </a:solidFill>
              </a:rPr>
              <a:t>              </a:t>
            </a:r>
            <a:endParaRPr lang="ru-RU" sz="3600" dirty="0">
              <a:solidFill>
                <a:srgbClr val="482400"/>
              </a:solidFill>
              <a:effectLst/>
            </a:endParaRPr>
          </a:p>
        </p:txBody>
      </p:sp>
      <p:pic>
        <p:nvPicPr>
          <p:cNvPr id="8194" name="Picture 2" descr="https://www.dhresource.com/0x0/f2/albu/g6/M01/9E/D8/rBVaR1qvvB2AcOHKAAC2wqVlZYs941.jpg">
            <a:extLst>
              <a:ext uri="{FF2B5EF4-FFF2-40B4-BE49-F238E27FC236}">
                <a16:creationId xmlns:a16="http://schemas.microsoft.com/office/drawing/2014/main" id="{34B6DACF-E460-41A2-B398-BCDF41B8C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6113" r="28265" b="14607"/>
          <a:stretch/>
        </p:blipFill>
        <p:spPr bwMode="auto">
          <a:xfrm>
            <a:off x="15280" y="0"/>
            <a:ext cx="238526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14950"/>
            <a:ext cx="3960441" cy="121158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663300"/>
                </a:solidFill>
              </a:rPr>
              <a:t> </a:t>
            </a:r>
            <a:r>
              <a:rPr lang="ru-RU" sz="4800" dirty="0">
                <a:solidFill>
                  <a:srgbClr val="482400"/>
                </a:solidFill>
              </a:rPr>
              <a:t>1</a:t>
            </a:r>
            <a:r>
              <a:rPr lang="ru-RU" sz="3600" dirty="0">
                <a:solidFill>
                  <a:srgbClr val="482400"/>
                </a:solidFill>
              </a:rPr>
              <a:t> </a:t>
            </a:r>
            <a:r>
              <a:rPr lang="ru-RU" sz="3600" dirty="0">
                <a:solidFill>
                  <a:srgbClr val="663300"/>
                </a:solidFill>
              </a:rPr>
              <a:t>   </a:t>
            </a:r>
            <a:br>
              <a:rPr lang="ru-RU" sz="3600" dirty="0">
                <a:solidFill>
                  <a:srgbClr val="663300"/>
                </a:solidFill>
              </a:rPr>
            </a:br>
            <a:r>
              <a:rPr lang="ru-RU" sz="3600" dirty="0">
                <a:solidFill>
                  <a:srgbClr val="663300"/>
                </a:solidFill>
              </a:rPr>
              <a:t>Н. Мошков </a:t>
            </a:r>
            <a:br>
              <a:rPr lang="en-US" sz="3600" dirty="0">
                <a:solidFill>
                  <a:srgbClr val="663300"/>
                </a:solidFill>
              </a:rPr>
            </a:br>
            <a:r>
              <a:rPr lang="ru-RU" sz="3600" dirty="0">
                <a:solidFill>
                  <a:srgbClr val="663300"/>
                </a:solidFill>
              </a:rPr>
              <a:t> «Поле»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730693" y="5085184"/>
            <a:ext cx="4155115" cy="1630836"/>
          </a:xfrm>
          <a:prstGeom prst="rect">
            <a:avLst/>
          </a:prstGeom>
        </p:spPr>
        <p:txBody>
          <a:bodyPr vert="horz" anchor="ctr">
            <a:normAutofit fontScale="7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100" b="1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</a:t>
            </a:r>
            <a:r>
              <a:rPr lang="ru-RU" sz="6200" b="1" dirty="0">
                <a:ln w="6350">
                  <a:noFill/>
                </a:ln>
                <a:solidFill>
                  <a:srgbClr val="4824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solidFill>
                <a:srgbClr val="4824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 w="6350">
                  <a:noFill/>
                </a:ln>
                <a:solidFill>
                  <a:srgbClr val="6633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А. Саврасов «Рожь»</a:t>
            </a:r>
            <a:r>
              <a:rPr kumimoji="0" lang="ru-RU" sz="4400" b="1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910" y="0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 w="6350">
                  <a:noFill/>
                </a:ln>
                <a:solidFill>
                  <a:srgbClr val="501B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Экран</a:t>
            </a:r>
            <a:r>
              <a:rPr kumimoji="0" lang="ru-RU" sz="4800" b="1" i="0" u="none" strike="noStrike" kern="1200" cap="none" spc="0" normalizeH="0" noProof="0" dirty="0">
                <a:ln w="6350">
                  <a:noFill/>
                </a:ln>
                <a:solidFill>
                  <a:srgbClr val="501B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настроения</a:t>
            </a:r>
            <a:endParaRPr kumimoji="0" lang="ru-RU" sz="4800" b="1" i="0" u="none" strike="noStrike" kern="1200" cap="none" spc="0" normalizeH="0" baseline="0" noProof="0" dirty="0">
              <a:ln w="6350">
                <a:noFill/>
              </a:ln>
              <a:solidFill>
                <a:srgbClr val="501B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61F9BB-471D-4EE9-9D4C-6303E69DFF8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3375" y="1025372"/>
            <a:ext cx="4410625" cy="400052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7C0B30-7B41-4DC0-B45B-FF52FFD1A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0108"/>
            <a:ext cx="4410625" cy="400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015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ИОЛОГИЯ\1 Урок ФГОС\слайд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916832"/>
            <a:ext cx="6374512" cy="3600400"/>
          </a:xfrm>
        </p:spPr>
        <p:txBody>
          <a:bodyPr>
            <a:noAutofit/>
          </a:bodyPr>
          <a:lstStyle/>
          <a:p>
            <a: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  <a:t>Открытий новых много нам</a:t>
            </a:r>
            <a:b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</a:br>
            <a: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  <a:t>Дух просвещения готовит,</a:t>
            </a:r>
            <a:b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</a:br>
            <a: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  <a:t>Как суть пытливого ума</a:t>
            </a:r>
            <a:b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</a:br>
            <a: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  <a:t>К нам озарение приходит…</a:t>
            </a:r>
            <a:br>
              <a:rPr lang="ru-RU" sz="4000" cap="none" dirty="0">
                <a:solidFill>
                  <a:schemeClr val="tx1"/>
                </a:solidFill>
                <a:effectLst/>
                <a:latin typeface="Monotype Corsiva" panose="03010101010201010101" pitchFamily="66" charset="0"/>
              </a:rPr>
            </a:br>
            <a:r>
              <a:rPr lang="ru-RU" sz="3200" cap="none" dirty="0">
                <a:solidFill>
                  <a:schemeClr val="tx1"/>
                </a:solidFill>
                <a:effectLst/>
                <a:latin typeface="Sitka Heading" panose="02000505000000020004" pitchFamily="2" charset="0"/>
              </a:rPr>
              <a:t>                                   </a:t>
            </a:r>
            <a:r>
              <a:rPr lang="ru-RU" sz="3300" cap="none" dirty="0">
                <a:solidFill>
                  <a:srgbClr val="422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А.С. Пушкин</a:t>
            </a:r>
            <a:br>
              <a:rPr lang="ru-RU" sz="5400" cap="none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5400" cap="none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Использованные 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429240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u="sng" dirty="0">
                <a:hlinkClick r:id="rId2"/>
              </a:rPr>
              <a:t>http://images.yandex.ru/yandsearch?text=%</a:t>
            </a:r>
            <a:r>
              <a:rPr lang="ru-RU" sz="3100" u="sng" dirty="0">
                <a:hlinkClick r:id="rId2"/>
              </a:rPr>
              <a:t>D0%BA%D1%80%D0%BE%D1%82&amp;fp=0&amp;pos=0&amp;rpt=simage&amp;uinfo=ww-1343-wh-599-fw-1118-fh-448-pd-1&amp;img_url=http%3A%2F%2Frnns.ru%2Fuploads%2Fposts%2F2009-11%2F1259153931_krot_b-1.jpg</a:t>
            </a:r>
            <a:endParaRPr lang="ru-RU" sz="3100" dirty="0"/>
          </a:p>
          <a:p>
            <a:pPr lvl="0"/>
            <a:r>
              <a:rPr lang="ru-RU" sz="3100" u="sng" dirty="0">
                <a:hlinkClick r:id="rId3"/>
              </a:rPr>
              <a:t>http://images.yandex.ru/yandsearch?text=%D0%B7%D0%B0%D1%8F%D1%86&amp;fp=0&amp;pos=2&amp;uinfo=ww-1343-wh-599-fw-1118-fh-448-pd-1&amp;rpt=simage&amp;img_url=http%3A%2F%2Fimg0.liveinternet.ru%2Fimages%2Fattach%2Fb%2F3%2F19%2F101%2F19101640_100__Zayac_.jpg</a:t>
            </a:r>
            <a:endParaRPr lang="ru-RU" sz="3100" dirty="0"/>
          </a:p>
          <a:p>
            <a:pPr lvl="0"/>
            <a:r>
              <a:rPr lang="ru-RU" sz="3100" u="sng" dirty="0">
                <a:hlinkClick r:id="rId4"/>
              </a:rPr>
              <a:t>http://images.yandex.ru/yandsearch?p=3&amp;text=%D1%80%D1%8B%D0%B1%D0%BA%D0%B8%20%D0%BF%D0%BE%D0%BB%D0%BE%D1%81%D0%B0%D1%82%D1%8B%D0%B5&amp;fp=3&amp;pos=108&amp;uinfo=ww-1343-wh-599-fw-1118-fh-448-pd-1&amp;rpt=simage&amp;img_url=http%3A%2F%2Fcs309228.userapi.com%2Fv309228338%2F5d0d%2FvplNC8PyCG0.jpg</a:t>
            </a:r>
            <a:endParaRPr lang="ru-RU" sz="3100" dirty="0"/>
          </a:p>
          <a:p>
            <a:pPr lvl="0"/>
            <a:r>
              <a:rPr lang="ru-RU" sz="3100" u="sng" dirty="0">
                <a:hlinkClick r:id="rId5"/>
              </a:rPr>
              <a:t>http://images.yandex.ru/yandsearch?p=4&amp;text=%D1%80%D1%8B%D0%B1%D0%BA%D0%B0%20%D1%81%D0%B8%D0%BD%D1%8F%D1%8F&amp;fp=4&amp;pos=124&amp;uinfo=ww-1343-wh-599-fw-1118-fh-448-pd-1&amp;rpt=simage&amp;img_url=http%3A%2F%2Fwww.aquarium-portal.ru%2Fpub%2Farticles%2Fa4.jpg</a:t>
            </a:r>
            <a:endParaRPr lang="ru-RU" sz="3100" dirty="0"/>
          </a:p>
          <a:p>
            <a:pPr lvl="0"/>
            <a:r>
              <a:rPr lang="ru-RU" sz="3100" u="sng" dirty="0">
                <a:hlinkClick r:id="rId6"/>
              </a:rPr>
              <a:t>http://images.yandex.ru/yandsearch?p=1&amp;text=%D0%BB%D0%B8%D1%87%D0%B8%D0%BD%D0%BA%D0%B0%20%D0%BC%D0%B0%D0%B9%D1%81%D0%BA%D0%BE%D0%B3%D0%BE%20%D0%B6%D1%83%D0%BA%D0%B0&amp;fp=1&amp;pos=36&amp;uinfo=ww-1343-wh-599-fw-1118-fh-448-pd-1&amp;rpt=simage&amp;img_url=http%3A%2F%2Fimg-fotki.yandex.ru%2Fget%2F6302%2F3058871.22%2F0_6aa67_f112a37_L</a:t>
            </a:r>
            <a:endParaRPr lang="ru-RU" sz="3100" dirty="0"/>
          </a:p>
          <a:p>
            <a:pPr lvl="0"/>
            <a:r>
              <a:rPr lang="ru-RU" sz="3100" u="sng" dirty="0">
                <a:hlinkClick r:id="rId7"/>
              </a:rPr>
              <a:t>http://images.yandex.ru/yandsearch?text=%D0%BB%D0%B8%D1%81%D0%B0&amp;fp=0&amp;pos=12&amp;uinfo=ww-1343-wh-599-fw-1118-fh-448-pd-1&amp;rpt=simage&amp;img_url=http%3A%2F%2Fwww.media.nakanune.ru%2Fimages%2Fpictures%2Fimage_27147</a:t>
            </a:r>
            <a:endParaRPr lang="ru-RU" sz="3100" dirty="0"/>
          </a:p>
          <a:p>
            <a:pPr lvl="0"/>
            <a:r>
              <a:rPr lang="ru-RU" sz="3100" u="sng" dirty="0">
                <a:hlinkClick r:id="rId8"/>
              </a:rPr>
              <a:t>http://images.yandex.ru/yandsearch?p=4&amp;text=%D0%B0%D0%BD%D0%B8%D0%BC%D0%B0%D1%86%D0%B8%D1%8F%20%D0%BB%D1%8F%D0%B3%D1%83%D1%88%D0%BA%D0%B0&amp;fp=4&amp;pos=144&amp;uinfo=ww-1343-wh-599-fw-1118-fh-448-pd-1&amp;rpt=simage&amp;img_url=http%3A%2F%2Fmirgif.com%2Fjivotnie%2Freptilii-13.gif</a:t>
            </a:r>
            <a:endParaRPr lang="ru-RU" sz="3100" dirty="0"/>
          </a:p>
          <a:p>
            <a:pPr lvl="0"/>
            <a:r>
              <a:rPr lang="ru-RU" sz="3100" u="sng" dirty="0">
                <a:hlinkClick r:id="rId9"/>
              </a:rPr>
              <a:t>http://images.yandex.ru/yandsearch?text=%D0%B0%D0%BD%D0%B8%D0%BC%D0%B0%D1%86%D0%B8%D1%8F%20%D0%B4%D0%B5%D1%80%D0%B5%D0%B2%D0%BE&amp;fp=0&amp;pos=16&amp;uinfo=ww-1343-wh-599-fw-1118-fh-448-pd-1&amp;rpt=simage&amp;img_url=http%3A%2F%2Fs10.rimg.info%2Fc04e5bac7738c26551f237593b292321.gif</a:t>
            </a:r>
            <a:endParaRPr lang="ru-RU" sz="3100" dirty="0"/>
          </a:p>
          <a:p>
            <a:pPr lvl="0"/>
            <a:r>
              <a:rPr lang="ru-RU" sz="3100" u="sng" dirty="0">
                <a:hlinkClick r:id="rId10"/>
              </a:rPr>
              <a:t>http://images.yandex.ru/yandsearch?p=2&amp;text=%D0%BE%D1%81%D1%8C%D0%BC%D0%B8%D0%BD%D0%BE%D0%B3&amp;fp=2&amp;pos=71&amp;uinfo=ww-1343-wh-599-fw-1118-fh-448-pd-1&amp;rpt=simage&amp;img_url=http%3A%2F%2Fwww.artgide.com%2Fuploads%2Fposts%2F3ds%2F40c379082aef041a1510edd19757a12b.jpg</a:t>
            </a:r>
            <a:endParaRPr lang="ru-RU" sz="3100" dirty="0"/>
          </a:p>
          <a:p>
            <a:pPr lvl="0"/>
            <a:r>
              <a:rPr lang="ru-RU" sz="3100" u="sng" dirty="0">
                <a:hlinkClick r:id="rId11"/>
              </a:rPr>
              <a:t>http://yandex.ru/video/search?text=%D1%84%D0%B8%D0%B7%D0%BA%D1%83%D0%BB%D1%8C%D1%82%D0%BC%D0%B8%D0%BD%D1%83%D1%82%D0%BA%D0%B0%20%D0%B5%D0%BB%D0%BE%D1%87%D0%BA%D0%B0&amp;filmId=kvhV0ypOUXI</a:t>
            </a:r>
            <a:endParaRPr lang="ru-RU" sz="3100" dirty="0"/>
          </a:p>
          <a:p>
            <a:pPr lvl="0"/>
            <a:r>
              <a:rPr lang="ru-RU" sz="3100" u="sng" dirty="0">
                <a:hlinkClick r:id="rId12"/>
              </a:rPr>
              <a:t>http://images.yandex.ru/yandsearch?text=%D0%B4%D0%B5%D0%BB%D1%8C%D1%84%D0%B8%D0%BD&amp;fp=0&amp;pos=19&amp;rpt=simage&amp;uinfo=ww-1343-wh-599-fw-1118-fh-448-pd-1&amp;img_url=http%3A%2F%2Ffisnyak.ru%2F_nw%2F19%2F57567039.jpg</a:t>
            </a:r>
            <a:endParaRPr lang="ru-RU" sz="3100" dirty="0"/>
          </a:p>
          <a:p>
            <a:endParaRPr lang="ru-RU" sz="3100" dirty="0"/>
          </a:p>
          <a:p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32506474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712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4400" u="sng" dirty="0">
                <a:hlinkClick r:id="rId2"/>
              </a:rPr>
              <a:t>http://images.yandex.ru/yandsearch?text=%D0%BE%D0%BA%D1%83%D0%BD%D1%8C&amp;fp=0&amp;pos=2&amp;uinfo=ww-1343-wh-599-fw-1118-fh-448-pd-1&amp;rpt=simage&amp;img_url=http%3A%2F%2Ffisherbox.chat.ru%2Fokun.jpg</a:t>
            </a:r>
            <a:endParaRPr lang="ru-RU" sz="4400" dirty="0"/>
          </a:p>
          <a:p>
            <a:pPr lvl="0"/>
            <a:r>
              <a:rPr lang="ru-RU" sz="4400" u="sng" dirty="0">
                <a:hlinkClick r:id="rId3"/>
              </a:rPr>
              <a:t>http://images.yandex.ru/yandsearch?text=%D0%BE%D1%81%D0%B5%D1%82%D1%80&amp;fp=0&amp;img_url=http%3A%2F%2Fkrym.sarov.info%2Ffishing%2F16.jpg&amp;pos=0&amp;uinfo=ww-1343-wh-599-fw-1118-fh-448-pd-1&amp;rpt=simage</a:t>
            </a:r>
            <a:endParaRPr lang="ru-RU" sz="4400" dirty="0"/>
          </a:p>
          <a:p>
            <a:pPr lvl="0"/>
            <a:r>
              <a:rPr lang="ru-RU" sz="4400" u="sng" dirty="0">
                <a:hlinkClick r:id="rId4"/>
              </a:rPr>
              <a:t>http://images.yandex.ru/yandsearch?p=1&amp;text=%D0%BC%D0%B5%D0%B4%D0%B2%D0%B5%D0%B4%D0%BA%D0%B0&amp;fp=1&amp;pos=38&amp;uinfo=ww-1343-wh-599-fw-1118-fh-448-pd-1&amp;rpt=simage&amp;img_url=http%3A%2F%2Fi006.radikal.ru%2F0805%2F84%2F2f42c2859d83.jpg</a:t>
            </a:r>
            <a:endParaRPr lang="ru-RU" sz="4400" dirty="0"/>
          </a:p>
          <a:p>
            <a:pPr lvl="0"/>
            <a:r>
              <a:rPr lang="ru-RU" sz="4400" u="sng" dirty="0">
                <a:hlinkClick r:id="rId5"/>
              </a:rPr>
              <a:t>http://images.yandex.ru/yandsearch?text=%D0%B4%D0%BE%D0%B6%D0%B4%D0%B5%D0%B2%D0%BE%D0%B9%20%D1%87%D0%B5%D1%80%D0%B2%D1%8C&amp;fp=0&amp;pos=2&amp;uinfo=ww-1343-wh-599-fw-1118-fh-448-pd-1&amp;rpt=simage&amp;img_url=http%3A%2F%2Fimages2.wikia.nocookie.net%2F__cb20120116180341%2Fharrypotter%2Fru%2Fimages%2Fthumb%2F3%2F32%2FD01116.jpg%2F180px-D01116.jpg</a:t>
            </a:r>
            <a:endParaRPr lang="ru-RU" sz="4400" dirty="0"/>
          </a:p>
          <a:p>
            <a:pPr lvl="0"/>
            <a:r>
              <a:rPr lang="ru-RU" sz="4400" u="sng" dirty="0">
                <a:hlinkClick r:id="rId6"/>
              </a:rPr>
              <a:t>http://images.yandex.ru/yandsearch?text=%D0%BC%D0%B5%D0%B4%D0%B2%D0%B5%D0%B4%D1%8C&amp;fp=0&amp;pos=6&amp;uinfo=ww-1343-wh-599-fw-1118-fh-448-pd-1&amp;rpt=simage&amp;img_url=http%3A%2F%2Fwww.deita.ru%2Ffiles%2FImage%2Fnews%2F106486_l.jpg</a:t>
            </a:r>
            <a:endParaRPr lang="ru-RU" sz="4400" dirty="0"/>
          </a:p>
          <a:p>
            <a:pPr lvl="0"/>
            <a:r>
              <a:rPr lang="ru-RU" sz="4400" u="sng" dirty="0">
                <a:hlinkClick r:id="rId7"/>
              </a:rPr>
              <a:t>http://images.yandex.ru/yandsearch?text=%D0%B2%D0%BE%D1%80%D0%BE%D0%B1%D0%B5%D0%B9&amp;fp=0&amp;pos=10&amp;uinfo=ww-1343-wh-599-fw-1118-fh-448-pd-1&amp;rpt=simage&amp;img_url=http%3A%2F%2Fupload.wikimedia.org%2Fwikipedia%2Fcommons%2Fthumb%2F4%2F44%2FPasser_montanus_2.jpg%2F120px-Passer_montanus_2.jpg</a:t>
            </a:r>
            <a:endParaRPr lang="ru-RU" sz="4400" dirty="0"/>
          </a:p>
          <a:p>
            <a:pPr lvl="0"/>
            <a:r>
              <a:rPr lang="ru-RU" sz="4400" u="sng" dirty="0">
                <a:hlinkClick r:id="rId8"/>
              </a:rPr>
              <a:t>http://images.yandex.ru/yandsearch?text=%D0%B0%D1%81%D0%BA%D0%B0%D1%80%D0%B8%D0%B4%D0%B0&amp;fp=0&amp;pos=8&amp;uinfo=ww-1343-wh-599-fw-1118-fh-448-pd-1&amp;rpt=simage&amp;img_url=http%3A%2F%2Fclub.foto.ru%2Fgallery%2Fimages%2Fphoto%2F2009%2F01%2F28%2F1269510.jpg</a:t>
            </a:r>
            <a:endParaRPr lang="ru-RU" sz="4400" dirty="0"/>
          </a:p>
          <a:p>
            <a:pPr lvl="0"/>
            <a:r>
              <a:rPr lang="ru-RU" sz="4400" u="sng" dirty="0">
                <a:hlinkClick r:id="rId9"/>
              </a:rPr>
              <a:t>http://images.yandex.ru/yandsearch?p=3&amp;text=%D0%BB%D0%B5%D0%BD%D1%82%D0%B5%D1%86&amp;fp=3&amp;pos=95&amp;uinfo=ww-1343-wh-599-fw-1118-fh-448-pd-1&amp;rpt=simage&amp;img_url=http%3A%2F%2Fwww.tripbase.com%2Farticles%2Fimages%2FThingsInsideYou%2FTapeworm.jpg</a:t>
            </a:r>
            <a:endParaRPr lang="ru-RU" sz="4400" dirty="0"/>
          </a:p>
          <a:p>
            <a:pPr lvl="0"/>
            <a:r>
              <a:rPr lang="ru-RU" sz="4400" u="sng" dirty="0">
                <a:hlinkClick r:id="rId10"/>
              </a:rPr>
              <a:t>http://images.yandex.ru/yandsearch?text=%D0%BE%D1%81%D1%82%D1%80%D0%B8%D1%86%D0%B0&amp;fp=0&amp;pos=9&amp;uinfo=ww-1343-wh-599-fw-1118-fh-448-pd-1&amp;rpt=simage&amp;img_url=http%3A%2F%2Fwww.7gy.ru%2Fimages%2Fstories%2Fprodetey%2Fenterobioz.jpg</a:t>
            </a:r>
            <a:endParaRPr lang="ru-RU" sz="4400" dirty="0"/>
          </a:p>
          <a:p>
            <a:pPr lvl="0"/>
            <a:r>
              <a:rPr lang="ru-RU" sz="4400" u="sng" dirty="0">
                <a:hlinkClick r:id="rId11"/>
              </a:rPr>
              <a:t>http://images.yandex.ru/yandsearch?text=%D0%B1%D0%B5%D0%BB%D0%BA%D0%B0&amp;fp=0&amp;pos=7&amp;uinfo=ww-1343-wh-599-fw-1118-fh-448-pd-1&amp;rpt=simage&amp;img_url=http%3A%2F%2Favatars.yandex.net%2Fget-avatar%2F20743941%2F31b4ef73ccf600390c718b375eea9319.4104-middle</a:t>
            </a:r>
            <a:endParaRPr lang="ru-RU" sz="4400" dirty="0"/>
          </a:p>
          <a:p>
            <a:pPr lvl="0"/>
            <a:r>
              <a:rPr lang="ru-RU" sz="4400" u="sng" dirty="0">
                <a:hlinkClick r:id="rId12"/>
              </a:rPr>
              <a:t>http://images.yandex.ru/yandsearch?text=%D1%81%D0%BA%D0%B0%D1%82&amp;fp=0&amp;pos=2&amp;uinfo=ww-1343-wh-599-fw-1118-fh-448-pd-1&amp;rpt=simage&amp;img_url=http%3A%2F%2Fdekatop.com%2Fwp-content%2Fuploads%2F2011%2F04%2Ffood_07.jpg</a:t>
            </a:r>
            <a:endParaRPr lang="ru-RU" sz="4400" dirty="0"/>
          </a:p>
          <a:p>
            <a:pPr lvl="0"/>
            <a:r>
              <a:rPr lang="ru-RU" sz="4400" u="sng" dirty="0">
                <a:hlinkClick r:id="rId13"/>
              </a:rPr>
              <a:t>http://images.yandex.ru/yandsearch?text=%D1%80%D0%B0%D0%BA&amp;fp=0&amp;pos=7&amp;uinfo=ww-1343-wh-599-fw-1118-fh-448-pd-1&amp;rpt=simage&amp;img_url=http%3A%2F%2Fwww.vzsar.ru%2Fi%2Fnews%2Fmedium%2F2013%2F06%2F73101.jpg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3931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100" u="sng" dirty="0">
                <a:hlinkClick r:id="rId2"/>
              </a:rPr>
              <a:t>http://images.yandex.ru/yandsearch?text=%D0%B2%D0%B5%D1%80%D0%B1%D0%BB%D1%8E%D0%B4&amp;fp=0&amp;pos=2&amp;uinfo=ww-1343-wh-599-fw-1118-fh-448-pd-1&amp;rpt=simage&amp;img_url=http%3A%2F%2Fcamelus.info%2Fi%2Fbactrianus.jpg</a:t>
            </a:r>
            <a:endParaRPr lang="ru-RU" sz="1100" dirty="0"/>
          </a:p>
          <a:p>
            <a:pPr lvl="0"/>
            <a:r>
              <a:rPr lang="ru-RU" sz="1100" dirty="0"/>
              <a:t>http://images.yandex.ru/yandsearch?text=%D1%81%D0%BE%D1%80%D0%BE%D0%BA%D0%B0&amp;fp=0&amp;pos=19&amp;uinfo=ww-1343-wh-599-fw-1118-fh-448-pd-1&amp;rpt=simage&amp;img_url=http%3A%2F%2Fwww.bbc.co.uk%2Flancashire%2Fcontent%2Fimages%2F2006%2F06%2F06%2Fmagpie470_470x300.jpg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8508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422100"/>
                </a:solidFill>
              </a:rPr>
              <a:t>Актуализация знаний</a:t>
            </a:r>
            <a:br>
              <a:rPr lang="ru-RU" dirty="0">
                <a:solidFill>
                  <a:srgbClr val="422100"/>
                </a:solidFill>
              </a:rPr>
            </a:br>
            <a:r>
              <a:rPr lang="ru-RU" dirty="0">
                <a:solidFill>
                  <a:srgbClr val="422100"/>
                </a:solidFill>
              </a:rPr>
              <a:t>Что такое цветок?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42" name="Picture 2" descr="https://mykaleidoscope.ru/uploads/posts/2022-06/1655988603_65-mykaleidoscope-ru-p-krasivie-neobichnie-tsveti-krasivo-foto-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128055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14338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422100"/>
                </a:solidFill>
              </a:rPr>
              <a:t>Что под цифрой?</a:t>
            </a:r>
          </a:p>
        </p:txBody>
      </p:sp>
      <p:sp>
        <p:nvSpPr>
          <p:cNvPr id="63490" name="AutoShape 2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58" name="AutoShape 2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4" name="AutoShape 8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6" name="AutoShape 10" descr="https://prorisuem.ru/foto/6933/risunok_tsvetka_biologiia_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ользователь\Desktop\EdhfzFylpZI —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572560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EAA35-1BAD-46CD-9F55-2581AE9FA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274638"/>
            <a:ext cx="8651304" cy="11430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482400"/>
                </a:solidFill>
              </a:rPr>
              <a:t>Почему тычинки и пестик – это главные части цветка?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618ADB-CEC2-45AA-8C20-5946F935D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emiart.ru/forum/journal_uploads/j85429_1224523070.jpg">
            <a:extLst>
              <a:ext uri="{FF2B5EF4-FFF2-40B4-BE49-F238E27FC236}">
                <a16:creationId xmlns:a16="http://schemas.microsoft.com/office/drawing/2014/main" id="{A24CD13C-554C-4646-996C-136C5B266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67" y="1579136"/>
            <a:ext cx="7906466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874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8B487-66EA-45CD-A905-A130892EA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https://ds43.centerstart.ru/sites/ds43.centerstart.ru/files/dir/news/1_0.jpg">
            <a:extLst>
              <a:ext uri="{FF2B5EF4-FFF2-40B4-BE49-F238E27FC236}">
                <a16:creationId xmlns:a16="http://schemas.microsoft.com/office/drawing/2014/main" id="{7E63E835-AF53-4211-8EA1-332790EFE27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84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ph0.qna.center/storage/photos/rozza75/2418127.png">
            <a:extLst>
              <a:ext uri="{FF2B5EF4-FFF2-40B4-BE49-F238E27FC236}">
                <a16:creationId xmlns:a16="http://schemas.microsoft.com/office/drawing/2014/main" id="{7B820EB0-A6A4-46F0-9FC7-F67D75333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99392"/>
            <a:ext cx="68974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702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86d825cba1c0d69239b553c623d5f2e2a88074d8-9847625-images-thumbs&amp;ref=rim&amp;n=33&amp;w=372&amp;h=300">
            <a:extLst>
              <a:ext uri="{FF2B5EF4-FFF2-40B4-BE49-F238E27FC236}">
                <a16:creationId xmlns:a16="http://schemas.microsoft.com/office/drawing/2014/main" id="{E34BC5B6-EAA0-4B87-AF56-CE351211A8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5"/>
          <a:stretch/>
        </p:blipFill>
        <p:spPr bwMode="auto">
          <a:xfrm>
            <a:off x="395536" y="155207"/>
            <a:ext cx="2473712" cy="324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0DF169-8BB0-4D26-BDBB-5213E342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490" y="-2238236"/>
            <a:ext cx="8596086" cy="800235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93F7696-A6BE-4B0C-B944-5C0B8D7DD155}"/>
              </a:ext>
            </a:extLst>
          </p:cNvPr>
          <p:cNvSpPr/>
          <p:nvPr/>
        </p:nvSpPr>
        <p:spPr>
          <a:xfrm>
            <a:off x="2869248" y="155207"/>
            <a:ext cx="61672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2200" b="1" dirty="0">
                <a:solidFill>
                  <a:srgbClr val="66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растительном царстве, цветковом государстве жили-были жители – прекрасные цветы. Были среди них особы знатные – имели они крупные цветки, яркую окраску, да сильный аромат. Часто к ним прилетали гости заморские, лакомиться угощением: сладким нектаром, да вкусной пыльцой. Были в этом </a:t>
            </a:r>
          </a:p>
          <a:p>
            <a:r>
              <a:rPr lang="ru-RU" sz="2200" b="1" dirty="0">
                <a:solidFill>
                  <a:srgbClr val="66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 и другие жители – мелкие, да неприметные. И красивы они были, и аромат у них был приятный, но гости заморские к ним не хаживали, потому что не замечали их…Обидно было этим цветкам и вот решили они объединиться, может вместе они заметнее станут? Так и вышло! Вот так в этом славном государстве восторжествовала справедливость, и наряду с крупными одиночными цветками появились…. КТО?……</a:t>
            </a:r>
            <a:endParaRPr lang="ru-RU" sz="22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65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FB5CDE-B992-4C82-B4F9-801DD73E4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https://storage.yandexcloud.net/storage.yasno.media/nat-geo/images/2019/5/16/c1c6a0ee84e74933938166e68083c493.max-2500x1500.jpg">
            <a:extLst>
              <a:ext uri="{FF2B5EF4-FFF2-40B4-BE49-F238E27FC236}">
                <a16:creationId xmlns:a16="http://schemas.microsoft.com/office/drawing/2014/main" id="{D67C29B3-976A-4D9C-9B3C-850FBF49E85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0" t="12842" r="24767" b="15280"/>
          <a:stretch/>
        </p:blipFill>
        <p:spPr bwMode="auto">
          <a:xfrm>
            <a:off x="3131840" y="0"/>
            <a:ext cx="60121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832A99-F263-496D-AB2D-D3CA7625AFED}"/>
              </a:ext>
            </a:extLst>
          </p:cNvPr>
          <p:cNvSpPr txBox="1"/>
          <p:nvPr/>
        </p:nvSpPr>
        <p:spPr>
          <a:xfrm>
            <a:off x="5997116" y="1275383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935C9D-4901-4AEF-AE7E-5DEA4AC89033}"/>
              </a:ext>
            </a:extLst>
          </p:cNvPr>
          <p:cNvSpPr txBox="1"/>
          <p:nvPr/>
        </p:nvSpPr>
        <p:spPr>
          <a:xfrm>
            <a:off x="5274764" y="93533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C76349-BA3E-4C8D-8083-49520E060B45}"/>
              </a:ext>
            </a:extLst>
          </p:cNvPr>
          <p:cNvSpPr txBox="1"/>
          <p:nvPr/>
        </p:nvSpPr>
        <p:spPr>
          <a:xfrm>
            <a:off x="5717220" y="2138515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28F7E8-3C65-4D80-AF85-FFB102212A49}"/>
              </a:ext>
            </a:extLst>
          </p:cNvPr>
          <p:cNvSpPr txBox="1"/>
          <p:nvPr/>
        </p:nvSpPr>
        <p:spPr>
          <a:xfrm>
            <a:off x="5251728" y="243900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8DD438-63B8-4E4B-A3C3-535D3889E226}"/>
              </a:ext>
            </a:extLst>
          </p:cNvPr>
          <p:cNvSpPr txBox="1"/>
          <p:nvPr/>
        </p:nvSpPr>
        <p:spPr>
          <a:xfrm>
            <a:off x="6393160" y="285007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C00ED9-B0B1-4A5E-90E3-D53739E2CC40}"/>
              </a:ext>
            </a:extLst>
          </p:cNvPr>
          <p:cNvSpPr txBox="1"/>
          <p:nvPr/>
        </p:nvSpPr>
        <p:spPr>
          <a:xfrm>
            <a:off x="5356756" y="344218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191F78-B667-4564-BB48-86EDE3BDD5E4}"/>
              </a:ext>
            </a:extLst>
          </p:cNvPr>
          <p:cNvSpPr txBox="1"/>
          <p:nvPr/>
        </p:nvSpPr>
        <p:spPr>
          <a:xfrm>
            <a:off x="6113264" y="357958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22D1CB-A40C-4FAD-A875-3746EEB9C79C}"/>
              </a:ext>
            </a:extLst>
          </p:cNvPr>
          <p:cNvSpPr txBox="1"/>
          <p:nvPr/>
        </p:nvSpPr>
        <p:spPr>
          <a:xfrm>
            <a:off x="6394544" y="449659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Я</a:t>
            </a:r>
          </a:p>
        </p:txBody>
      </p:sp>
      <p:pic>
        <p:nvPicPr>
          <p:cNvPr id="7178" name="Picture 10" descr="https://pro-dachnikov.com/uploads/posts/2021-11/1637284798_58-pro-dachnikov-com-p-luk-krasivenkii-foto-60.jpg">
            <a:extLst>
              <a:ext uri="{FF2B5EF4-FFF2-40B4-BE49-F238E27FC236}">
                <a16:creationId xmlns:a16="http://schemas.microsoft.com/office/drawing/2014/main" id="{D813BB1C-9DC5-4065-829C-AC1A0F337F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r="37476" b="-6455"/>
          <a:stretch/>
        </p:blipFill>
        <p:spPr bwMode="auto">
          <a:xfrm>
            <a:off x="188523" y="1775262"/>
            <a:ext cx="2768645" cy="3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3184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1962</TotalTime>
  <Words>2388</Words>
  <Application>Microsoft Office PowerPoint</Application>
  <PresentationFormat>Экран (4:3)</PresentationFormat>
  <Paragraphs>161</Paragraphs>
  <Slides>38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9" baseType="lpstr">
      <vt:lpstr>Arial</vt:lpstr>
      <vt:lpstr>Cambria Math</vt:lpstr>
      <vt:lpstr>Monotype Corsiva</vt:lpstr>
      <vt:lpstr>Roboto</vt:lpstr>
      <vt:lpstr>Sitka Heading</vt:lpstr>
      <vt:lpstr>Times New Roman</vt:lpstr>
      <vt:lpstr>Verdana</vt:lpstr>
      <vt:lpstr>Wingdings</vt:lpstr>
      <vt:lpstr>Wingdings 2</vt:lpstr>
      <vt:lpstr>Wingdings 3</vt:lpstr>
      <vt:lpstr>Апекс</vt:lpstr>
      <vt:lpstr>Презентация к уроку по учебному предмету «БИОЛОГИЯ» в 6-ом классе на тему «Соцветия»</vt:lpstr>
      <vt:lpstr>Чтобы жить, нужно солнце, свобода и маленький цветок                                                     Г.Х. Андерсен </vt:lpstr>
      <vt:lpstr> 1     Н. Мошков   «Поле»</vt:lpstr>
      <vt:lpstr>Актуализация знаний Что такое цветок?</vt:lpstr>
      <vt:lpstr>Что под цифрой?</vt:lpstr>
      <vt:lpstr>Почему тычинки и пестик – это главные части цветка?</vt:lpstr>
      <vt:lpstr>Презентация PowerPoint</vt:lpstr>
      <vt:lpstr>Презентация PowerPoint</vt:lpstr>
      <vt:lpstr>Презентация PowerPoint</vt:lpstr>
      <vt:lpstr>Тема урока: Соцветия</vt:lpstr>
      <vt:lpstr>Исходя из темы, определите, каких целей мы должны сегодня достичь? -Что понять?  -Что узнать?    - Что запомнить? </vt:lpstr>
      <vt:lpstr>Что такое соцветие?</vt:lpstr>
      <vt:lpstr>Презентация PowerPoint</vt:lpstr>
      <vt:lpstr>Соцветия</vt:lpstr>
      <vt:lpstr>Простые соцветия</vt:lpstr>
      <vt:lpstr>Простые соцветия</vt:lpstr>
      <vt:lpstr>Простые соцветия</vt:lpstr>
      <vt:lpstr>Простые соцветия</vt:lpstr>
      <vt:lpstr>Простые соцветия</vt:lpstr>
      <vt:lpstr>Простые соцветия</vt:lpstr>
      <vt:lpstr>Сложные соцветия</vt:lpstr>
      <vt:lpstr>Сложные соцветия</vt:lpstr>
      <vt:lpstr>Сложные соцветия</vt:lpstr>
      <vt:lpstr>Значение соцветий?</vt:lpstr>
      <vt:lpstr>Презентация PowerPoint</vt:lpstr>
      <vt:lpstr>Лабораторная работа</vt:lpstr>
      <vt:lpstr>                                            Лабораторная работа  «Ознакомление с различными типами соцветий»           Цель работы: познакомиться с особенностями строения соцветий, определить простые и сложные соцветия.             Оборудование: гербарии, лупы, рисунки                                        Ход работы:  Рассмотрите соцветия на гербарии ________________________________________________ ________________________________________________ Определите типы соцветий. Данные включите в таблицу  (два простых + два сложных соцветия под соответствующими номерами).  Можно пользоваться лупой</vt:lpstr>
      <vt:lpstr>Презентация PowerPoint</vt:lpstr>
      <vt:lpstr>Презентация PowerPoint</vt:lpstr>
      <vt:lpstr>Презентация PowerPoint</vt:lpstr>
      <vt:lpstr>Презентация PowerPoint</vt:lpstr>
      <vt:lpstr> 8-9 баллов – лотосы –символ мудрости</vt:lpstr>
      <vt:lpstr>            Домашнее задание:            п. 11 пересказ;  По желанию - нарисовать на альбомном листе схему соцветия и с обратной стороны растение, имеющее данное соцветие.              </vt:lpstr>
      <vt:lpstr> 1     Н. Мошков   «Поле»</vt:lpstr>
      <vt:lpstr>Открытий новых много нам Дух просвещения готовит, Как суть пытливого ума К нам озарение приходит…                                    А.С. Пушкин </vt:lpstr>
      <vt:lpstr>Использованные источники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Уланова</dc:creator>
  <cp:lastModifiedBy>User</cp:lastModifiedBy>
  <cp:revision>169</cp:revision>
  <dcterms:created xsi:type="dcterms:W3CDTF">2007-12-18T09:37:35Z</dcterms:created>
  <dcterms:modified xsi:type="dcterms:W3CDTF">2024-03-13T14:27:29Z</dcterms:modified>
</cp:coreProperties>
</file>