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74" r:id="rId11"/>
    <p:sldId id="265" r:id="rId12"/>
    <p:sldId id="271" r:id="rId13"/>
    <p:sldId id="266" r:id="rId14"/>
    <p:sldId id="272" r:id="rId15"/>
    <p:sldId id="267" r:id="rId16"/>
    <p:sldId id="275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Волшебный цветик-семицветик</a:t>
            </a:r>
          </a:p>
        </c:rich>
      </c:tx>
      <c:layout>
        <c:manualLayout>
          <c:xMode val="edge"/>
          <c:yMode val="edge"/>
          <c:x val="0.14482947990242784"/>
          <c:y val="4.1371168018830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833140285968892"/>
          <c:y val="0.20738775511153812"/>
          <c:w val="0.50867095690410258"/>
          <c:h val="0.622001084771570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7E-4FC0-876F-9240EBCA0FF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7E-4FC0-876F-9240EBCA0FF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7E-4FC0-876F-9240EBCA0FF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7E-4FC0-876F-9240EBCA0FF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7E-4FC0-876F-9240EBCA0FF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17E-4FC0-876F-9240EBCA0FFB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17E-4FC0-876F-9240EBCA0FFB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D5-4804-BC69-5F96C1A475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176048991753231"/>
          <c:y val="0.217538211210201"/>
          <c:w val="0.59492690759857714"/>
          <c:h val="0.6299850162439182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23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F7C-468B-90D9-3E4F913417A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F7C-468B-90D9-3E4F913417A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F7C-468B-90D9-3E4F913417A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F7C-468B-90D9-3E4F913417A6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F7C-468B-90D9-3E4F913417A6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F7C-468B-90D9-3E4F913417A6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F7C-468B-90D9-3E4F913417A6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F7C-468B-90D9-3E4F91341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011289145393663"/>
          <c:y val="0.13698002306350074"/>
          <c:w val="0.48671498306483579"/>
          <c:h val="0.6318012483927013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0F-44D5-BF9B-64180B052C5B}"/>
              </c:ext>
            </c:extLst>
          </c:dPt>
          <c:dPt>
            <c:idx val="1"/>
            <c:bubble3D val="0"/>
            <c:explosion val="25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0F-44D5-BF9B-64180B052C5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50F-44D5-BF9B-64180B052C5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50F-44D5-BF9B-64180B052C5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50F-44D5-BF9B-64180B052C5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50F-44D5-BF9B-64180B052C5B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50F-44D5-BF9B-64180B052C5B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50F-44D5-BF9B-64180B052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301201961078614"/>
          <c:y val="0.12069074778200256"/>
          <c:w val="0.51468120880818569"/>
          <c:h val="0.6425069608694350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895-4FFA-8AC2-E2C937FCFE8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895-4FFA-8AC2-E2C937FCFE8B}"/>
              </c:ext>
            </c:extLst>
          </c:dPt>
          <c:dPt>
            <c:idx val="2"/>
            <c:bubble3D val="0"/>
            <c:explosion val="29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895-4FFA-8AC2-E2C937FCFE8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895-4FFA-8AC2-E2C937FCFE8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7895-4FFA-8AC2-E2C937FCFE8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7895-4FFA-8AC2-E2C937FCFE8B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895-4FFA-8AC2-E2C937FCFE8B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895-4FFA-8AC2-E2C937FCF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4611011493288514"/>
          <c:y val="0.10035284218004852"/>
          <c:w val="0.5556008025755248"/>
          <c:h val="0.5773573495725292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1B3-45CB-B133-9A71BF99B48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1B3-45CB-B133-9A71BF99B48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1B3-45CB-B133-9A71BF99B48D}"/>
              </c:ext>
            </c:extLst>
          </c:dPt>
          <c:dPt>
            <c:idx val="3"/>
            <c:bubble3D val="0"/>
            <c:explosion val="32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1B3-45CB-B133-9A71BF99B48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1B3-45CB-B133-9A71BF99B48D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91B3-45CB-B133-9A71BF99B48D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91B3-45CB-B133-9A71BF99B48D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1B3-45CB-B133-9A71BF99B4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444961425276382"/>
          <c:y val="8.8620832059916985E-2"/>
          <c:w val="0.51714944722818734"/>
          <c:h val="0.6288536157931997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6FF-4988-B3AB-F8373EDEB8EC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6FF-4988-B3AB-F8373EDEB8EC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6FF-4988-B3AB-F8373EDEB8EC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6FF-4988-B3AB-F8373EDEB8EC}"/>
              </c:ext>
            </c:extLst>
          </c:dPt>
          <c:dPt>
            <c:idx val="4"/>
            <c:bubble3D val="0"/>
            <c:explosion val="39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6FF-4988-B3AB-F8373EDEB8EC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6FF-4988-B3AB-F8373EDEB8EC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6FF-4988-B3AB-F8373EDEB8EC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6FF-4988-B3AB-F8373EDEB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0006180658860803"/>
          <c:y val="0.12162987806170279"/>
          <c:w val="0.55313023191809518"/>
          <c:h val="0.582700074534632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A2-4FCF-AC2D-096F2386F277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A2-4FCF-AC2D-096F2386F277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A2-4FCF-AC2D-096F2386F277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FA2-4FCF-AC2D-096F2386F277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FA2-4FCF-AC2D-096F2386F277}"/>
              </c:ext>
            </c:extLst>
          </c:dPt>
          <c:dPt>
            <c:idx val="5"/>
            <c:bubble3D val="0"/>
            <c:explosion val="34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FA2-4FCF-AC2D-096F2386F277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FA2-4FCF-AC2D-096F2386F277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FA2-4FCF-AC2D-096F2386F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 smtClean="0"/>
              <a:t> </a:t>
            </a:r>
            <a:endParaRPr lang="ru-RU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640677250259147"/>
          <c:y val="0.16992414105104556"/>
          <c:w val="0.51746079776987874"/>
          <c:h val="0.614182516025438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lumMod val="114000"/>
                    </a:schemeClr>
                  </a:gs>
                  <a:gs pos="100000">
                    <a:schemeClr val="accent1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ED9-4581-AC86-E06A02C79D78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8000"/>
                      <a:lumMod val="114000"/>
                    </a:schemeClr>
                  </a:gs>
                  <a:gs pos="100000">
                    <a:schemeClr val="accent2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ED9-4581-AC86-E06A02C79D78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ED9-4581-AC86-E06A02C79D78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ED9-4581-AC86-E06A02C79D78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5ED9-4581-AC86-E06A02C79D78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5ED9-4581-AC86-E06A02C79D78}"/>
              </c:ext>
            </c:extLst>
          </c:dPt>
          <c:dPt>
            <c:idx val="6"/>
            <c:bubble3D val="0"/>
            <c:explosion val="27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lumMod val="114000"/>
                    </a:schemeClr>
                  </a:gs>
                  <a:gs pos="100000">
                    <a:schemeClr val="accent1">
                      <a:lumMod val="60000"/>
                      <a:shade val="90000"/>
                      <a:lumMod val="8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4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5ED9-4581-AC86-E06A02C79D78}"/>
              </c:ext>
            </c:extLst>
          </c:dPt>
          <c:cat>
            <c:strRef>
              <c:f>Лист1!$A$2:$A$8</c:f>
              <c:strCache>
                <c:ptCount val="7"/>
                <c:pt idx="0">
                  <c:v>темп</c:v>
                </c:pt>
                <c:pt idx="1">
                  <c:v>динамика</c:v>
                </c:pt>
                <c:pt idx="2">
                  <c:v>тембр</c:v>
                </c:pt>
                <c:pt idx="3">
                  <c:v>лад</c:v>
                </c:pt>
                <c:pt idx="4">
                  <c:v>регистр</c:v>
                </c:pt>
                <c:pt idx="5">
                  <c:v>ритм</c:v>
                </c:pt>
                <c:pt idx="6">
                  <c:v>мелодия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  <c:pt idx="5">
                  <c:v>0.7</c:v>
                </c:pt>
                <c:pt idx="6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D9-4581-AC86-E06A02C79D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263" y="3111689"/>
            <a:ext cx="11220994" cy="152855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ru-RU" dirty="0" smtClean="0"/>
              <a:t>	 </a:t>
            </a:r>
            <a:r>
              <a:rPr lang="ru-RU" sz="2800" i="1" dirty="0"/>
              <a:t>«Презентация к уроку по учебному предмету </a:t>
            </a:r>
            <a:r>
              <a:rPr lang="ru-RU" sz="2800" i="1" dirty="0" smtClean="0"/>
              <a:t>«Музыка» во </a:t>
            </a:r>
            <a:r>
              <a:rPr lang="ru-RU" sz="2800" i="1" dirty="0"/>
              <a:t>2</a:t>
            </a:r>
            <a:r>
              <a:rPr lang="ru-RU" sz="2800" i="1" dirty="0" smtClean="0"/>
              <a:t>-ом </a:t>
            </a:r>
            <a:r>
              <a:rPr lang="ru-RU" sz="2800" i="1" dirty="0"/>
              <a:t>классе на тему </a:t>
            </a:r>
            <a:r>
              <a:rPr lang="ru-RU" sz="2800" i="1" dirty="0" smtClean="0"/>
              <a:t>« Средства музыкальной выразительности».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0263" y="1352376"/>
            <a:ext cx="11220994" cy="1254346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r>
              <a:rPr lang="ru-RU" sz="2800" b="1" i="1" dirty="0"/>
              <a:t> </a:t>
            </a:r>
            <a:r>
              <a:rPr lang="ru-RU" sz="2800" b="1" i="1" dirty="0" smtClean="0"/>
              <a:t>  </a:t>
            </a:r>
            <a:r>
              <a:rPr lang="ru-RU" sz="2800" b="1" i="1" dirty="0" smtClean="0"/>
              <a:t>разработчик  презентации  </a:t>
            </a:r>
            <a:r>
              <a:rPr lang="ru-RU" sz="2800" b="1" i="1" dirty="0" err="1" smtClean="0"/>
              <a:t>Давтян</a:t>
            </a:r>
            <a:r>
              <a:rPr lang="ru-RU" sz="2800" b="1" i="1" dirty="0" smtClean="0"/>
              <a:t>  </a:t>
            </a:r>
            <a:r>
              <a:rPr lang="ru-RU" sz="2800" b="1" i="1" dirty="0" smtClean="0"/>
              <a:t>рубина  </a:t>
            </a:r>
            <a:r>
              <a:rPr lang="ru-RU" sz="2800" b="1" i="1" dirty="0" err="1" smtClean="0"/>
              <a:t>рубеновна</a:t>
            </a:r>
            <a:endParaRPr lang="ru-RU" sz="2800" b="1" i="1" dirty="0" smtClean="0"/>
          </a:p>
          <a:p>
            <a:r>
              <a:rPr lang="ru-RU" sz="2800" b="1" i="1" dirty="0"/>
              <a:t>	</a:t>
            </a:r>
            <a:r>
              <a:rPr lang="ru-RU" sz="2800" b="1" i="1" dirty="0" smtClean="0"/>
              <a:t>	</a:t>
            </a:r>
            <a:r>
              <a:rPr lang="ru-RU" sz="2800" b="1" i="1" dirty="0" smtClean="0"/>
              <a:t>            учитель  </a:t>
            </a:r>
            <a:r>
              <a:rPr lang="ru-RU" sz="2800" b="1" i="1" dirty="0" smtClean="0"/>
              <a:t>музыки  </a:t>
            </a:r>
            <a:r>
              <a:rPr lang="ru-RU" sz="2800" b="1" i="1" dirty="0" err="1" smtClean="0"/>
              <a:t>мбоу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сош</a:t>
            </a:r>
            <a:r>
              <a:rPr lang="ru-RU" sz="2800" b="1" i="1" dirty="0"/>
              <a:t> </a:t>
            </a:r>
            <a:r>
              <a:rPr lang="ru-RU" sz="2800" b="1" i="1" dirty="0" smtClean="0"/>
              <a:t>№1 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326123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 smtClean="0"/>
              <a:t>	Г. Свиридов  «Весна и Осень»</a:t>
            </a: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4148" y="2303249"/>
            <a:ext cx="6946711" cy="3961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Послушайте произведение Георгия Свиридова «Весна и Осень», где </a:t>
            </a:r>
            <a:r>
              <a:rPr lang="ru-RU" sz="2800" dirty="0" smtClean="0"/>
              <a:t>композитор, </a:t>
            </a:r>
            <a:r>
              <a:rPr lang="ru-RU" sz="2800" dirty="0" smtClean="0"/>
              <a:t>с помощью перехода с мажорного лада на минорный, показывает нам смену времён года.</a:t>
            </a:r>
            <a:endParaRPr lang="ru-RU" sz="2800" dirty="0"/>
          </a:p>
        </p:txBody>
      </p:sp>
      <p:pic>
        <p:nvPicPr>
          <p:cNvPr id="5" name="Picture 2" descr="https://sun9-3.userapi.com/c840621/v840621698/8304d/L5P2rUwMmIQ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59" y="1240026"/>
            <a:ext cx="4026090" cy="502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Георгии Васильевич Свиридов - Весна и Осень из цикла Метель_(Audio-VK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7904" y="50758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7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						РЕГИСТР</a:t>
            </a:r>
            <a:endParaRPr lang="ru-RU" sz="7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67782" y="2913018"/>
            <a:ext cx="6309360" cy="34747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5-й  лепесток – «</a:t>
            </a:r>
            <a:r>
              <a:rPr lang="ru-RU" sz="2800" i="1" u="sng" dirty="0" smtClean="0"/>
              <a:t>регистр</a:t>
            </a:r>
            <a:r>
              <a:rPr lang="ru-RU" sz="2800" u="sng" dirty="0" smtClean="0"/>
              <a:t>».</a:t>
            </a:r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b="1" i="1" dirty="0" smtClean="0"/>
              <a:t>Регистр</a:t>
            </a:r>
            <a:r>
              <a:rPr lang="ru-RU" sz="2800" dirty="0" smtClean="0"/>
              <a:t> – это  высота  звучания  музыкальных  звуков.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Регистр  бывает  </a:t>
            </a:r>
            <a:r>
              <a:rPr lang="ru-RU" sz="2800" b="1" i="1" dirty="0" smtClean="0"/>
              <a:t>низким,  средним  </a:t>
            </a:r>
            <a:r>
              <a:rPr lang="ru-RU" sz="2800" dirty="0" smtClean="0"/>
              <a:t>и</a:t>
            </a:r>
            <a:r>
              <a:rPr lang="ru-RU" sz="2800" b="1" i="1" dirty="0" smtClean="0"/>
              <a:t>  высоким.</a:t>
            </a:r>
            <a:endParaRPr lang="ru-RU" sz="2800" dirty="0"/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67110920"/>
              </p:ext>
            </p:extLst>
          </p:nvPr>
        </p:nvGraphicFramePr>
        <p:xfrm>
          <a:off x="677281" y="2129051"/>
          <a:ext cx="5029200" cy="4135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6466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/>
              <a:t>	</a:t>
            </a:r>
            <a:r>
              <a:rPr lang="ru-RU" sz="2000" i="1" dirty="0" smtClean="0"/>
              <a:t>С. Прокофьев  «Утро»</a:t>
            </a:r>
            <a:endParaRPr lang="ru-RU" sz="2000" i="1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616345" y="5780113"/>
            <a:ext cx="4828032" cy="57626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23052" y="2342467"/>
            <a:ext cx="6182715" cy="38637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Послушайте  произведение  С.С. </a:t>
            </a:r>
            <a:r>
              <a:rPr lang="ru-RU" sz="2800" dirty="0" err="1" smtClean="0"/>
              <a:t>Пркофьева</a:t>
            </a:r>
            <a:r>
              <a:rPr lang="ru-RU" sz="2800" dirty="0" smtClean="0"/>
              <a:t> «Утро», где композитор  ярко показывает  контраст между  высоким  </a:t>
            </a:r>
            <a:r>
              <a:rPr lang="ru-RU" sz="2800" dirty="0"/>
              <a:t>и низким </a:t>
            </a:r>
            <a:r>
              <a:rPr lang="ru-RU" sz="2800" dirty="0" smtClean="0"/>
              <a:t> регистром.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7632769" y="5739852"/>
            <a:ext cx="3058054" cy="466398"/>
          </a:xfrm>
        </p:spPr>
        <p:txBody>
          <a:bodyPr/>
          <a:lstStyle/>
          <a:p>
            <a:r>
              <a:rPr lang="ru-RU" dirty="0" smtClean="0"/>
              <a:t>С. С. Прокофьев</a:t>
            </a:r>
            <a:endParaRPr lang="ru-RU" dirty="0"/>
          </a:p>
        </p:txBody>
      </p:sp>
      <p:pic>
        <p:nvPicPr>
          <p:cNvPr id="5122" name="Picture 2" descr="http://u48365.netangels.ru/media/publications/publication/main_image/cache/publication_detail_preview/Polyanskiy_Kult_45_02.jpeg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768" y="873000"/>
            <a:ext cx="3916908" cy="477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С. Прокофьев - Утро_(Audio-VK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5961" y="4928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1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					 		РИТМ</a:t>
            </a:r>
            <a:endParaRPr lang="ru-RU" sz="7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9922" y="2579428"/>
            <a:ext cx="6687403" cy="3725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6-й  лепесток – «</a:t>
            </a:r>
            <a:r>
              <a:rPr lang="ru-RU" sz="2800" i="1" u="sng" dirty="0" smtClean="0"/>
              <a:t>ритм</a:t>
            </a:r>
            <a:r>
              <a:rPr lang="ru-RU" sz="2800" u="sng" dirty="0" smtClean="0"/>
              <a:t>».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b="1" i="1" dirty="0" smtClean="0"/>
              <a:t>Ритм</a:t>
            </a:r>
            <a:r>
              <a:rPr lang="ru-RU" sz="2800" dirty="0" smtClean="0"/>
              <a:t> – это  чередование  сильных  и  слабых  долей  в  музыке.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Ритм </a:t>
            </a:r>
            <a:r>
              <a:rPr lang="ru-RU" sz="2800" dirty="0"/>
              <a:t>представляет собой соотношение длительностей в их последовательности.</a:t>
            </a:r>
          </a:p>
          <a:p>
            <a:pPr marL="0" indent="0">
              <a:buNone/>
            </a:pPr>
            <a:endParaRPr lang="ru-RU" sz="2800" dirty="0"/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33391211"/>
              </p:ext>
            </p:extLst>
          </p:nvPr>
        </p:nvGraphicFramePr>
        <p:xfrm>
          <a:off x="895141" y="1869744"/>
          <a:ext cx="4672641" cy="4435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5636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/>
              <a:t>	</a:t>
            </a:r>
            <a:r>
              <a:rPr lang="ru-RU" sz="2000" i="1" dirty="0" smtClean="0"/>
              <a:t>Ж . Бизе  «Марш  Тореадора»</a:t>
            </a: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64072" y="2183642"/>
            <a:ext cx="5886734" cy="4013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 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Послушайте «Марш Тореадора» Жоржа Бизе. В марше чёткий, энергичный ритм, с акцентом на сильные доли.</a:t>
            </a:r>
            <a:endParaRPr lang="ru-RU" sz="2800" dirty="0"/>
          </a:p>
        </p:txBody>
      </p:sp>
      <p:pic>
        <p:nvPicPr>
          <p:cNvPr id="6146" name="Picture 2" descr="https://sun9-46.userapi.com/c836230/u51329153/video/y_4489a5c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81" y="1734399"/>
            <a:ext cx="4761651" cy="4462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Жорж Бизе - Марш Тореадора из оперы Кармен_(Audio-VK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5217" y="49666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4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dirty="0" smtClean="0"/>
              <a:t>					МЕЛОДИЯ</a:t>
            </a:r>
            <a:endParaRPr lang="ru-RU" sz="7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08979" y="2429301"/>
            <a:ext cx="6782937" cy="4012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u="sng" dirty="0" smtClean="0"/>
              <a:t>7-й   лепесток – «</a:t>
            </a:r>
            <a:r>
              <a:rPr lang="ru-RU" sz="2800" i="1" u="sng" dirty="0" smtClean="0"/>
              <a:t>мелодия</a:t>
            </a:r>
            <a:r>
              <a:rPr lang="ru-RU" sz="2800" u="sng" dirty="0" smtClean="0"/>
              <a:t>».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b="1" i="1" dirty="0" smtClean="0"/>
              <a:t>Мелодия</a:t>
            </a:r>
            <a:r>
              <a:rPr lang="ru-RU" sz="2800" dirty="0" smtClean="0"/>
              <a:t> – душа  музыки</a:t>
            </a:r>
            <a:r>
              <a:rPr lang="ru-RU" sz="2800" dirty="0" smtClean="0"/>
              <a:t>!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Это высказывание принадлежит великому русскому композитору П.И. Чайковскому.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Из  мелодии  рождается  </a:t>
            </a:r>
            <a:r>
              <a:rPr lang="ru-RU" sz="2800" b="1" dirty="0" smtClean="0"/>
              <a:t>МУЗЫКА</a:t>
            </a:r>
            <a:r>
              <a:rPr lang="ru-RU" sz="2800" dirty="0" smtClean="0"/>
              <a:t>!</a:t>
            </a:r>
            <a:endParaRPr lang="ru-RU" sz="2800" dirty="0"/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6784139"/>
              </p:ext>
            </p:extLst>
          </p:nvPr>
        </p:nvGraphicFramePr>
        <p:xfrm>
          <a:off x="818670" y="2056718"/>
          <a:ext cx="4976949" cy="4193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6383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i="1" dirty="0" smtClean="0"/>
              <a:t>	П.И. Чайковский  «Утренняя молитва»</a:t>
            </a:r>
            <a:endParaRPr lang="ru-RU" sz="2000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23331" y="2497540"/>
            <a:ext cx="7368833" cy="4230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В произведении П.И. Чайковского  «Утренняя  молитва» из фортепианного цикла «Детский альбом», мелодия звучит спокойно, умиротворённо и настраивает нас на благие дела, любовь.</a:t>
            </a:r>
            <a:endParaRPr lang="ru-RU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8303706" y="5559067"/>
            <a:ext cx="2757803" cy="576262"/>
          </a:xfrm>
        </p:spPr>
        <p:txBody>
          <a:bodyPr/>
          <a:lstStyle/>
          <a:p>
            <a:r>
              <a:rPr lang="ru-RU" dirty="0" smtClean="0"/>
              <a:t>П.И. Чайковский</a:t>
            </a:r>
            <a:endParaRPr lang="ru-RU" dirty="0"/>
          </a:p>
        </p:txBody>
      </p:sp>
      <p:pic>
        <p:nvPicPr>
          <p:cNvPr id="1026" name="Picture 2" descr="https://i.pinimg.com/736x/44/39/31/4439311e3f33706f5528d9a031706c95--eugene-onegin-eugene-oneil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2166" y="1124084"/>
            <a:ext cx="3180885" cy="456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01 - П. Чайковский. Утренняя молитва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90962" y="52375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3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AutoShape 8" descr="https://ds-92.bash.prosadiki.ru/media/2019/11/05/1266632552/semicvetik.jpg"/>
          <p:cNvSpPr>
            <a:spLocks noGrp="1" noChangeAspect="1" noChangeArrowheads="1"/>
          </p:cNvSpPr>
          <p:nvPr>
            <p:ph sz="half" idx="2"/>
          </p:nvPr>
        </p:nvSpPr>
        <p:spPr bwMode="auto">
          <a:xfrm>
            <a:off x="5315220" y="2647666"/>
            <a:ext cx="6217138" cy="365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2800" dirty="0" smtClean="0"/>
              <a:t>Средства </a:t>
            </a:r>
            <a:r>
              <a:rPr lang="ru-RU" sz="2800" dirty="0"/>
              <a:t>музыкальной выразительности помогают передать образное содержание и замысел </a:t>
            </a:r>
            <a:r>
              <a:rPr lang="ru-RU" sz="2800" dirty="0" smtClean="0"/>
              <a:t>композитора.</a:t>
            </a:r>
            <a:endParaRPr lang="ru-RU" sz="2800" dirty="0"/>
          </a:p>
        </p:txBody>
      </p:sp>
      <p:pic>
        <p:nvPicPr>
          <p:cNvPr id="7178" name="Picture 10" descr="https://avatars.mds.yandex.net/get-pdb/921063/f67b088f-afa7-444c-87ea-c96c3333bc3e/s1200?webp=fal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17" y="2306472"/>
            <a:ext cx="3943356" cy="371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9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		</a:t>
            </a:r>
            <a:r>
              <a:rPr lang="ru-RU" sz="4800" b="1" dirty="0" smtClean="0"/>
              <a:t>ЦВЕТИК-СЕМИЦВЕТИК</a:t>
            </a:r>
            <a:endParaRPr lang="ru-RU" sz="48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1489905"/>
              </p:ext>
            </p:extLst>
          </p:nvPr>
        </p:nvGraphicFramePr>
        <p:xfrm>
          <a:off x="213257" y="1970047"/>
          <a:ext cx="5255187" cy="4297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12693" y="2292824"/>
            <a:ext cx="7751928" cy="4565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Этот  цветок  не  простой, все  его  лепестки  являются  частью  </a:t>
            </a:r>
            <a:r>
              <a:rPr lang="ru-RU" sz="2800" b="1" i="1" u="sng" dirty="0" smtClean="0"/>
              <a:t>музыкальной  </a:t>
            </a:r>
            <a:r>
              <a:rPr lang="ru-RU" sz="2800" b="1" i="1" u="sng" dirty="0" smtClean="0"/>
              <a:t>выразительности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Это способы создания музыкального произведения, а также средства, помогающие предельно чётко и ясно выразить в музыке свои чувства и переживания.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/>
              <a:t>Познакомимся  с каждым отдельно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73772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					</a:t>
            </a:r>
            <a:r>
              <a:rPr lang="ru-RU" sz="7200" b="1" dirty="0" smtClean="0"/>
              <a:t>ТЕМП</a:t>
            </a:r>
            <a:endParaRPr lang="ru-RU" sz="7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67782" y="2995386"/>
            <a:ext cx="6335486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1-й  лепесток – </a:t>
            </a:r>
            <a:r>
              <a:rPr lang="ru-RU" sz="2800" i="1" u="sng" dirty="0" smtClean="0"/>
              <a:t>«темп». </a:t>
            </a:r>
          </a:p>
          <a:p>
            <a:pPr marL="0" indent="0">
              <a:buNone/>
            </a:pPr>
            <a:r>
              <a:rPr lang="ru-RU" sz="2800" i="1" dirty="0"/>
              <a:t>	</a:t>
            </a:r>
            <a:r>
              <a:rPr lang="ru-RU" sz="2800" b="1" i="1" dirty="0" smtClean="0"/>
              <a:t>Темп</a:t>
            </a:r>
            <a:r>
              <a:rPr lang="ru-RU" sz="2800" dirty="0" smtClean="0"/>
              <a:t>- это  скорость  звучания, скорость  исполнения  музыки.  	Он  бывает  </a:t>
            </a:r>
            <a:r>
              <a:rPr lang="ru-RU" sz="2800" b="1" dirty="0" smtClean="0"/>
              <a:t>быстрым, умеренным</a:t>
            </a:r>
            <a:r>
              <a:rPr lang="ru-RU" sz="2800" dirty="0" smtClean="0"/>
              <a:t>  и  </a:t>
            </a:r>
            <a:r>
              <a:rPr lang="ru-RU" sz="2800" b="1" dirty="0" smtClean="0"/>
              <a:t>медленным</a:t>
            </a:r>
            <a:r>
              <a:rPr lang="ru-RU" sz="2800" dirty="0" smtClean="0"/>
              <a:t>.</a:t>
            </a:r>
            <a:endParaRPr lang="ru-RU" sz="2800" i="1" dirty="0"/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91268889"/>
              </p:ext>
            </p:extLst>
          </p:nvPr>
        </p:nvGraphicFramePr>
        <p:xfrm>
          <a:off x="1264135" y="1673352"/>
          <a:ext cx="4412829" cy="4366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2834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	</a:t>
            </a:r>
            <a:r>
              <a:rPr lang="ru-RU" i="1" dirty="0"/>
              <a:t> </a:t>
            </a:r>
            <a:r>
              <a:rPr lang="ru-RU" sz="2000" i="1" dirty="0"/>
              <a:t>«Полёт  шмеля»  Н. Римский-Корсаков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4859" y="2496852"/>
            <a:ext cx="6191795" cy="3416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 	Послушай  и  определи  в    каком  темпе  звучит  пьеса   «Полёт  шмеля»  Николая  Римского-Корсакова.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	 </a:t>
            </a:r>
            <a:r>
              <a:rPr lang="ru-RU" sz="2000" i="1" dirty="0" smtClean="0"/>
              <a:t> </a:t>
            </a:r>
          </a:p>
          <a:p>
            <a:pPr marL="0" indent="0">
              <a:buNone/>
            </a:pPr>
            <a:endParaRPr lang="ru-RU" sz="2000" i="1" dirty="0"/>
          </a:p>
        </p:txBody>
      </p:sp>
      <p:pic>
        <p:nvPicPr>
          <p:cNvPr id="1026" name="Picture 2" descr="https://ds04.infourok.ru/uploads/ex/0fd1/00145b20-fd659d5d/hello_html_m17de0a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1162594"/>
            <a:ext cx="4376057" cy="52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Николай Римский-Корсаков - _Полет шмеля_ из оперы _Сказка о царе Салтане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23611" y="4583476"/>
            <a:ext cx="593046" cy="59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1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b="1" dirty="0" smtClean="0"/>
              <a:t>				ДИНАМИКА</a:t>
            </a:r>
            <a:endParaRPr lang="ru-RU" sz="72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4388" y="2633598"/>
            <a:ext cx="6837527" cy="3753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u="sng" dirty="0" smtClean="0"/>
              <a:t>2-</a:t>
            </a:r>
            <a:r>
              <a:rPr lang="ru-RU" sz="2800" u="sng" dirty="0" smtClean="0"/>
              <a:t>й  лепесток - 	«</a:t>
            </a:r>
            <a:r>
              <a:rPr lang="ru-RU" sz="2800" i="1" u="sng" dirty="0" smtClean="0"/>
              <a:t>динамика</a:t>
            </a:r>
            <a:r>
              <a:rPr lang="ru-RU" sz="2800" u="sng" dirty="0" smtClean="0"/>
              <a:t>».</a:t>
            </a:r>
            <a:endParaRPr lang="en-US" sz="2800" u="sng" dirty="0" smtClean="0"/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b="1" i="1" dirty="0" smtClean="0"/>
              <a:t>Динамика</a:t>
            </a:r>
            <a:r>
              <a:rPr lang="ru-RU" sz="2800" dirty="0" smtClean="0"/>
              <a:t> (от  греческого – «сила» )– это  сила  звучания, её  оттенки.</a:t>
            </a:r>
          </a:p>
          <a:p>
            <a:pPr marL="0" indent="0">
              <a:buNone/>
            </a:pPr>
            <a:r>
              <a:rPr lang="ru-RU" sz="2800" dirty="0" smtClean="0"/>
              <a:t>	Для указания </a:t>
            </a:r>
            <a:r>
              <a:rPr lang="ru-RU" sz="2800" dirty="0"/>
              <a:t>громкости и тишины </a:t>
            </a:r>
            <a:r>
              <a:rPr lang="ru-RU" sz="2800" dirty="0" smtClean="0"/>
              <a:t>используются буквы </a:t>
            </a:r>
            <a:r>
              <a:rPr lang="en-US" sz="2800" b="1" i="1" dirty="0"/>
              <a:t>f </a:t>
            </a:r>
            <a:r>
              <a:rPr lang="ru-RU" sz="2800" dirty="0" smtClean="0"/>
              <a:t>(</a:t>
            </a:r>
            <a:r>
              <a:rPr lang="ru-RU" sz="2800" i="1" dirty="0" err="1" smtClean="0"/>
              <a:t>фо́рте</a:t>
            </a:r>
            <a:r>
              <a:rPr lang="en-US" sz="2800" dirty="0" smtClean="0"/>
              <a:t>)</a:t>
            </a:r>
            <a:r>
              <a:rPr lang="en-US" sz="2800" dirty="0"/>
              <a:t> — </a:t>
            </a:r>
            <a:r>
              <a:rPr lang="ru-RU" sz="2800" dirty="0" smtClean="0"/>
              <a:t>громко</a:t>
            </a:r>
            <a:r>
              <a:rPr lang="en-US" sz="2800" dirty="0" smtClean="0"/>
              <a:t> </a:t>
            </a:r>
            <a:r>
              <a:rPr lang="ru-RU" sz="2800" dirty="0" smtClean="0"/>
              <a:t> и  </a:t>
            </a:r>
            <a:r>
              <a:rPr lang="en-US" sz="2800" b="1" i="1" dirty="0" smtClean="0"/>
              <a:t>p</a:t>
            </a:r>
            <a:r>
              <a:rPr lang="en-US" sz="2800" i="1" dirty="0" smtClean="0"/>
              <a:t> </a:t>
            </a:r>
            <a:r>
              <a:rPr lang="ru-RU" sz="2800" dirty="0" smtClean="0"/>
              <a:t>(</a:t>
            </a:r>
            <a:r>
              <a:rPr lang="ru-RU" sz="2800" i="1" dirty="0" err="1" smtClean="0"/>
              <a:t>пиа́но</a:t>
            </a:r>
            <a:r>
              <a:rPr lang="en-US" sz="2800" dirty="0" smtClean="0"/>
              <a:t>)</a:t>
            </a:r>
            <a:r>
              <a:rPr lang="en-US" sz="2800" dirty="0"/>
              <a:t> — </a:t>
            </a:r>
            <a:r>
              <a:rPr lang="ru-RU" sz="2800" dirty="0"/>
              <a:t>тихо.</a:t>
            </a:r>
            <a:endParaRPr lang="ru-RU" sz="2800" i="1" dirty="0"/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0247501"/>
              </p:ext>
            </p:extLst>
          </p:nvPr>
        </p:nvGraphicFramePr>
        <p:xfrm>
          <a:off x="482156" y="1945631"/>
          <a:ext cx="5185955" cy="399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533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	</a:t>
            </a:r>
            <a:r>
              <a:rPr lang="ru-RU" sz="2000" i="1" dirty="0"/>
              <a:t>И</a:t>
            </a:r>
            <a:r>
              <a:rPr lang="ru-RU" sz="2000" i="1" dirty="0" smtClean="0"/>
              <a:t>. Брамс </a:t>
            </a:r>
            <a:r>
              <a:rPr lang="ru-RU" sz="2000" i="1" dirty="0"/>
              <a:t>«Колыбельная»</a:t>
            </a:r>
            <a:br>
              <a:rPr lang="ru-RU" sz="2000" i="1" dirty="0"/>
            </a:br>
            <a:endParaRPr lang="ru-RU" sz="2000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434256" y="5376142"/>
            <a:ext cx="4828032" cy="57626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292" y="2392808"/>
            <a:ext cx="6604496" cy="398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Иногда  музыка  сама  подсказывает, как  надо  играть – громко  или  тихо</a:t>
            </a:r>
            <a:r>
              <a:rPr lang="en-US" sz="2800" dirty="0"/>
              <a:t>?</a:t>
            </a:r>
            <a:r>
              <a:rPr lang="ru-RU" sz="2800" dirty="0" smtClean="0"/>
              <a:t> Например, как  вы  сыграете колыбельную</a:t>
            </a:r>
            <a:r>
              <a:rPr lang="en-US" sz="2800" dirty="0" smtClean="0"/>
              <a:t>?</a:t>
            </a:r>
            <a:r>
              <a:rPr lang="ru-RU" sz="2800" dirty="0" smtClean="0"/>
              <a:t> Однозначно – тихо(пиано).</a:t>
            </a:r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000" i="1" dirty="0" smtClean="0"/>
              <a:t> </a:t>
            </a:r>
            <a:endParaRPr lang="ru-RU" sz="2000" i="1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7503788" y="5754101"/>
            <a:ext cx="3899984" cy="576262"/>
          </a:xfrm>
        </p:spPr>
        <p:txBody>
          <a:bodyPr/>
          <a:lstStyle/>
          <a:p>
            <a:r>
              <a:rPr lang="ru-RU" sz="3200" dirty="0" err="1" smtClean="0"/>
              <a:t>Иоганнес</a:t>
            </a:r>
            <a:r>
              <a:rPr lang="ru-RU" sz="3200" dirty="0" smtClean="0"/>
              <a:t>  </a:t>
            </a:r>
            <a:r>
              <a:rPr lang="ru-RU" sz="3200" dirty="0" smtClean="0"/>
              <a:t>Брамс</a:t>
            </a:r>
            <a:endParaRPr lang="ru-RU" sz="3200" dirty="0"/>
          </a:p>
        </p:txBody>
      </p:sp>
      <p:pic>
        <p:nvPicPr>
          <p:cNvPr id="3074" name="Picture 2" descr="https://www.oel-bild.de/en/Bilder/Johannes-Brahms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898" y="969264"/>
            <a:ext cx="3530082" cy="469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 flipH="1">
            <a:off x="11033870" y="3187921"/>
            <a:ext cx="66109" cy="28543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  <p:pic>
        <p:nvPicPr>
          <p:cNvPr id="6" name="Йоган Брамс - Колыбельная_(Inkompmusic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48026" y="48734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9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9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				 	</a:t>
            </a:r>
            <a:r>
              <a:rPr lang="ru-RU" sz="7200" dirty="0" smtClean="0"/>
              <a:t>ТЕМБР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17082" y="2577374"/>
            <a:ext cx="6530929" cy="39279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3-й  лепесток – «</a:t>
            </a:r>
            <a:r>
              <a:rPr lang="ru-RU" sz="2800" i="1" u="sng" dirty="0" smtClean="0"/>
              <a:t>тембр</a:t>
            </a:r>
            <a:r>
              <a:rPr lang="ru-RU" sz="2800" u="sng" dirty="0" smtClean="0"/>
              <a:t>».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b="1" i="1" dirty="0" smtClean="0"/>
              <a:t>Тембр</a:t>
            </a:r>
            <a:r>
              <a:rPr lang="ru-RU" sz="2800" i="1" dirty="0" smtClean="0"/>
              <a:t> </a:t>
            </a:r>
            <a:r>
              <a:rPr lang="ru-RU" sz="2800" dirty="0" smtClean="0"/>
              <a:t>– окраска  звучания.</a:t>
            </a:r>
          </a:p>
          <a:p>
            <a:pPr marL="0" indent="0">
              <a:buNone/>
            </a:pPr>
            <a:r>
              <a:rPr lang="ru-RU" sz="2800" dirty="0" smtClean="0"/>
              <a:t>	По </a:t>
            </a:r>
            <a:r>
              <a:rPr lang="ru-RU" sz="2800" dirty="0"/>
              <a:t> </a:t>
            </a:r>
            <a:r>
              <a:rPr lang="ru-RU" sz="2800" b="1" dirty="0" smtClean="0"/>
              <a:t>тембру </a:t>
            </a:r>
            <a:r>
              <a:rPr lang="ru-RU" sz="2800" dirty="0"/>
              <a:t> </a:t>
            </a:r>
            <a:r>
              <a:rPr lang="ru-RU" sz="2800" dirty="0" smtClean="0"/>
              <a:t>отличают  </a:t>
            </a:r>
            <a:r>
              <a:rPr lang="ru-RU" sz="2800" dirty="0"/>
              <a:t>звуки одинаковой </a:t>
            </a:r>
            <a:r>
              <a:rPr lang="ru-RU" sz="2800" dirty="0" smtClean="0"/>
              <a:t> высоты  и  громкости</a:t>
            </a:r>
            <a:r>
              <a:rPr lang="ru-RU" sz="2800" dirty="0"/>
              <a:t>, но </a:t>
            </a:r>
            <a:r>
              <a:rPr lang="ru-RU" sz="2800" dirty="0" smtClean="0"/>
              <a:t> исполненные  </a:t>
            </a:r>
            <a:r>
              <a:rPr lang="ru-RU" sz="2800" dirty="0"/>
              <a:t>на </a:t>
            </a:r>
            <a:r>
              <a:rPr lang="ru-RU" sz="2800" dirty="0" smtClean="0"/>
              <a:t> различных </a:t>
            </a:r>
            <a:r>
              <a:rPr lang="ru-RU" sz="2800" dirty="0"/>
              <a:t>инструментах, </a:t>
            </a:r>
            <a:r>
              <a:rPr lang="ru-RU" sz="2800" dirty="0" smtClean="0"/>
              <a:t> разными </a:t>
            </a:r>
            <a:r>
              <a:rPr lang="ru-RU" sz="2800" dirty="0"/>
              <a:t>голосами</a:t>
            </a:r>
            <a:r>
              <a:rPr lang="ru-RU" sz="2800" dirty="0" smtClean="0"/>
              <a:t>,  </a:t>
            </a:r>
            <a:r>
              <a:rPr lang="ru-RU" sz="2800" dirty="0"/>
              <a:t>или </a:t>
            </a:r>
            <a:r>
              <a:rPr lang="ru-RU" sz="2800" dirty="0" smtClean="0"/>
              <a:t> же  на  одном </a:t>
            </a:r>
            <a:r>
              <a:rPr lang="ru-RU" sz="2800" dirty="0"/>
              <a:t>инструменте</a:t>
            </a:r>
            <a:r>
              <a:rPr lang="ru-RU" sz="2800" dirty="0" smtClean="0"/>
              <a:t>,  </a:t>
            </a:r>
            <a:r>
              <a:rPr lang="ru-RU" sz="2800" dirty="0"/>
              <a:t>но </a:t>
            </a:r>
            <a:r>
              <a:rPr lang="ru-RU" sz="2800" dirty="0" smtClean="0"/>
              <a:t> разными </a:t>
            </a:r>
            <a:r>
              <a:rPr lang="ru-RU" sz="2800" dirty="0"/>
              <a:t>способами...</a:t>
            </a: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96666638"/>
              </p:ext>
            </p:extLst>
          </p:nvPr>
        </p:nvGraphicFramePr>
        <p:xfrm>
          <a:off x="564209" y="1943442"/>
          <a:ext cx="5003573" cy="4008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4519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77649"/>
          </a:xfrm>
        </p:spPr>
        <p:txBody>
          <a:bodyPr/>
          <a:lstStyle/>
          <a:p>
            <a:r>
              <a:rPr lang="ru-RU" sz="2000" dirty="0" smtClean="0"/>
              <a:t>		</a:t>
            </a:r>
            <a:r>
              <a:rPr lang="ru-RU" sz="2000" i="1" dirty="0"/>
              <a:t>«Песня </a:t>
            </a:r>
            <a:r>
              <a:rPr lang="ru-RU" sz="2000" i="1" dirty="0" err="1" smtClean="0"/>
              <a:t>Сольвейг</a:t>
            </a:r>
            <a:r>
              <a:rPr lang="ru-RU" sz="2000" i="1" dirty="0" smtClean="0"/>
              <a:t>»  Э. Григ</a:t>
            </a:r>
            <a:r>
              <a:rPr lang="ru-RU" sz="2000" i="1" dirty="0"/>
              <a:t/>
            </a:r>
            <a:br>
              <a:rPr lang="ru-RU" sz="2000" i="1" dirty="0"/>
            </a:br>
            <a:r>
              <a:rPr lang="ru-RU" sz="2000" i="1" dirty="0" smtClean="0"/>
              <a:t> </a:t>
            </a:r>
            <a:endParaRPr lang="ru-RU" sz="2000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81511" y="2653841"/>
            <a:ext cx="5718412" cy="3507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smtClean="0"/>
              <a:t>Послушайте  «Песню  </a:t>
            </a:r>
            <a:r>
              <a:rPr lang="ru-RU" sz="2800" dirty="0" err="1" smtClean="0"/>
              <a:t>Сольвейг</a:t>
            </a:r>
            <a:r>
              <a:rPr lang="ru-RU" sz="2800" dirty="0" smtClean="0"/>
              <a:t>»  </a:t>
            </a:r>
            <a:r>
              <a:rPr lang="ru-RU" sz="2800" dirty="0" smtClean="0"/>
              <a:t>Эдварда  Грига  и  насладитесь  уникальным  тембром  голоса  певицы.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	</a:t>
            </a:r>
            <a:r>
              <a:rPr lang="ru-RU" sz="2000" i="1" dirty="0"/>
              <a:t> </a:t>
            </a:r>
            <a:r>
              <a:rPr lang="ru-RU" sz="2000" i="1" dirty="0" smtClean="0"/>
              <a:t>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2050" name="Picture 2" descr="https://im0-tub-ru.yandex.net/i?id=57cdff4372ef25bfaa5ad8e5091fa597-l&amp;n=13&amp;w=1024&amp;h=76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1" y="1563190"/>
            <a:ext cx="5656216" cy="459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Edvard Grieg - Песнь Сольвейг_(Audio-VK4.ru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35917" y="46800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0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							</a:t>
            </a:r>
            <a:r>
              <a:rPr lang="ru-RU" sz="7200" dirty="0" smtClean="0"/>
              <a:t>ЛАД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65223" y="2823029"/>
            <a:ext cx="5550408" cy="38753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u="sng" dirty="0" smtClean="0"/>
              <a:t>4-й  лепесток – «</a:t>
            </a:r>
            <a:r>
              <a:rPr lang="ru-RU" sz="2800" i="1" u="sng" dirty="0" smtClean="0"/>
              <a:t>лад</a:t>
            </a:r>
            <a:r>
              <a:rPr lang="ru-RU" sz="2800" u="sng" dirty="0" smtClean="0"/>
              <a:t>».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b="1" i="1" dirty="0" smtClean="0"/>
              <a:t>Лад</a:t>
            </a:r>
            <a:r>
              <a:rPr lang="ru-RU" sz="2800" dirty="0" smtClean="0"/>
              <a:t> – это  характер  мелодии.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b="1" i="1" dirty="0" smtClean="0"/>
              <a:t>Мажор</a:t>
            </a:r>
            <a:r>
              <a:rPr lang="ru-RU" sz="2800" dirty="0" smtClean="0"/>
              <a:t> – весёлый  лад,  </a:t>
            </a:r>
            <a:r>
              <a:rPr lang="ru-RU" sz="2800" b="1" i="1" dirty="0" smtClean="0"/>
              <a:t>минор</a:t>
            </a:r>
            <a:r>
              <a:rPr lang="ru-RU" sz="2800" dirty="0" smtClean="0"/>
              <a:t> – грустный.</a:t>
            </a: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73875171"/>
              </p:ext>
            </p:extLst>
          </p:nvPr>
        </p:nvGraphicFramePr>
        <p:xfrm>
          <a:off x="1086210" y="1951630"/>
          <a:ext cx="4481572" cy="4312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21327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TM02900722[[fn=Ион (конференц-зал)]]</Template>
  <TotalTime>579</TotalTime>
  <Words>33</Words>
  <Application>Microsoft Office PowerPoint</Application>
  <PresentationFormat>Широкоэкранный</PresentationFormat>
  <Paragraphs>70</Paragraphs>
  <Slides>17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Совет директоров</vt:lpstr>
      <vt:lpstr>  «Презентация к уроку по учебному предмету «Музыка» во 2-ом классе на тему « Средства музыкальной выразительности».</vt:lpstr>
      <vt:lpstr>    ЦВЕТИК-СЕМИЦВЕТИК</vt:lpstr>
      <vt:lpstr>       ТЕМП</vt:lpstr>
      <vt:lpstr>   «Полёт  шмеля»  Н. Римский-Корсаков</vt:lpstr>
      <vt:lpstr>    ДИНАМИКА</vt:lpstr>
      <vt:lpstr>  И. Брамс «Колыбельная» </vt:lpstr>
      <vt:lpstr>        ТЕМБР</vt:lpstr>
      <vt:lpstr>  «Песня Сольвейг»  Э. Григ  </vt:lpstr>
      <vt:lpstr>        ЛАД</vt:lpstr>
      <vt:lpstr> Г. Свиридов  «Весна и Осень»</vt:lpstr>
      <vt:lpstr>      РЕГИСТР</vt:lpstr>
      <vt:lpstr> С. Прокофьев  «Утро»</vt:lpstr>
      <vt:lpstr>        РИТМ</vt:lpstr>
      <vt:lpstr> Ж . Бизе  «Марш  Тореадора»</vt:lpstr>
      <vt:lpstr>     МЕЛОДИЯ</vt:lpstr>
      <vt:lpstr> П.И. Чайковский  «Утренняя молитва»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СРЕДСТВА  МУЗЫКАЛЬНОЙ        ВЫРАЗИТЕЛЬНОСТИ</dc:title>
  <dc:creator>Ашот Мирзоян</dc:creator>
  <cp:lastModifiedBy>Ашот Мирзоян</cp:lastModifiedBy>
  <cp:revision>159</cp:revision>
  <dcterms:created xsi:type="dcterms:W3CDTF">2020-04-20T14:36:35Z</dcterms:created>
  <dcterms:modified xsi:type="dcterms:W3CDTF">2020-05-18T06:07:14Z</dcterms:modified>
</cp:coreProperties>
</file>