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85" r:id="rId4"/>
    <p:sldId id="286" r:id="rId5"/>
    <p:sldId id="268" r:id="rId6"/>
    <p:sldId id="269" r:id="rId7"/>
    <p:sldId id="270" r:id="rId8"/>
    <p:sldId id="282" r:id="rId9"/>
    <p:sldId id="283" r:id="rId10"/>
    <p:sldId id="284" r:id="rId11"/>
    <p:sldId id="289" r:id="rId12"/>
    <p:sldId id="29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A1A00"/>
    <a:srgbClr val="FCE5CC"/>
    <a:srgbClr val="773F1E"/>
    <a:srgbClr val="F8B3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7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36184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92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10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55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183219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1329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8446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536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48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22687301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20646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350974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2376264"/>
          </a:xfrm>
          <a:prstGeom prst="doubleWave">
            <a:avLst>
              <a:gd name="adj1" fmla="val 3364"/>
              <a:gd name="adj2" fmla="val 0"/>
            </a:avLst>
          </a:prstGeom>
          <a:noFill/>
          <a:ln>
            <a:solidFill>
              <a:srgbClr val="2A1A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 урока:</a:t>
            </a:r>
            <a:br>
              <a:rPr lang="ru-RU" sz="20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«Становление индустриального общества в первой половине </a:t>
            </a:r>
            <a:r>
              <a:rPr lang="en-US" sz="20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0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века»</a:t>
            </a:r>
            <a:r>
              <a:rPr lang="en-US" sz="20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По предмету «Всеобщая история» </a:t>
            </a:r>
            <a:r>
              <a:rPr lang="en-US" sz="1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для учащихся 8 классов</a:t>
            </a:r>
            <a:br>
              <a:rPr lang="ru-RU" sz="1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МАОУ СОШ № 15</a:t>
            </a:r>
            <a:r>
              <a:rPr lang="en-US" sz="1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1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Балашиха</a:t>
            </a:r>
            <a:r>
              <a:rPr lang="ru-RU" sz="1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московской области</a:t>
            </a:r>
            <a:r>
              <a:rPr lang="ru-RU" sz="16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971156" y="3356992"/>
            <a:ext cx="4536948" cy="3037502"/>
          </a:xfrm>
          <a:prstGeom prst="flowChartPunchedTape">
            <a:avLst/>
          </a:prstGeom>
          <a:gradFill flip="none" rotWithShape="1">
            <a:gsLst>
              <a:gs pos="0">
                <a:srgbClr val="F8B323">
                  <a:tint val="66000"/>
                  <a:satMod val="160000"/>
                </a:srgbClr>
              </a:gs>
              <a:gs pos="50000">
                <a:srgbClr val="F8B323">
                  <a:tint val="44500"/>
                  <a:satMod val="160000"/>
                </a:srgbClr>
              </a:gs>
              <a:gs pos="100000">
                <a:srgbClr val="F8B32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2A1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4149080"/>
            <a:ext cx="3816424" cy="3633267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Автор работы: учитель истории,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МАОУ СОШ № 15, 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г.о. </a:t>
            </a:r>
            <a:r>
              <a:rPr lang="ru-RU" sz="1800" dirty="0" err="1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Балашиха</a:t>
            </a:r>
            <a:r>
              <a:rPr lang="ru-RU" sz="1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Московской области,</a:t>
            </a:r>
          </a:p>
          <a:p>
            <a:pPr algn="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Колмакова Ирина Юрьевна</a:t>
            </a:r>
            <a:endParaRPr lang="ru-RU" sz="1800" dirty="0">
              <a:solidFill>
                <a:srgbClr val="2A1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36912"/>
            <a:ext cx="4202279" cy="3995119"/>
          </a:xfrm>
          <a:prstGeom prst="ellipse">
            <a:avLst/>
          </a:prstGeom>
          <a:ln w="6350" cap="rnd">
            <a:solidFill>
              <a:srgbClr val="2A1A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8253" y="836712"/>
            <a:ext cx="7992888" cy="6768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прослеживалась активность учащихся благодаря использованию разнообразных видов деятельности, которые вызвали у детей интерес, творческую активность, желание выполнять задания. На данном уроке дети охотно включались во все виды работ, проявляя не только свои знания, но и умения работать коллективно, в группах, самостоятельно. На уроке обогащался словарный запас, велась работа над формированием речи, активизировалось внимание детей, расширялся кругозор, прививался интерес к предмету, развивалась творческая фантазия.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98253" y="313492"/>
            <a:ext cx="2606098" cy="523220"/>
            <a:chOff x="898253" y="116632"/>
            <a:chExt cx="2606098" cy="523220"/>
          </a:xfrm>
        </p:grpSpPr>
        <p:sp>
          <p:nvSpPr>
            <p:cNvPr id="5" name="Пятиугольник 4"/>
            <p:cNvSpPr/>
            <p:nvPr/>
          </p:nvSpPr>
          <p:spPr>
            <a:xfrm>
              <a:off x="898253" y="116632"/>
              <a:ext cx="2606098" cy="52322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98253" y="116632"/>
              <a:ext cx="26060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2A1A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 урока</a:t>
              </a:r>
              <a:r>
                <a:rPr lang="ru-RU" sz="2800" dirty="0">
                  <a:solidFill>
                    <a:srgbClr val="2A1A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ru-RU" dirty="0">
                <a:solidFill>
                  <a:srgbClr val="2A1A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98253" y="313492"/>
            <a:ext cx="2606098" cy="523220"/>
            <a:chOff x="898253" y="116632"/>
            <a:chExt cx="2606098" cy="523220"/>
          </a:xfrm>
        </p:grpSpPr>
        <p:sp>
          <p:nvSpPr>
            <p:cNvPr id="5" name="Пятиугольник 4"/>
            <p:cNvSpPr/>
            <p:nvPr/>
          </p:nvSpPr>
          <p:spPr>
            <a:xfrm>
              <a:off x="898253" y="116632"/>
              <a:ext cx="2606098" cy="52322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98253" y="116632"/>
              <a:ext cx="26060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2A1A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 урока</a:t>
              </a:r>
              <a:r>
                <a:rPr lang="ru-RU" sz="2800" dirty="0">
                  <a:solidFill>
                    <a:srgbClr val="2A1A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ru-RU" dirty="0">
                <a:solidFill>
                  <a:srgbClr val="2A1A00"/>
                </a:solidFill>
              </a:endParaRPr>
            </a:p>
          </p:txBody>
        </p:sp>
      </p:grpSp>
      <p:sp>
        <p:nvSpPr>
          <p:cNvPr id="7" name="Содержимое 2"/>
          <p:cNvSpPr txBox="1">
            <a:spLocks/>
          </p:cNvSpPr>
          <p:nvPr/>
        </p:nvSpPr>
        <p:spPr>
          <a:xfrm>
            <a:off x="878617" y="944610"/>
            <a:ext cx="7992888" cy="6768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smtClean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урока, спланированные вопросы, практическая деятельность способствовали познавательной активности учащихся. Для активизации мышления учащихся создавались проблемные ситуации, для восприятия материала работал активный визуальный ряд. На уроке были использованы приемы и формы работы: работа в группах, работа со справочной литературой, работа с текстом, работа с графическим изображением, индивидуальная работа.</a:t>
            </a:r>
            <a:endParaRPr lang="ru-RU" sz="2800" dirty="0" smtClean="0">
              <a:solidFill>
                <a:srgbClr val="2A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80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98253" y="313492"/>
            <a:ext cx="2606098" cy="523220"/>
            <a:chOff x="898253" y="116632"/>
            <a:chExt cx="2606098" cy="523220"/>
          </a:xfrm>
        </p:grpSpPr>
        <p:sp>
          <p:nvSpPr>
            <p:cNvPr id="5" name="Пятиугольник 4"/>
            <p:cNvSpPr/>
            <p:nvPr/>
          </p:nvSpPr>
          <p:spPr>
            <a:xfrm>
              <a:off x="898253" y="116632"/>
              <a:ext cx="2606098" cy="52322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98253" y="116632"/>
              <a:ext cx="26060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2A1A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 урока</a:t>
              </a:r>
              <a:r>
                <a:rPr lang="ru-RU" sz="2800" dirty="0">
                  <a:solidFill>
                    <a:srgbClr val="2A1A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ru-RU" dirty="0">
                <a:solidFill>
                  <a:srgbClr val="2A1A00"/>
                </a:solidFill>
              </a:endParaRPr>
            </a:p>
          </p:txBody>
        </p:sp>
      </p:grpSp>
      <p:sp>
        <p:nvSpPr>
          <p:cNvPr id="7" name="Содержимое 2"/>
          <p:cNvSpPr txBox="1">
            <a:spLocks/>
          </p:cNvSpPr>
          <p:nvPr/>
        </p:nvSpPr>
        <p:spPr>
          <a:xfrm>
            <a:off x="755576" y="944610"/>
            <a:ext cx="8115929" cy="6768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Осуществлялась связь с жизнью, </a:t>
            </a:r>
            <a:r>
              <a:rPr lang="ru-RU" sz="2600" dirty="0" err="1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2600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связи с физикой, биологией, экономикой, литературой. Учащиеся на уроке были активны, внимательны, работоспособны. В ходе рефлексии была дана возможность каждому ребёнку оценить свою деятельность.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Поставленные задачи удалось реализовать на уроке. Большинство детей справилось со всеми заданиями, выявило трудности в работе, что является важным компонентом регулятивных УУД. Цель урока достигнута.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2A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проведен в соответствии с требованиями ФГОС.</a:t>
            </a:r>
          </a:p>
        </p:txBody>
      </p:sp>
    </p:spTree>
    <p:extLst>
      <p:ext uri="{BB962C8B-B14F-4D97-AF65-F5344CB8AC3E}">
        <p14:creationId xmlns:p14="http://schemas.microsoft.com/office/powerpoint/2010/main" xmlns="" val="39087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492896"/>
            <a:ext cx="80740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83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000">
        <p:circle/>
      </p:transition>
    </mc:Choice>
    <mc:Fallback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633742" cy="504056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Вместо эпиграфа</a:t>
            </a:r>
            <a:endParaRPr lang="ru-RU" sz="3200" b="1" dirty="0">
              <a:solidFill>
                <a:srgbClr val="2A1A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039" y="1052736"/>
            <a:ext cx="7776864" cy="5616624"/>
          </a:xfrm>
          <a:prstGeom prst="flowChartDocument">
            <a:avLst/>
          </a:prstGeom>
          <a:gradFill flip="none" rotWithShape="1">
            <a:gsLst>
              <a:gs pos="0">
                <a:srgbClr val="F8B323">
                  <a:tint val="66000"/>
                  <a:satMod val="160000"/>
                </a:srgbClr>
              </a:gs>
              <a:gs pos="50000">
                <a:srgbClr val="F8B323">
                  <a:tint val="44500"/>
                  <a:satMod val="160000"/>
                </a:srgbClr>
              </a:gs>
              <a:gs pos="100000">
                <a:srgbClr val="F8B323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rgbClr val="2A1A00"/>
            </a:solidFill>
          </a:ln>
        </p:spPr>
        <p:txBody>
          <a:bodyPr>
            <a:noAutofit/>
          </a:bodyPr>
          <a:lstStyle/>
          <a:p>
            <a:pPr marL="357188" indent="0">
              <a:buNone/>
            </a:pPr>
            <a:endParaRPr lang="en-US" sz="1400" dirty="0" smtClean="0">
              <a:solidFill>
                <a:srgbClr val="2A1A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0">
              <a:buNone/>
            </a:pPr>
            <a:r>
              <a:rPr lang="ru-RU" sz="2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Чтобы люди могли научиться вести ответственную жизнь и решать сложные проблемы мирового значения, образование должно поощрять  </a:t>
            </a:r>
            <a:r>
              <a:rPr lang="ru-RU" sz="2800" b="1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развитие критического мышления </a:t>
            </a:r>
            <a:r>
              <a:rPr lang="ru-RU" sz="2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и качеств, позволяющих </a:t>
            </a:r>
            <a:r>
              <a:rPr lang="ru-RU" sz="2800" b="1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прогнозировать</a:t>
            </a:r>
            <a:r>
              <a:rPr lang="ru-RU" sz="2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 ход событий в будущем и </a:t>
            </a:r>
            <a:r>
              <a:rPr lang="ru-RU" sz="2800" b="1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совместно принимать решения</a:t>
            </a:r>
            <a:r>
              <a:rPr lang="ru-RU" sz="2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. Для этого необходимы новые подходы к обучению…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i="1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solidFill>
                <a:srgbClr val="2A1A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827584" y="476672"/>
            <a:ext cx="7848872" cy="62373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Учебного занятия с применением технологии развития критического мышления через чтение и письмо </a:t>
            </a:r>
            <a:endParaRPr lang="en-US" sz="2800" b="1" dirty="0">
              <a:solidFill>
                <a:srgbClr val="2A1A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Тип урока:</a:t>
            </a:r>
            <a:r>
              <a:rPr lang="en-US" sz="2800" b="1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открытие нового материала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sz="2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дать представление об основных чертах классического капитализма в Западной Европе, о взаимосвязи экономического развития и общественной жизни в европейских странах.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оснащение урока: </a:t>
            </a:r>
            <a:r>
              <a:rPr lang="ru-RU" sz="2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карта, учебник по новой истории, презентация, раздаточный материал</a:t>
            </a:r>
          </a:p>
        </p:txBody>
      </p:sp>
    </p:spTree>
    <p:extLst>
      <p:ext uri="{BB962C8B-B14F-4D97-AF65-F5344CB8AC3E}">
        <p14:creationId xmlns:p14="http://schemas.microsoft.com/office/powerpoint/2010/main" xmlns="" val="20083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899592" y="332656"/>
            <a:ext cx="8064896" cy="62373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u="sng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Личностные:</a:t>
            </a:r>
            <a:endParaRPr lang="ru-RU" sz="2800" b="1" u="sng" dirty="0" smtClean="0">
              <a:solidFill>
                <a:srgbClr val="2A1A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Осознание социально-нравственного опыта предшествующих поколений, оценивание собственной учебной деятельности, анализ и характеристика эмоционального состояния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u="sng" dirty="0" err="1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800" u="sng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Работа с текстом, составление таблицы, умение сравнивать, составление логических цепочек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u="sng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Предметные: </a:t>
            </a:r>
            <a:endParaRPr lang="en-US" sz="2800" u="sng" dirty="0" smtClean="0">
              <a:solidFill>
                <a:srgbClr val="2A1A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2A1A00"/>
                </a:solidFill>
                <a:latin typeface="Times New Roman" pitchFamily="18" charset="0"/>
                <a:cs typeface="Times New Roman" pitchFamily="18" charset="0"/>
              </a:rPr>
              <a:t>Дать представление об индустриальной цивилизации, ее признаках, особенностях, последствиях</a:t>
            </a:r>
          </a:p>
          <a:p>
            <a:endParaRPr lang="ru-RU" sz="2800" dirty="0">
              <a:solidFill>
                <a:srgbClr val="2A1A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9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45" y="188640"/>
            <a:ext cx="7633742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Ход урока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1353682"/>
              </p:ext>
            </p:extLst>
          </p:nvPr>
        </p:nvGraphicFramePr>
        <p:xfrm>
          <a:off x="755576" y="764704"/>
          <a:ext cx="7920880" cy="59766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24217"/>
                <a:gridCol w="1942895"/>
                <a:gridCol w="3138523"/>
                <a:gridCol w="1815245"/>
              </a:tblGrid>
              <a:tr h="1183714">
                <a:tc>
                  <a:txBody>
                    <a:bodyPr/>
                    <a:lstStyle/>
                    <a:p>
                      <a:pPr algn="ctr"/>
                      <a:r>
                        <a:rPr lang="ru-RU" sz="1350" kern="1200" dirty="0" smtClean="0"/>
                        <a:t>Этапы урока (примерное время)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kern="1200" dirty="0" smtClean="0"/>
                        <a:t>Деятельность учителя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kern="1200" dirty="0" smtClean="0"/>
                        <a:t>Деятельность обучающихся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kern="1200" dirty="0" smtClean="0"/>
                        <a:t>Технологические стратегии и приёмы, дидактические материалы, формы работы</a:t>
                      </a:r>
                      <a:endParaRPr lang="ru-RU" dirty="0"/>
                    </a:p>
                  </a:txBody>
                  <a:tcPr/>
                </a:tc>
              </a:tr>
              <a:tr h="4792950">
                <a:tc>
                  <a:txBody>
                    <a:bodyPr/>
                    <a:lstStyle/>
                    <a:p>
                      <a:r>
                        <a:rPr lang="ru-RU" sz="1600" b="1" kern="1200" dirty="0" smtClean="0"/>
                        <a:t>1. Вызов. 10 мин.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Сравните две исторические карты. Найдите не менее трех отличий и сделайте вывод о странах-лидерах мирового развития к 1830г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Работа с исторической картой, запись ответа в тетрадь, формулирование вывода.</a:t>
                      </a:r>
                    </a:p>
                    <a:p>
                      <a:r>
                        <a:rPr lang="ru-RU" sz="1600" kern="1200" dirty="0" smtClean="0"/>
                        <a:t>Страны-лидеры мирового развития: Англия, Франция, Пруссия, Австрия, Россия. </a:t>
                      </a:r>
                    </a:p>
                    <a:p>
                      <a:endParaRPr lang="ru-RU" sz="600" kern="1200" dirty="0" smtClean="0"/>
                    </a:p>
                    <a:p>
                      <a:r>
                        <a:rPr lang="ru-RU" sz="1400" kern="1200" dirty="0" smtClean="0"/>
                        <a:t>Историческая карта мира к 1830 г.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Историческая карта мира середина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18 века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/>
                        <a:t>Работа с исторической картой, умение находить нужную информацию и делать выводы. Индивидуальная форма работы. 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Историческая карта мира (середина 18 века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54213"/>
            <a:ext cx="252028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историческая карта мира сер. 18 век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66868"/>
            <a:ext cx="2520280" cy="1180356"/>
          </a:xfrm>
          <a:prstGeom prst="rect">
            <a:avLst/>
          </a:prstGeom>
          <a:noFill/>
          <a:ln w="28575">
            <a:solidFill>
              <a:srgbClr val="773F1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5975865"/>
              </p:ext>
            </p:extLst>
          </p:nvPr>
        </p:nvGraphicFramePr>
        <p:xfrm>
          <a:off x="827584" y="116632"/>
          <a:ext cx="8003728" cy="667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/>
                <a:gridCol w="2264279"/>
                <a:gridCol w="3208329"/>
                <a:gridCol w="1234976"/>
              </a:tblGrid>
              <a:tr h="6048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ru-RU" sz="1600" b="1" dirty="0"/>
                        <a:t>2. </a:t>
                      </a:r>
                      <a:r>
                        <a:rPr lang="ru-RU" sz="1600" b="1" dirty="0" smtClean="0"/>
                        <a:t>Осмысление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 smtClean="0"/>
                        <a:t>30 </a:t>
                      </a:r>
                      <a:r>
                        <a:rPr lang="ru-RU" sz="1600" b="1" dirty="0"/>
                        <a:t>мин.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CE5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Совместное обсуждение полученных  результатов, комментарий учителя. Предлагается рассмотреть схему исторического развития общества и с помощью предложенных терминов раскрыть ее содержание.</a:t>
                      </a:r>
                    </a:p>
                    <a:p>
                      <a:endParaRPr lang="ru-RU" sz="1600" kern="1200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Используя примеры английских пословиц, назовите черты европейского общества 19 века, связанные с экономической деятельностью?</a:t>
                      </a:r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E5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Схема: </a:t>
                      </a:r>
                    </a:p>
                    <a:p>
                      <a:r>
                        <a:rPr lang="ru-RU" sz="1600" kern="1200" dirty="0" smtClean="0"/>
                        <a:t>Аграрное общество-        Индустриальное              </a:t>
                      </a:r>
                    </a:p>
                    <a:p>
                      <a:pPr algn="l"/>
                      <a:r>
                        <a:rPr lang="ru-RU" sz="1600" kern="1200" dirty="0" smtClean="0"/>
                        <a:t>(с/</a:t>
                      </a:r>
                      <a:r>
                        <a:rPr lang="ru-RU" sz="1600" kern="1200" dirty="0" err="1" smtClean="0"/>
                        <a:t>х</a:t>
                      </a:r>
                      <a:r>
                        <a:rPr lang="ru-RU" sz="1600" kern="1200" dirty="0" smtClean="0"/>
                        <a:t>)                                    промышленное)            </a:t>
                      </a:r>
                    </a:p>
                    <a:p>
                      <a:r>
                        <a:rPr lang="ru-RU" sz="1600" kern="1200" dirty="0" smtClean="0"/>
                        <a:t>Термины: капитализм; рынок; товарное хозяйство; мануфактура; капитал; буржуазия; урбанизация.(дать оп</a:t>
                      </a:r>
                    </a:p>
                    <a:p>
                      <a:r>
                        <a:rPr lang="ru-RU" sz="1600" kern="1200" dirty="0" err="1" smtClean="0"/>
                        <a:t>ределения</a:t>
                      </a:r>
                      <a:r>
                        <a:rPr lang="ru-RU" sz="1600" kern="1200" dirty="0" smtClean="0"/>
                        <a:t> понятиям)</a:t>
                      </a:r>
                    </a:p>
                    <a:p>
                      <a:endParaRPr lang="ru-RU" sz="1600" kern="1200" dirty="0" smtClean="0"/>
                    </a:p>
                    <a:p>
                      <a:endParaRPr lang="ru-RU" sz="1600" kern="1200" dirty="0" smtClean="0"/>
                    </a:p>
                    <a:p>
                      <a:endParaRPr lang="ru-RU" sz="1600" kern="1200" dirty="0" smtClean="0"/>
                    </a:p>
                    <a:p>
                      <a:r>
                        <a:rPr lang="ru-RU" sz="1600" kern="1200" dirty="0" smtClean="0"/>
                        <a:t>   </a:t>
                      </a:r>
                    </a:p>
                    <a:p>
                      <a:r>
                        <a:rPr lang="ru-RU" sz="1600" kern="1200" dirty="0" smtClean="0"/>
                        <a:t>Время- деньги</a:t>
                      </a:r>
                    </a:p>
                    <a:p>
                      <a:r>
                        <a:rPr lang="ru-RU" sz="1600" kern="1200" dirty="0" smtClean="0"/>
                        <a:t>- Деньги делают деньги</a:t>
                      </a:r>
                    </a:p>
                    <a:p>
                      <a:r>
                        <a:rPr lang="ru-RU" sz="1600" kern="1200" dirty="0" smtClean="0"/>
                        <a:t>- Где навоз там медь</a:t>
                      </a:r>
                    </a:p>
                    <a:p>
                      <a:r>
                        <a:rPr lang="ru-RU" sz="1600" kern="1200" dirty="0" smtClean="0"/>
                        <a:t>- Богатые люди не знают, кто их друг</a:t>
                      </a:r>
                    </a:p>
                    <a:p>
                      <a:r>
                        <a:rPr lang="ru-RU" sz="1600" kern="1200" dirty="0" smtClean="0"/>
                        <a:t>- Деньги на деревьях не растут</a:t>
                      </a:r>
                    </a:p>
                    <a:p>
                      <a:r>
                        <a:rPr lang="ru-RU" sz="1600" kern="1200" dirty="0" smtClean="0"/>
                        <a:t>- Рано ложиться и рано вставать делает человека здоровым, богатым и благоразумным.</a:t>
                      </a:r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E5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Ромашка </a:t>
                      </a:r>
                      <a:r>
                        <a:rPr lang="ru-RU" sz="1600" kern="1200" dirty="0" err="1" smtClean="0"/>
                        <a:t>Блума</a:t>
                      </a:r>
                      <a:r>
                        <a:rPr lang="ru-RU" sz="1600" kern="1200" dirty="0" smtClean="0"/>
                        <a:t>; тонкие и толстые вопросы. Индивидуальная форма работы.</a:t>
                      </a:r>
                    </a:p>
                    <a:p>
                      <a:endParaRPr lang="ru-RU" sz="1600" kern="1200" dirty="0" smtClean="0"/>
                    </a:p>
                    <a:p>
                      <a:endParaRPr lang="ru-RU" sz="1600" kern="1200" dirty="0" smtClean="0"/>
                    </a:p>
                    <a:p>
                      <a:endParaRPr lang="ru-RU" sz="1600" kern="1200" dirty="0" smtClean="0"/>
                    </a:p>
                    <a:p>
                      <a:endParaRPr lang="ru-RU" sz="1600" kern="1200" dirty="0" smtClean="0"/>
                    </a:p>
                    <a:p>
                      <a:endParaRPr lang="ru-RU" sz="1600" kern="1200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Работа в парах, составление плана-ответа.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E5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4687393"/>
              </p:ext>
            </p:extLst>
          </p:nvPr>
        </p:nvGraphicFramePr>
        <p:xfrm>
          <a:off x="755650" y="476250"/>
          <a:ext cx="8064823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156"/>
                <a:gridCol w="1816058"/>
                <a:gridCol w="3888432"/>
                <a:gridCol w="1584177"/>
              </a:tblGrid>
              <a:tr h="561704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rgbClr val="FCE5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u="heavy" kern="1200" dirty="0" smtClean="0"/>
                        <a:t>Задание:</a:t>
                      </a:r>
                      <a:r>
                        <a:rPr lang="ru-RU" sz="1600" kern="1200" dirty="0" smtClean="0"/>
                        <a:t> распределить новые черты промышленного переворота в иерархической последовательности. Свой выбор аргументировать.</a:t>
                      </a:r>
                    </a:p>
                    <a:p>
                      <a:r>
                        <a:rPr lang="ru-RU" sz="1600" kern="1200" dirty="0" smtClean="0"/>
                        <a:t> </a:t>
                      </a:r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u="heavy" kern="1200" dirty="0" smtClean="0"/>
                        <a:t>Задание.</a:t>
                      </a:r>
                      <a:endParaRPr lang="ru-RU" sz="1600" kern="1200" dirty="0" smtClean="0"/>
                    </a:p>
                    <a:p>
                      <a:r>
                        <a:rPr lang="ru-RU" sz="1600" kern="1200" dirty="0" smtClean="0"/>
                        <a:t>Используя карикатуру, дайте краткое описание общественных отношений капиталистического общества 19 века.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FCE5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Две стороны промышленного переворота:</a:t>
                      </a:r>
                    </a:p>
                    <a:p>
                      <a:r>
                        <a:rPr lang="ru-RU" sz="1600" kern="1200" dirty="0" smtClean="0"/>
                        <a:t>   Экономическая          и               Социальная</a:t>
                      </a:r>
                    </a:p>
                    <a:p>
                      <a:r>
                        <a:rPr lang="ru-RU" sz="1600" kern="1200" dirty="0" smtClean="0"/>
                        <a:t>(новые черты)                    (основные классы)            </a:t>
                      </a:r>
                    </a:p>
                    <a:p>
                      <a:r>
                        <a:rPr lang="ru-RU" sz="1600" kern="1200" dirty="0" smtClean="0"/>
                        <a:t>- замена ручного труда              - буржуазия</a:t>
                      </a:r>
                    </a:p>
                    <a:p>
                      <a:r>
                        <a:rPr lang="ru-RU" sz="1600" kern="1200" dirty="0" smtClean="0"/>
                        <a:t>машинным</a:t>
                      </a:r>
                    </a:p>
                    <a:p>
                      <a:r>
                        <a:rPr lang="ru-RU" sz="1600" kern="1200" dirty="0" smtClean="0"/>
                        <a:t>- урбанизация                             - пролетариат</a:t>
                      </a:r>
                    </a:p>
                    <a:p>
                      <a:r>
                        <a:rPr lang="ru-RU" sz="1600" kern="1200" dirty="0" smtClean="0"/>
                        <a:t>- экономический рост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kern="1200" dirty="0" smtClean="0"/>
                        <a:t>повышение роли образования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kern="1200" dirty="0" smtClean="0"/>
                        <a:t>                                                        - средний класс</a:t>
                      </a:r>
                    </a:p>
                    <a:p>
                      <a:r>
                        <a:rPr lang="ru-RU" sz="1600" kern="1200" dirty="0" smtClean="0"/>
                        <a:t>- новые природные ресурсы</a:t>
                      </a:r>
                    </a:p>
                    <a:p>
                      <a:r>
                        <a:rPr lang="ru-RU" sz="1600" kern="1200" dirty="0" smtClean="0"/>
                        <a:t>- основа производства капитал</a:t>
                      </a:r>
                    </a:p>
                    <a:p>
                      <a:r>
                        <a:rPr lang="ru-RU" sz="1600" kern="1200" dirty="0" smtClean="0"/>
                        <a:t>(промышленный, финансовый…)</a:t>
                      </a:r>
                    </a:p>
                    <a:p>
                      <a:r>
                        <a:rPr lang="ru-RU" sz="1600" kern="1200" dirty="0" smtClean="0"/>
                        <a:t> </a:t>
                      </a:r>
                    </a:p>
                    <a:p>
                      <a:r>
                        <a:rPr lang="ru-RU" sz="1600" kern="1200" dirty="0" smtClean="0"/>
                        <a:t> 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FCE5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Работа с текстом в учебнике. Составление логической цепочки. Индивидуальная форма работа.</a:t>
                      </a:r>
                    </a:p>
                    <a:p>
                      <a:r>
                        <a:rPr lang="ru-RU" sz="1600" kern="1200" dirty="0" smtClean="0"/>
                        <a:t> </a:t>
                      </a:r>
                    </a:p>
                    <a:p>
                      <a:endParaRPr lang="ru-RU" sz="1600" kern="1200" dirty="0" smtClean="0"/>
                    </a:p>
                    <a:p>
                      <a:endParaRPr lang="ru-RU" sz="1600" kern="1200" dirty="0" smtClean="0"/>
                    </a:p>
                    <a:p>
                      <a:endParaRPr lang="ru-RU" sz="1600" kern="1200" dirty="0" smtClean="0"/>
                    </a:p>
                    <a:p>
                      <a:endParaRPr lang="ru-RU" sz="1600" kern="1200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Работа с графическим изображением. Работа в парах.</a:t>
                      </a:r>
                    </a:p>
                    <a:p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CE5CC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://900igr.net/datai/istorija/Perevorot-v-Anglii/0008-014-Kapitaliz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3384376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346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2985028"/>
              </p:ext>
            </p:extLst>
          </p:nvPr>
        </p:nvGraphicFramePr>
        <p:xfrm>
          <a:off x="827584" y="234662"/>
          <a:ext cx="7920880" cy="6499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  <a:gridCol w="1895326"/>
                <a:gridCol w="3660848"/>
                <a:gridCol w="1644626"/>
              </a:tblGrid>
              <a:tr h="5976069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rgbClr val="FCE5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u="heavy" kern="1200" dirty="0" smtClean="0"/>
                        <a:t>Задание:</a:t>
                      </a:r>
                      <a:endParaRPr lang="ru-RU" sz="1600" kern="1200" dirty="0" smtClean="0"/>
                    </a:p>
                    <a:p>
                      <a:r>
                        <a:rPr lang="ru-RU" sz="1600" kern="1200" dirty="0" smtClean="0"/>
                        <a:t>Представьте последствия промышленного переворота в логической последовательности. Свой выбор аргументируйте.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kern="1200" dirty="0" smtClean="0"/>
                        <a:t>Закончите предложения:</a:t>
                      </a:r>
                    </a:p>
                    <a:p>
                      <a:r>
                        <a:rPr lang="ru-RU" sz="1600" kern="1200" dirty="0" smtClean="0"/>
                        <a:t> 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FCE5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kern="1200" dirty="0" smtClean="0"/>
                        <a:t>- Механизация производства</a:t>
                      </a:r>
                    </a:p>
                    <a:p>
                      <a:r>
                        <a:rPr lang="ru-RU" sz="1450" kern="1200" dirty="0" smtClean="0"/>
                        <a:t>- рост производительности труда</a:t>
                      </a:r>
                    </a:p>
                    <a:p>
                      <a:r>
                        <a:rPr lang="ru-RU" sz="1450" kern="1200" dirty="0" smtClean="0"/>
                        <a:t>- дальнейшее разделение труда</a:t>
                      </a:r>
                    </a:p>
                    <a:p>
                      <a:r>
                        <a:rPr lang="ru-RU" sz="1450" kern="1200" dirty="0" smtClean="0"/>
                        <a:t>- появление новых профессий</a:t>
                      </a:r>
                    </a:p>
                    <a:p>
                      <a:r>
                        <a:rPr lang="ru-RU" sz="1450" kern="1200" dirty="0" smtClean="0"/>
                        <a:t>-возрастание роли промышленных городов</a:t>
                      </a:r>
                    </a:p>
                    <a:p>
                      <a:r>
                        <a:rPr lang="ru-RU" sz="1450" kern="1200" dirty="0" smtClean="0"/>
                        <a:t>- возникновение заводов и фабрик</a:t>
                      </a:r>
                    </a:p>
                    <a:p>
                      <a:r>
                        <a:rPr lang="ru-RU" sz="1450" kern="1200" dirty="0" smtClean="0"/>
                        <a:t>- расширение внутренней и внешней торговли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50" kern="1200" dirty="0" smtClean="0"/>
                        <a:t>формирование новых классов общества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450" kern="1200" dirty="0" smtClean="0"/>
                    </a:p>
                    <a:p>
                      <a:pPr>
                        <a:buFontTx/>
                        <a:buChar char="-"/>
                      </a:pPr>
                      <a:endParaRPr lang="ru-RU" sz="1450" kern="1200" dirty="0" smtClean="0"/>
                    </a:p>
                    <a:p>
                      <a:pPr lvl="0"/>
                      <a:r>
                        <a:rPr lang="ru-RU" sz="1450" kern="1200" dirty="0" smtClean="0"/>
                        <a:t>Капитализм- общественный строй, при котором собственность-------------------, использующих труд------------------------.</a:t>
                      </a:r>
                    </a:p>
                    <a:p>
                      <a:pPr lvl="0"/>
                      <a:r>
                        <a:rPr lang="ru-RU" sz="1450" kern="1200" dirty="0" smtClean="0"/>
                        <a:t>Модернизация – процесс----------------- с целью—</a:t>
                      </a:r>
                    </a:p>
                    <a:p>
                      <a:pPr lvl="0"/>
                      <a:r>
                        <a:rPr lang="ru-RU" sz="1450" kern="1200" dirty="0" smtClean="0"/>
                        <a:t>Промышленный переворот – переход от ручного труда к -------------------------</a:t>
                      </a:r>
                    </a:p>
                    <a:p>
                      <a:pPr lvl="0"/>
                      <a:r>
                        <a:rPr lang="ru-RU" sz="1450" kern="1200" dirty="0" smtClean="0"/>
                        <a:t>Индустриализация – процесс ускоренного развития----------------------</a:t>
                      </a:r>
                    </a:p>
                    <a:p>
                      <a:pPr lvl="0"/>
                      <a:r>
                        <a:rPr lang="ru-RU" sz="1450" kern="1200" dirty="0" smtClean="0"/>
                        <a:t>Промышленная революция – переход от мануфактуры---------на основе--------</a:t>
                      </a:r>
                    </a:p>
                    <a:p>
                      <a:pPr lvl="0"/>
                      <a:r>
                        <a:rPr lang="ru-RU" sz="1450" kern="1200" dirty="0" smtClean="0"/>
                        <a:t>Пролетариат - ------</a:t>
                      </a:r>
                      <a:r>
                        <a:rPr lang="ru-RU" sz="1450" kern="1200" baseline="0" dirty="0" smtClean="0"/>
                        <a:t> </a:t>
                      </a:r>
                      <a:r>
                        <a:rPr lang="ru-RU" sz="1450" kern="1200" dirty="0" smtClean="0"/>
                        <a:t>не имеющий---------живущий за счет-----------------------------</a:t>
                      </a:r>
                    </a:p>
                    <a:p>
                      <a:pPr lvl="0"/>
                      <a:r>
                        <a:rPr lang="ru-RU" sz="1450" kern="1200" dirty="0" smtClean="0"/>
                        <a:t>Буржуазия – класс собственников-------живущий за счет эксплуатации-----------</a:t>
                      </a:r>
                    </a:p>
                    <a:p>
                      <a:pPr lvl="0"/>
                      <a:r>
                        <a:rPr lang="ru-RU" sz="1450" kern="1200" dirty="0" smtClean="0"/>
                        <a:t>Эксплуатация – присвоение---------------</a:t>
                      </a:r>
                    </a:p>
                    <a:p>
                      <a:pPr lvl="0"/>
                      <a:r>
                        <a:rPr lang="ru-RU" sz="1450" kern="1200" dirty="0" smtClean="0"/>
                        <a:t>Средний класс- общественный строй образованных-------------------------------. </a:t>
                      </a:r>
                    </a:p>
                  </a:txBody>
                  <a:tcPr>
                    <a:solidFill>
                      <a:srgbClr val="FCE5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Работа с текстом в учебнике. Индивидуальная форма работы. Составление логической цепочки.</a:t>
                      </a:r>
                    </a:p>
                    <a:p>
                      <a:endParaRPr lang="ru-RU" sz="1600" kern="1200" dirty="0" smtClean="0"/>
                    </a:p>
                    <a:p>
                      <a:endParaRPr lang="ru-RU" sz="1600" kern="1200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Работа с понятийным аппаратом. Индивидуальная форма работы.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FCE5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3338322"/>
              </p:ext>
            </p:extLst>
          </p:nvPr>
        </p:nvGraphicFramePr>
        <p:xfrm>
          <a:off x="826764" y="692150"/>
          <a:ext cx="792170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/>
                <a:gridCol w="2520280"/>
                <a:gridCol w="2214737"/>
                <a:gridCol w="19625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/>
                        <a:t>3. Рефлексия. 15 мин.</a:t>
                      </a:r>
                      <a:endParaRPr lang="ru-RU" sz="1600" b="1" dirty="0"/>
                    </a:p>
                  </a:txBody>
                  <a:tcPr anchor="ctr">
                    <a:solidFill>
                      <a:srgbClr val="FCE5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/>
                        <a:t>Составьте </a:t>
                      </a:r>
                      <a:r>
                        <a:rPr lang="ru-RU" sz="1800" kern="1200" dirty="0" err="1" smtClean="0"/>
                        <a:t>синквейн</a:t>
                      </a:r>
                      <a:r>
                        <a:rPr lang="ru-RU" sz="1800" kern="1200" dirty="0" smtClean="0"/>
                        <a:t>. Подведение итогов.</a:t>
                      </a:r>
                    </a:p>
                    <a:p>
                      <a:pPr algn="l"/>
                      <a:r>
                        <a:rPr lang="ru-RU" sz="1800" kern="1200" dirty="0" smtClean="0"/>
                        <a:t>Д.З. п.3-4; письменное задание: как технические изобретения изменили повседневную жизнь людей 19 века? В чем заключались эти изменения?</a:t>
                      </a:r>
                    </a:p>
                    <a:p>
                      <a:pPr algn="l"/>
                      <a:endParaRPr lang="ru-RU" sz="1800" dirty="0"/>
                    </a:p>
                  </a:txBody>
                  <a:tcPr anchor="ctr">
                    <a:solidFill>
                      <a:srgbClr val="FCE5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/>
                        <a:t>Индустриализация</a:t>
                      </a:r>
                    </a:p>
                    <a:p>
                      <a:pPr algn="l"/>
                      <a:r>
                        <a:rPr lang="ru-RU" sz="1800" kern="1200" dirty="0" smtClean="0"/>
                        <a:t>Техническая   целенаправленная</a:t>
                      </a:r>
                    </a:p>
                    <a:p>
                      <a:pPr algn="l"/>
                      <a:r>
                        <a:rPr lang="ru-RU" sz="1800" kern="1200" dirty="0" smtClean="0"/>
                        <a:t>Развивать формировать расширять</a:t>
                      </a:r>
                    </a:p>
                    <a:p>
                      <a:pPr algn="l"/>
                      <a:r>
                        <a:rPr lang="ru-RU" sz="1800" kern="1200" dirty="0" smtClean="0"/>
                        <a:t>Промышленное развитие стран</a:t>
                      </a:r>
                    </a:p>
                    <a:p>
                      <a:pPr algn="l"/>
                      <a:r>
                        <a:rPr lang="ru-RU" sz="1800" kern="1200" dirty="0" smtClean="0"/>
                        <a:t>капитализм</a:t>
                      </a:r>
                      <a:endParaRPr lang="ru-RU" sz="1800" dirty="0"/>
                    </a:p>
                  </a:txBody>
                  <a:tcPr anchor="ctr">
                    <a:solidFill>
                      <a:srgbClr val="FCE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Составление </a:t>
                      </a:r>
                      <a:r>
                        <a:rPr lang="ru-RU" sz="1800" kern="1200" dirty="0" err="1" smtClean="0"/>
                        <a:t>синквейна</a:t>
                      </a:r>
                      <a:r>
                        <a:rPr lang="ru-RU" sz="1800" kern="1200" dirty="0" smtClean="0"/>
                        <a:t>. </a:t>
                      </a:r>
                    </a:p>
                    <a:p>
                      <a:pPr algn="l"/>
                      <a:endParaRPr lang="ru-RU" sz="1800" dirty="0"/>
                    </a:p>
                  </a:txBody>
                  <a:tcPr anchor="ctr">
                    <a:solidFill>
                      <a:srgbClr val="FCE5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448</TotalTime>
  <Words>866</Words>
  <Application>Microsoft Office PowerPoint</Application>
  <PresentationFormat>Экран (4:3)</PresentationFormat>
  <Paragraphs>147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Badge</vt:lpstr>
      <vt:lpstr> Методическая разработка урока: «Становление индустриального общества в первой половине XIX века» По предмету «Всеобщая история»  для учащихся 8 классов МАОУ СОШ № 15 г.О. Балашиха московской области  </vt:lpstr>
      <vt:lpstr>Вместо эпиграфа</vt:lpstr>
      <vt:lpstr>Слайд 3</vt:lpstr>
      <vt:lpstr>Слайд 4</vt:lpstr>
      <vt:lpstr>Ход урока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6.1. Право, его роль в жизни общества и государства</dc:title>
  <dc:creator>user</dc:creator>
  <cp:lastModifiedBy>HOME</cp:lastModifiedBy>
  <cp:revision>50</cp:revision>
  <dcterms:created xsi:type="dcterms:W3CDTF">2020-09-15T10:28:24Z</dcterms:created>
  <dcterms:modified xsi:type="dcterms:W3CDTF">2023-11-26T12:05:30Z</dcterms:modified>
</cp:coreProperties>
</file>