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1" r:id="rId4"/>
    <p:sldId id="263" r:id="rId5"/>
    <p:sldId id="264" r:id="rId6"/>
    <p:sldId id="268" r:id="rId7"/>
    <p:sldId id="267" r:id="rId8"/>
    <p:sldId id="270" r:id="rId9"/>
    <p:sldId id="262" r:id="rId10"/>
    <p:sldId id="269" r:id="rId11"/>
    <p:sldId id="272" r:id="rId12"/>
    <p:sldId id="273" r:id="rId13"/>
    <p:sldId id="271" r:id="rId14"/>
    <p:sldId id="274" r:id="rId15"/>
    <p:sldId id="275" r:id="rId16"/>
    <p:sldId id="260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6765-9F33-471E-AA14-7BEE45EB4DEC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E52D4-36BD-4925-AC06-417C33BAB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1676-0D1D-4089-B3A9-7A405F788DFA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E66D2-021B-453A-827A-DC12F648A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65A5-7A1B-4F68-8D0B-AEB39E211F91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41A0-771A-40A7-A0D1-8F9CEE4E5837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5EBE-87F8-46F6-8DF0-B118F1D123FE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3FFF-0EF1-4818-B4FF-76FD06B5D101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BEB3-5C62-4E44-8175-F12870A2EA66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6D40-4FC7-461A-BC14-E474FCC14146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429E-E248-4D5D-B6D5-910C468860B6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5C44-A7D8-4CC8-913A-7FBF913193E5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10C1-DFA8-4FF7-BFFC-E1E60C6A6C28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5080-CDC2-4E46-96F0-C8A315A71843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D08E-6E11-41D8-89C0-55735AC1F5E0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6DEFF-F3EA-4F8A-8BB4-B843ABC90D73}" type="datetime1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1E3A-88F7-4A67-A928-C264FF777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image" Target="../media/image25.png"/><Relationship Id="rId2" Type="http://schemas.openxmlformats.org/officeDocument/2006/relationships/hyperlink" Target="https://learningapps.org/display?v=pogbqzpic1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hyperlink" Target="https://www.youtube.com/watch?v=770WhGkRfHI" TargetMode="Externa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qps.ru/HgNC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out.net/blog/elessons/video-lesson-30-my-hous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qps.ru/RkjC9" TargetMode="External"/><Relationship Id="rId13" Type="http://schemas.openxmlformats.org/officeDocument/2006/relationships/hyperlink" Target="http://qps.ru/eaxFl" TargetMode="External"/><Relationship Id="rId18" Type="http://schemas.openxmlformats.org/officeDocument/2006/relationships/hyperlink" Target="https://solinka-elisheva.ru/question1/" TargetMode="External"/><Relationship Id="rId26" Type="http://schemas.openxmlformats.org/officeDocument/2006/relationships/hyperlink" Target="https://agendaweb.org/vocabulary/house_furniture-exercises.html" TargetMode="External"/><Relationship Id="rId3" Type="http://schemas.openxmlformats.org/officeDocument/2006/relationships/hyperlink" Target="http://rebus1.com/en/index.php?item=rebus_generator&amp;slovo=flat&amp;skip=7&amp;mode" TargetMode="External"/><Relationship Id="rId21" Type="http://schemas.openxmlformats.org/officeDocument/2006/relationships/hyperlink" Target="http://qps.ru/Uls7V" TargetMode="External"/><Relationship Id="rId7" Type="http://schemas.openxmlformats.org/officeDocument/2006/relationships/hyperlink" Target="http://qps.ru/sIUa3" TargetMode="External"/><Relationship Id="rId12" Type="http://schemas.openxmlformats.org/officeDocument/2006/relationships/hyperlink" Target="http://english-ginter.org.ua/house_01/" TargetMode="External"/><Relationship Id="rId17" Type="http://schemas.openxmlformats.org/officeDocument/2006/relationships/hyperlink" Target="http://qps.ru/zH2Y6" TargetMode="External"/><Relationship Id="rId25" Type="http://schemas.openxmlformats.org/officeDocument/2006/relationships/hyperlink" Target="https://wordart.com/create" TargetMode="External"/><Relationship Id="rId2" Type="http://schemas.openxmlformats.org/officeDocument/2006/relationships/hyperlink" Target="http://kira-scrap.ru/dir/zabavnye_zveri/zabavn_mischata/myshata/55-1-0-9109" TargetMode="External"/><Relationship Id="rId16" Type="http://schemas.openxmlformats.org/officeDocument/2006/relationships/hyperlink" Target="https://www.youtube.com/watch?v=770WhGkRfHI" TargetMode="External"/><Relationship Id="rId20" Type="http://schemas.openxmlformats.org/officeDocument/2006/relationships/hyperlink" Target="https://www.uchportal.ru/load/94-1-0-4054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qps.ru/aCTKY" TargetMode="External"/><Relationship Id="rId11" Type="http://schemas.openxmlformats.org/officeDocument/2006/relationships/hyperlink" Target="http://qps.ru/X4u0V" TargetMode="External"/><Relationship Id="rId24" Type="http://schemas.openxmlformats.org/officeDocument/2006/relationships/hyperlink" Target="http://qps.ru/Nrx3F" TargetMode="External"/><Relationship Id="rId5" Type="http://schemas.openxmlformats.org/officeDocument/2006/relationships/hyperlink" Target="http://qps.ru/pY9yi" TargetMode="External"/><Relationship Id="rId15" Type="http://schemas.openxmlformats.org/officeDocument/2006/relationships/hyperlink" Target="http://qps.ru/MTZWI" TargetMode="External"/><Relationship Id="rId23" Type="http://schemas.openxmlformats.org/officeDocument/2006/relationships/hyperlink" Target="http://prosmeshariki.ru/klipart.html" TargetMode="External"/><Relationship Id="rId10" Type="http://schemas.openxmlformats.org/officeDocument/2006/relationships/hyperlink" Target="http://qrcoder.ru/" TargetMode="External"/><Relationship Id="rId19" Type="http://schemas.openxmlformats.org/officeDocument/2006/relationships/hyperlink" Target="http://qps.ru/VsCPm" TargetMode="External"/><Relationship Id="rId4" Type="http://schemas.openxmlformats.org/officeDocument/2006/relationships/hyperlink" Target="http://qps.ru/mA5HU" TargetMode="External"/><Relationship Id="rId9" Type="http://schemas.openxmlformats.org/officeDocument/2006/relationships/hyperlink" Target="http://qps.ru/UoHcp" TargetMode="External"/><Relationship Id="rId14" Type="http://schemas.openxmlformats.org/officeDocument/2006/relationships/hyperlink" Target="https://yadi.sk/i/K8Fbhr7a3Z5kFF" TargetMode="External"/><Relationship Id="rId22" Type="http://schemas.openxmlformats.org/officeDocument/2006/relationships/hyperlink" Target="http://qps.ru/NI9V5" TargetMode="External"/><Relationship Id="rId27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learningapps.org/571748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841833"/>
            <a:ext cx="735811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организации урочной деятельности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английскому языку в 5 классе (УМК  "Звёздный английский") по теме "Мой дом"  обучающегося с ОВЗ, находящегося на надомном обучении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76778"/>
            <a:ext cx="86439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Муниципальное бюджетное общеобразовательное учреждение</a:t>
            </a:r>
            <a:r>
              <a:rPr lang="ru-RU" sz="12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средняя общеобразовательная школа имени В.М. Комарова</a:t>
            </a:r>
            <a:r>
              <a:rPr lang="ru-RU" sz="12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углублённым изучением английского языка</a:t>
            </a:r>
            <a:r>
              <a:rPr lang="ru-RU" sz="12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г.о. Звёздный городок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Московской области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4357694"/>
            <a:ext cx="32147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Автор: </a:t>
            </a:r>
          </a:p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Стебленко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Татьяна Петровна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читель английского языка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МБОУ СОШ им. В.М. Комарова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6182045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Звёздный городок </a:t>
            </a:r>
          </a:p>
          <a:p>
            <a:pPr algn="ctr"/>
            <a:r>
              <a:rPr lang="ru-RU" sz="1200" b="1" smtClean="0">
                <a:latin typeface="Arial" pitchFamily="34" charset="0"/>
                <a:cs typeface="Arial" pitchFamily="34" charset="0"/>
              </a:rPr>
              <a:t>2019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Татьяна\Downloads\Word Art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876"/>
            <a:ext cx="3084881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143008" cy="365125"/>
          </a:xfrm>
        </p:spPr>
        <p:txBody>
          <a:bodyPr/>
          <a:lstStyle/>
          <a:p>
            <a:pPr algn="l"/>
            <a:r>
              <a:rPr lang="ru-RU" dirty="0" err="1" smtClean="0"/>
              <a:t>Стебленко</a:t>
            </a:r>
            <a:r>
              <a:rPr lang="ru-RU" dirty="0" smtClean="0"/>
              <a:t> Т.П.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71414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Friendly, grass carpet, stream, seashell, spiral staircase, everywhere, environment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Nautilus House Ð² ÐÐµÐºÑÐ¸ÐºÐ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47732"/>
            <a:ext cx="4000528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Ð½ÐµÐ¾Ð±ÑÑÐ½ÑÐ¹ Ð¸Ð½ÑÐµÑÑÐµÑ Ð´Ð¾Ð¼Ð° Nautilus Ho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4071966" cy="290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429256" y="314324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https://www.youtube.com/watch?v=770WhGkRfHI</a:t>
            </a:r>
            <a:endParaRPr lang="ru-RU" dirty="0"/>
          </a:p>
        </p:txBody>
      </p:sp>
      <p:pic>
        <p:nvPicPr>
          <p:cNvPr id="1030" name="Picture 6" descr="Nautilus House Ð² ÐÐµÐºÑÐ¸ÐºÐµ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142984"/>
            <a:ext cx="3590945" cy="538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Ð²Ð¾Ð¿ÑÐ¾ÑÑ Ð¾ ÑÑÐµÐ½Ð¸Ð½Ð³Ð°Ñ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071546"/>
            <a:ext cx="785818" cy="785818"/>
          </a:xfrm>
          <a:prstGeom prst="rect">
            <a:avLst/>
          </a:prstGeom>
          <a:noFill/>
        </p:spPr>
      </p:pic>
      <p:pic>
        <p:nvPicPr>
          <p:cNvPr id="1038" name="Picture 14" descr="ÐÐ°ÑÑÐ¸Ð½ÐºÐ¸ Ð¿Ð¾ Ð·Ð°Ð¿ÑÐ¾ÑÑ Ð²Ð¾ÑÐºÐ»Ð¸ÑÐ°ÑÐµÐ»ÑÐ½ÑÐ¹ Ð·Ð½Ð°Ðº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142984"/>
            <a:ext cx="428628" cy="63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/>
          <a:lstStyle/>
          <a:p>
            <a:r>
              <a:rPr lang="en-US" dirty="0" smtClean="0"/>
              <a:t>Grammar: there is/are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pic>
        <p:nvPicPr>
          <p:cNvPr id="29697" name="Picture 1" descr="C:\Users\Татьяна\Desktop\Дистанционка\итоговая\8d68a0de00db946f4300520658a73e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85794"/>
            <a:ext cx="4143404" cy="5840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5140" y="6000768"/>
            <a:ext cx="2124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http://qps.ru/HgNCL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en-US" dirty="0" smtClean="0"/>
              <a:t>Lets watch the film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3146" t="44571" r="73456" b="30286"/>
          <a:stretch>
            <a:fillRect/>
          </a:stretch>
        </p:blipFill>
        <p:spPr bwMode="auto">
          <a:xfrm>
            <a:off x="1285852" y="785794"/>
            <a:ext cx="628654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5143512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http://www.insideout.net/blog/elessons/video-lesson-30-my-house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290"/>
            <a:ext cx="392909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955" r="5448"/>
          <a:stretch>
            <a:fillRect/>
          </a:stretch>
        </p:blipFill>
        <p:spPr bwMode="auto">
          <a:xfrm>
            <a:off x="142843" y="214290"/>
            <a:ext cx="472173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62"/>
          </a:xfrm>
        </p:spPr>
        <p:txBody>
          <a:bodyPr/>
          <a:lstStyle/>
          <a:p>
            <a:r>
              <a:rPr lang="en-US" dirty="0" smtClean="0"/>
              <a:t>Describe your house/flat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9156" y="100405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 live in a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My flat is on the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floor.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are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rooms in it.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have got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…,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and….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favourite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room is ....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is a k…, a b…m and a b…y in our flat too. There is a lot of f…re in all the rooms.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is/are …. in the …..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We have got… in the kitchen.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My flat is….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uchportal.ru/_ld/405/13412280.jpg"/>
          <p:cNvPicPr>
            <a:picLocks noChangeAspect="1" noChangeArrowheads="1"/>
          </p:cNvPicPr>
          <p:nvPr/>
        </p:nvPicPr>
        <p:blipFill>
          <a:blip r:embed="rId2" cstate="print"/>
          <a:srcRect l="4667" t="10359" r="3527" b="15055"/>
          <a:stretch>
            <a:fillRect/>
          </a:stretch>
        </p:blipFill>
        <p:spPr bwMode="auto">
          <a:xfrm>
            <a:off x="142845" y="3860049"/>
            <a:ext cx="4071966" cy="2484590"/>
          </a:xfrm>
          <a:prstGeom prst="rect">
            <a:avLst/>
          </a:prstGeom>
          <a:noFill/>
        </p:spPr>
      </p:pic>
      <p:pic>
        <p:nvPicPr>
          <p:cNvPr id="2052" name="Picture 4" descr="ÐÐ°ÑÑÐ¸Ð½ÐºÐ¸ Ð¿Ð¾ Ð·Ð°Ð¿ÑÐ¾ÑÑ Ð·Ð²ÐµÐ·Ð´Ð½ÑÐ¹ Ð³Ð¾ÑÐ¾Ð´Ð¾Ðº Ð¼Ð¾ÑÐºÐ²Ð° Ð´Ð¾Ð¼ 12 Ð¸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380581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43438" y="4800439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Small, modern,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cosy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comfortable, wooden, beautiful, bright, quiet , not very big, nice, clean, spacious, light, convenient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your work. - You were very active today.</a:t>
            </a:r>
            <a:r>
              <a:rPr lang="ru-RU" dirty="0" smtClean="0"/>
              <a:t> </a:t>
            </a:r>
            <a:r>
              <a:rPr lang="en-US" dirty="0" smtClean="0"/>
              <a:t>How do you feel?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pic>
        <p:nvPicPr>
          <p:cNvPr id="33794" name="Picture 2" descr="https://image.jimcdn.com/app/cms/image/transf/dimension=379x10000:format=png/path/sa5679d444571cc5b/image/if018ee20cf2d1494/version/1487338404/image.png"/>
          <p:cNvPicPr>
            <a:picLocks noChangeAspect="1" noChangeArrowheads="1"/>
          </p:cNvPicPr>
          <p:nvPr/>
        </p:nvPicPr>
        <p:blipFill>
          <a:blip r:embed="rId2" cstate="print"/>
          <a:srcRect t="47536" r="66359" b="7570"/>
          <a:stretch>
            <a:fillRect/>
          </a:stretch>
        </p:blipFill>
        <p:spPr bwMode="auto">
          <a:xfrm>
            <a:off x="4857752" y="3857628"/>
            <a:ext cx="1214446" cy="1214446"/>
          </a:xfrm>
          <a:prstGeom prst="rect">
            <a:avLst/>
          </a:prstGeom>
          <a:noFill/>
        </p:spPr>
      </p:pic>
      <p:pic>
        <p:nvPicPr>
          <p:cNvPr id="5" name="Picture 2" descr="https://image.jimcdn.com/app/cms/image/transf/dimension=379x10000:format=png/path/sa5679d444571cc5b/image/if018ee20cf2d1494/version/1487338404/image.png"/>
          <p:cNvPicPr>
            <a:picLocks noChangeAspect="1" noChangeArrowheads="1"/>
          </p:cNvPicPr>
          <p:nvPr/>
        </p:nvPicPr>
        <p:blipFill>
          <a:blip r:embed="rId2" cstate="print"/>
          <a:srcRect l="65304" t="47536" r="3034" b="7570"/>
          <a:stretch>
            <a:fillRect/>
          </a:stretch>
        </p:blipFill>
        <p:spPr bwMode="auto">
          <a:xfrm>
            <a:off x="3143240" y="3857628"/>
            <a:ext cx="1143008" cy="1214446"/>
          </a:xfrm>
          <a:prstGeom prst="rect">
            <a:avLst/>
          </a:prstGeom>
          <a:noFill/>
        </p:spPr>
      </p:pic>
      <p:pic>
        <p:nvPicPr>
          <p:cNvPr id="6" name="Picture 2" descr="https://image.jimcdn.com/app/cms/image/transf/dimension=379x10000:format=png/path/sa5679d444571cc5b/image/if018ee20cf2d1494/version/1487338404/imag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41" t="47536" r="34696" b="7570"/>
          <a:stretch>
            <a:fillRect/>
          </a:stretch>
        </p:blipFill>
        <p:spPr bwMode="auto">
          <a:xfrm>
            <a:off x="4071934" y="2643182"/>
            <a:ext cx="1143008" cy="1214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28574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am happy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42913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glad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61436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satisfied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72396" y="277391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sad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429520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tired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16" y="614364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surprised</a:t>
            </a:r>
            <a:endParaRPr lang="ru-RU" dirty="0"/>
          </a:p>
        </p:txBody>
      </p:sp>
      <p:pic>
        <p:nvPicPr>
          <p:cNvPr id="16" name="Рисунок 15" descr="ÐÐ°ÑÑÐ¸Ð½ÐºÐ¸ Ð¿Ð¾ Ð·Ð°Ð¿ÑÐ¾ÑÑ ÑÐ¼ÐµÑÐ°ÑÐ¸ÐºÐ¸ ÐºÐ»Ð¸Ð¿Ð°ÑÑ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72074"/>
            <a:ext cx="1143008" cy="116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Ð¡Ð¼ÐµÑÐ°ÑÐ¸ÐºÐ¸ ÐÐ»Ð¸Ð¿Ð°ÑÑ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14950"/>
            <a:ext cx="1000132" cy="1000132"/>
          </a:xfrm>
          <a:prstGeom prst="rect">
            <a:avLst/>
          </a:prstGeom>
          <a:noFill/>
        </p:spPr>
      </p:pic>
      <p:pic>
        <p:nvPicPr>
          <p:cNvPr id="33800" name="Picture 8" descr="Ð¡Ð¼ÐµÑÐ°ÑÐ¸ÐºÐ¸ ÐÐ»Ð¸Ð¿Ð°ÑÑ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 t="15000"/>
          <a:stretch>
            <a:fillRect/>
          </a:stretch>
        </p:blipFill>
        <p:spPr bwMode="auto">
          <a:xfrm>
            <a:off x="1071538" y="1714488"/>
            <a:ext cx="1357322" cy="1153723"/>
          </a:xfrm>
          <a:prstGeom prst="rect">
            <a:avLst/>
          </a:prstGeom>
          <a:noFill/>
        </p:spPr>
      </p:pic>
      <p:pic>
        <p:nvPicPr>
          <p:cNvPr id="33802" name="Picture 10" descr="Ð¡Ð¼ÐµÑÐ°ÑÐ¸ÐºÐ¸ ÐÐ»Ð¸Ð¿Ð°ÑÑ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143512"/>
            <a:ext cx="1143008" cy="1143008"/>
          </a:xfrm>
          <a:prstGeom prst="rect">
            <a:avLst/>
          </a:prstGeom>
          <a:noFill/>
        </p:spPr>
      </p:pic>
      <p:pic>
        <p:nvPicPr>
          <p:cNvPr id="33804" name="Picture 12" descr="ÐÐ°ÑÑÐ¸Ð½ÐºÐ¸ Ð¿Ð¾ Ð·Ð°Ð¿ÑÐ¾ÑÑ ÑÐ¼ÐµÑÐ°ÑÐ¸ÐºÐ¸ ÐºÐ»Ð¸Ð¿Ð°ÑÑ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1928802"/>
            <a:ext cx="871544" cy="917415"/>
          </a:xfrm>
          <a:prstGeom prst="rect">
            <a:avLst/>
          </a:prstGeom>
          <a:noFill/>
        </p:spPr>
      </p:pic>
      <p:pic>
        <p:nvPicPr>
          <p:cNvPr id="33806" name="Picture 14" descr="ÐÐ°ÑÑÐ¸Ð½ÐºÐ¸ Ð¿Ð¾ Ð·Ð°Ð¿ÑÐ¾ÑÑ ÑÐ¼ÐµÑÐ°ÑÐ¸ÐºÐ¸ ÐºÐ»Ð¸Ð¿Ð°ÑÑ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286124"/>
            <a:ext cx="1714512" cy="1074238"/>
          </a:xfrm>
          <a:prstGeom prst="rect">
            <a:avLst/>
          </a:prstGeom>
          <a:noFill/>
        </p:spPr>
      </p:pic>
      <p:pic>
        <p:nvPicPr>
          <p:cNvPr id="33808" name="Picture 16" descr="Ð¡ÐºÐ°ÑÐ°ÑÑ Ð±ÐµÑÐ¿Ð»Ð°ÑÐ½Ð¾ ÐºÐ»Ð¸Ð¿Ð°ÑÑ, ÑÐ°Ð¼ÐºÐ¸, ÑÐ¾ÑÐ¾ÑÐ°Ð¼ÐºÐ¸ -  Ð¡Ð¼ÐµÑÐ°ÑÐ¸ÐºÐ¸ - ÐÐ¶Ð¸Ðº Ð¸ ÐÑÐ¾Ñ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643314"/>
            <a:ext cx="1000132" cy="968878"/>
          </a:xfrm>
          <a:prstGeom prst="rect">
            <a:avLst/>
          </a:prstGeom>
          <a:noFill/>
        </p:spPr>
      </p:pic>
      <p:pic>
        <p:nvPicPr>
          <p:cNvPr id="33810" name="Picture 18" descr="Ð¤Ð°Ð¹Ð»:Ð¡Ð¾Ð²ÑÐ½ÑÑ-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1785926"/>
            <a:ext cx="892948" cy="107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42852"/>
            <a:ext cx="8786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http://kira-scrap.ru/dir/zabavnye_zveri/zabavn_mischata/myshata/55-1-0-9109</a:t>
            </a:r>
            <a:r>
              <a:rPr lang="en-US" sz="1200" dirty="0" smtClean="0"/>
              <a:t> - </a:t>
            </a:r>
            <a:r>
              <a:rPr lang="ru-RU" sz="1200" dirty="0" smtClean="0"/>
              <a:t>рисунок</a:t>
            </a:r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28604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http://rebus1.com/en/index.php?item=rebus_generator&amp;slovo=flat&amp;skip=7&amp;mode</a:t>
            </a:r>
            <a:r>
              <a:rPr lang="en-US" sz="1200" dirty="0" smtClean="0"/>
              <a:t>=</a:t>
            </a:r>
            <a:r>
              <a:rPr lang="ru-RU" sz="1200" dirty="0" smtClean="0"/>
              <a:t> генератор ребусов, ребус  2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651671"/>
            <a:ext cx="8715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http://qps.ru/mA5HU</a:t>
            </a:r>
            <a:r>
              <a:rPr lang="en-US" sz="1200" dirty="0" smtClean="0"/>
              <a:t> - </a:t>
            </a:r>
            <a:r>
              <a:rPr lang="ru-RU" sz="1200" dirty="0" smtClean="0"/>
              <a:t>картинка </a:t>
            </a:r>
            <a:r>
              <a:rPr lang="en-US" sz="1200" dirty="0" smtClean="0"/>
              <a:t>kitchen</a:t>
            </a:r>
            <a:endParaRPr lang="ru-RU" sz="1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857232"/>
            <a:ext cx="2759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5"/>
              </a:rPr>
              <a:t>http://qps.ru/pY9yi</a:t>
            </a:r>
            <a:r>
              <a:rPr lang="ru-RU" sz="1200" dirty="0" smtClean="0"/>
              <a:t> - картинка </a:t>
            </a:r>
            <a:r>
              <a:rPr lang="en-US" sz="1200" dirty="0" smtClean="0"/>
              <a:t>bathroom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071546"/>
            <a:ext cx="2918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6"/>
              </a:rPr>
              <a:t>http://qps.ru/aCTKY</a:t>
            </a:r>
            <a:r>
              <a:rPr lang="en-US" sz="1200" dirty="0" smtClean="0"/>
              <a:t> - </a:t>
            </a:r>
            <a:r>
              <a:rPr lang="ru-RU" sz="1200" dirty="0" smtClean="0"/>
              <a:t> картинка </a:t>
            </a:r>
            <a:r>
              <a:rPr lang="en-US" sz="1200" dirty="0" smtClean="0"/>
              <a:t>living room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285860"/>
            <a:ext cx="2722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7"/>
              </a:rPr>
              <a:t>http://qps.ru/sIUa3</a:t>
            </a:r>
            <a:r>
              <a:rPr lang="ru-RU" sz="1200" dirty="0" smtClean="0"/>
              <a:t> - картинка </a:t>
            </a:r>
            <a:r>
              <a:rPr lang="en-US" sz="1200" dirty="0" smtClean="0"/>
              <a:t>bedroom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1500174"/>
            <a:ext cx="2906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8"/>
              </a:rPr>
              <a:t>http://qps.ru/RkjC9</a:t>
            </a:r>
            <a:r>
              <a:rPr lang="ru-RU" sz="1200" dirty="0" smtClean="0"/>
              <a:t> - картинка </a:t>
            </a:r>
            <a:r>
              <a:rPr lang="en-US" sz="1200" dirty="0" smtClean="0"/>
              <a:t>dining room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723241"/>
            <a:ext cx="2447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9"/>
              </a:rPr>
              <a:t>http://qps.ru/UoHcp</a:t>
            </a:r>
            <a:r>
              <a:rPr lang="en-US" sz="1200" dirty="0" smtClean="0"/>
              <a:t> - </a:t>
            </a:r>
            <a:r>
              <a:rPr lang="ru-RU" sz="1200" dirty="0" smtClean="0"/>
              <a:t>картинка </a:t>
            </a:r>
            <a:r>
              <a:rPr lang="en-US" sz="1200" dirty="0" smtClean="0"/>
              <a:t>hall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928802"/>
            <a:ext cx="4110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http://qrcoder.ru</a:t>
            </a:r>
            <a:r>
              <a:rPr lang="en-US" sz="1200" dirty="0" smtClean="0"/>
              <a:t> - </a:t>
            </a:r>
            <a:r>
              <a:rPr lang="ru-RU" sz="1200" cap="all" dirty="0" smtClean="0"/>
              <a:t>генератор </a:t>
            </a:r>
            <a:r>
              <a:rPr lang="en-US" sz="1200" cap="all" dirty="0" smtClean="0"/>
              <a:t>QR </a:t>
            </a:r>
            <a:r>
              <a:rPr lang="ru-RU" sz="1200" cap="all" dirty="0" smtClean="0"/>
              <a:t>КОДОВ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3116"/>
            <a:ext cx="3178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1"/>
              </a:rPr>
              <a:t>http://qps.ru/X4u0V</a:t>
            </a:r>
            <a:r>
              <a:rPr lang="en-US" sz="1200" dirty="0" smtClean="0"/>
              <a:t> - </a:t>
            </a:r>
            <a:r>
              <a:rPr lang="ru-RU" sz="1200" dirty="0" smtClean="0"/>
              <a:t>картинка план квартиры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2366183"/>
            <a:ext cx="5354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2"/>
              </a:rPr>
              <a:t>http://english-ginter.org.ua/house_01/</a:t>
            </a:r>
            <a:r>
              <a:rPr lang="ru-RU" sz="1200" dirty="0" smtClean="0"/>
              <a:t> - картинка дом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2571744"/>
            <a:ext cx="2425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3"/>
              </a:rPr>
              <a:t>http://qps.ru/eaxFl</a:t>
            </a:r>
            <a:r>
              <a:rPr lang="ru-RU" sz="1200" dirty="0" smtClean="0"/>
              <a:t> -  картинка дом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2794811"/>
            <a:ext cx="3294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4"/>
              </a:rPr>
              <a:t>https://yadi.sk/i/K8Fbhr7a3Z5kFF</a:t>
            </a:r>
            <a:r>
              <a:rPr lang="ru-RU" sz="1200" dirty="0" smtClean="0"/>
              <a:t> - картинка дом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032" y="3000372"/>
            <a:ext cx="3317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5"/>
              </a:rPr>
              <a:t>http://qps.ru/MTZWI</a:t>
            </a:r>
            <a:r>
              <a:rPr lang="en-US" sz="1200" dirty="0" smtClean="0"/>
              <a:t> - </a:t>
            </a:r>
            <a:r>
              <a:rPr lang="ru-RU" sz="1200" dirty="0" smtClean="0"/>
              <a:t>картинка комнаты в доме</a:t>
            </a:r>
            <a:endParaRPr lang="ru-RU" sz="1200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3214686"/>
            <a:ext cx="8786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6"/>
              </a:rPr>
              <a:t>https://www.youtube.com/watch?v=770WhGkRfHI</a:t>
            </a:r>
            <a:r>
              <a:rPr lang="en-US" sz="1200" dirty="0" smtClean="0"/>
              <a:t> – </a:t>
            </a:r>
            <a:r>
              <a:rPr lang="ru-RU" sz="1200" dirty="0" smtClean="0"/>
              <a:t>видео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3429000"/>
            <a:ext cx="8572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7"/>
              </a:rPr>
              <a:t>http://qps.ru/zH2Y6</a:t>
            </a:r>
            <a:r>
              <a:rPr lang="ru-RU" sz="1200" dirty="0" smtClean="0"/>
              <a:t> - фото 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3643314"/>
            <a:ext cx="4171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8"/>
              </a:rPr>
              <a:t>https://solinka-elisheva.ru/question1/</a:t>
            </a:r>
            <a:r>
              <a:rPr lang="en-US" sz="1200" dirty="0" smtClean="0"/>
              <a:t> - </a:t>
            </a:r>
            <a:r>
              <a:rPr lang="ru-RU" sz="1200" dirty="0" smtClean="0"/>
              <a:t>картинка знак вопроса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3857628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9"/>
              </a:rPr>
              <a:t>http://qps.ru/VsCPm</a:t>
            </a:r>
            <a:r>
              <a:rPr lang="ru-RU" sz="1200" dirty="0" smtClean="0"/>
              <a:t> - картинка восклицательный знак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2844" y="4071942"/>
            <a:ext cx="4751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0"/>
              </a:rPr>
              <a:t>https://www.uchportal.ru/load/94-1-0-40541</a:t>
            </a:r>
            <a:r>
              <a:rPr lang="en-US" sz="1200" dirty="0" smtClean="0"/>
              <a:t> - </a:t>
            </a:r>
            <a:r>
              <a:rPr lang="ru-RU" sz="1200" dirty="0" smtClean="0"/>
              <a:t>картинка план квартиры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2844" y="4286256"/>
            <a:ext cx="1849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1"/>
              </a:rPr>
              <a:t>http://qps.ru/Uls7V</a:t>
            </a:r>
            <a:r>
              <a:rPr lang="en-US" sz="1200" dirty="0" smtClean="0"/>
              <a:t> -</a:t>
            </a:r>
            <a:r>
              <a:rPr lang="ru-RU" sz="1200" dirty="0" smtClean="0"/>
              <a:t> фото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42844" y="4500570"/>
            <a:ext cx="2767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2"/>
              </a:rPr>
              <a:t>http://qps.ru/NI9V5</a:t>
            </a:r>
            <a:r>
              <a:rPr lang="ru-RU" sz="1200" dirty="0" smtClean="0"/>
              <a:t> - рисунок смайлики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406" y="4714884"/>
            <a:ext cx="7429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23"/>
              </a:rPr>
              <a:t>  </a:t>
            </a:r>
            <a:r>
              <a:rPr lang="en-US" sz="1200" dirty="0" smtClean="0">
                <a:hlinkClick r:id="rId23"/>
              </a:rPr>
              <a:t>http://prosmeshariki.ru/klipart.html</a:t>
            </a:r>
            <a:r>
              <a:rPr lang="ru-RU" sz="1200" dirty="0" smtClean="0"/>
              <a:t> </a:t>
            </a:r>
            <a:r>
              <a:rPr lang="en-US" sz="1200" dirty="0" smtClean="0"/>
              <a:t>-</a:t>
            </a:r>
            <a:r>
              <a:rPr lang="ru-RU" sz="1200" dirty="0" smtClean="0"/>
              <a:t>картинки </a:t>
            </a:r>
            <a:r>
              <a:rPr lang="ru-RU" sz="1200" dirty="0" err="1" smtClean="0"/>
              <a:t>смешарики</a:t>
            </a:r>
            <a:r>
              <a:rPr lang="ru-RU" sz="1200" dirty="0" smtClean="0"/>
              <a:t>    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42844" y="4937951"/>
            <a:ext cx="2932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4"/>
              </a:rPr>
              <a:t>http://qps.ru/Nrx3F</a:t>
            </a:r>
            <a:r>
              <a:rPr lang="ru-RU" sz="1200" dirty="0" smtClean="0"/>
              <a:t> - картинки </a:t>
            </a:r>
            <a:r>
              <a:rPr lang="ru-RU" sz="1200" dirty="0" err="1" smtClean="0"/>
              <a:t>смешарики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551723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Homework:</a:t>
            </a:r>
            <a:r>
              <a:rPr lang="en-US" sz="1200" i="1" dirty="0" smtClean="0"/>
              <a:t> </a:t>
            </a:r>
            <a:endParaRPr lang="ru-RU" sz="1200" i="1" dirty="0" smtClean="0"/>
          </a:p>
          <a:p>
            <a:r>
              <a:rPr lang="en-US" sz="1200" i="1" dirty="0" smtClean="0">
                <a:hlinkClick r:id="rId25"/>
              </a:rPr>
              <a:t>https://wordart.com/create</a:t>
            </a:r>
            <a:r>
              <a:rPr lang="en-US" sz="1200" i="1" dirty="0" smtClean="0"/>
              <a:t> -</a:t>
            </a:r>
            <a:r>
              <a:rPr lang="ru-RU" sz="1200" i="1" dirty="0" smtClean="0"/>
              <a:t>создать облако </a:t>
            </a:r>
          </a:p>
          <a:p>
            <a:r>
              <a:rPr lang="en-US" sz="1200" i="1" dirty="0" smtClean="0">
                <a:hlinkClick r:id="rId26"/>
              </a:rPr>
              <a:t>https://agendaweb.org/vocabulary/house_furniture-exercises.html</a:t>
            </a:r>
            <a:r>
              <a:rPr lang="ru-RU" sz="1200" i="1" dirty="0" smtClean="0"/>
              <a:t>  - повторить словарь, учебник стр. 27 №4,6</a:t>
            </a:r>
          </a:p>
        </p:txBody>
      </p:sp>
      <p:pic>
        <p:nvPicPr>
          <p:cNvPr id="33" name="Рисунок 32" descr="Word Art (1).jpe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500562" y="1214422"/>
            <a:ext cx="3938591" cy="3938591"/>
          </a:xfrm>
          <a:prstGeom prst="ellipse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79512" y="515719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3"/>
              </a:rPr>
              <a:t>http://italstroy.ru/interer-kvartiry/interer-kvartiry-na-anglijskom-yazyke.html</a:t>
            </a:r>
            <a:r>
              <a:rPr lang="ru-RU" sz="1200" dirty="0" smtClean="0">
                <a:hlinkClick r:id="rId23"/>
              </a:rPr>
              <a:t> </a:t>
            </a:r>
          </a:p>
          <a:p>
            <a:endParaRPr lang="ru-RU" sz="1200" dirty="0" smtClean="0">
              <a:hlinkClick r:id="rId23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97580" y="5157192"/>
            <a:ext cx="5825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-</a:t>
            </a:r>
            <a:r>
              <a:rPr lang="ru-RU" sz="1200" dirty="0" smtClean="0"/>
              <a:t> фото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23026"/>
            <a:ext cx="864096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презентации использованы технологии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2.0. Слайды 6-7: используется для проверки задания QR код. QR код - это двухмерный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штрихкод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предоставляющий информацию для быстрого ее распознавания с помощью камеры на мобильном телефоне. Слайды 8 и 10: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гиперссылка на упражнения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LearningApps.org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LearningApps.org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приложением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2.0 для поддержки обучения и процесса преподавания с помощью интерактивных модулей. Слайд 10 - гиперссылка на видео (восклицательный знак).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406" y="142852"/>
            <a:ext cx="8880792" cy="5786478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45771"/>
            <a:ext cx="864399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Оборудование:</a:t>
            </a:r>
            <a:endParaRPr kumimoji="0" lang="ru-RU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комплект оборудования для проведения дистанционных уроков у ребенка (компьютер,  монитор, клавиатура, камера, микрофон, колонки, принтер, программное обеспечение общего назначения);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доступ к сети Интернет, возможность входа в сеть;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связь с учителем через программное обеспечение 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Skype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чат.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 урока:</a:t>
            </a:r>
            <a:r>
              <a:rPr kumimoji="0" lang="ru-RU" b="0" u="sng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умения строить монологическое высказывание по заданной теме (описание дома/квартиры).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 урока:</a:t>
            </a:r>
            <a:endParaRPr kumimoji="0" lang="ru-RU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систематизация в речи изученных ЛЕ по теме "Мой дом";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-освоение новых ЛЕ по теме "Мой дом";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-совершенствование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аудитивных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лексических и грамматических </a:t>
            </a:r>
            <a:r>
              <a:rPr lang="ru-RU" dirty="0" smtClean="0">
                <a:solidFill>
                  <a:srgbClr val="18181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навыков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(конструкция "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There is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are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");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развитие интереса учащихся к изучению иностранного языка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воспитание любви к родному дому, очагу, близким.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2895600" cy="365125"/>
          </a:xfrm>
        </p:spPr>
        <p:txBody>
          <a:bodyPr/>
          <a:lstStyle/>
          <a:p>
            <a:pPr algn="l"/>
            <a:r>
              <a:rPr lang="ru-RU" dirty="0" err="1" smtClean="0"/>
              <a:t>Стебленко</a:t>
            </a:r>
            <a:r>
              <a:rPr lang="ru-RU" dirty="0" smtClean="0"/>
              <a:t> Т.П.</a:t>
            </a:r>
            <a:endParaRPr lang="ru-RU" dirty="0"/>
          </a:p>
        </p:txBody>
      </p:sp>
      <p:pic>
        <p:nvPicPr>
          <p:cNvPr id="5" name="Рисунок 4" descr="ÐÑÑÐ½Ñ ÐÐµÑÐ°ÑÑ 1,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86388"/>
            <a:ext cx="1571636" cy="11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ndesigninfo.ru/wp-content/uploads/2017/03/Vannaya-komnata-6-kv.-m-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286388"/>
            <a:ext cx="110014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argos.co.uk/wcsstore/argos/en_GB/images/promo/home-autumn-winter/teen/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5286388"/>
            <a:ext cx="1571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¼ÐµÐ±ÐµÐ»Ñ Ð² Ð¿ÑÐ¸ÑÐ¾Ð¶ÑÑ ÑÐ¾ÑÐ¾ Ð´Ð¸Ð·Ð°Ð¹Ð½ Ð¸Ð´ÐµÐ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5286388"/>
            <a:ext cx="1643074" cy="11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Ð°ÑÑÐ¸Ð½ÐºÐ¸ Ð¿Ð¾ Ð·Ð°Ð¿ÑÐ¾ÑÑ dining room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286388"/>
            <a:ext cx="1714512" cy="10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Ð¾ÑÑÐ¸Ð½Ð°Ñ 4 Ð½Ð° 4 â Ð´Ð¸Ð·Ð°Ð¹Ð½ Ð¸Ð½ÑÐµÑÑÐµÑÐ° ÑÐ¾ÑÐ¾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5286388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re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643314"/>
            <a:ext cx="1857388" cy="1857388"/>
          </a:xfrm>
          <a:prstGeom prst="rect">
            <a:avLst/>
          </a:prstGeom>
          <a:noFill/>
        </p:spPr>
      </p:pic>
      <p:pic>
        <p:nvPicPr>
          <p:cNvPr id="20490" name="Picture 10" descr="re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00438"/>
            <a:ext cx="238125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7157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The theme of our lesson is….</a:t>
            </a:r>
            <a:endParaRPr lang="ru-RU" sz="4000" u="sng" dirty="0"/>
          </a:p>
        </p:txBody>
      </p:sp>
      <p:pic>
        <p:nvPicPr>
          <p:cNvPr id="3" name="Picture 4" descr="reb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1524000" cy="1905000"/>
          </a:xfrm>
          <a:prstGeom prst="rect">
            <a:avLst/>
          </a:prstGeom>
          <a:noFill/>
        </p:spPr>
      </p:pic>
      <p:pic>
        <p:nvPicPr>
          <p:cNvPr id="4" name="Picture 6" descr="reb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857628"/>
            <a:ext cx="238125" cy="1905000"/>
          </a:xfrm>
          <a:prstGeom prst="rect">
            <a:avLst/>
          </a:prstGeom>
          <a:noFill/>
        </p:spPr>
      </p:pic>
      <p:pic>
        <p:nvPicPr>
          <p:cNvPr id="20482" name="Picture 2" descr="mou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3643314"/>
            <a:ext cx="1805476" cy="20912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135729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My</a:t>
            </a:r>
            <a:r>
              <a:rPr lang="ru-RU" sz="9600" dirty="0" smtClean="0"/>
              <a:t>    </a:t>
            </a:r>
            <a:r>
              <a:rPr lang="en-US" sz="9600" dirty="0" smtClean="0"/>
              <a:t>…</a:t>
            </a:r>
            <a:r>
              <a:rPr lang="ru-RU" sz="9600" dirty="0" smtClean="0"/>
              <a:t>    </a:t>
            </a:r>
            <a:r>
              <a:rPr lang="en-US" sz="9600" dirty="0" smtClean="0"/>
              <a:t> /</a:t>
            </a:r>
            <a:r>
              <a:rPr lang="ru-RU" sz="9600" dirty="0" smtClean="0"/>
              <a:t>     </a:t>
            </a:r>
            <a:r>
              <a:rPr lang="en-US" sz="9600" dirty="0" smtClean="0"/>
              <a:t>…</a:t>
            </a:r>
            <a:endParaRPr lang="ru-RU" sz="9600" dirty="0"/>
          </a:p>
        </p:txBody>
      </p:sp>
      <p:pic>
        <p:nvPicPr>
          <p:cNvPr id="20488" name="Picture 8" descr="reb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000504"/>
            <a:ext cx="1905000" cy="1905000"/>
          </a:xfrm>
          <a:prstGeom prst="rect">
            <a:avLst/>
          </a:prstGeom>
          <a:noFill/>
        </p:spPr>
      </p:pic>
      <p:pic>
        <p:nvPicPr>
          <p:cNvPr id="20492" name="Picture 12" descr="reb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857628"/>
            <a:ext cx="238125" cy="1905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5786454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house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5715016"/>
            <a:ext cx="271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flat</a:t>
            </a:r>
            <a:endParaRPr lang="ru-RU" sz="6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Стебленко Т.П.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10277 L 0.19479 -0.6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-0.0713 L 0.05712 -0.606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Try to guess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5429264"/>
            <a:ext cx="40719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dirty="0" smtClean="0">
                <a:latin typeface="Arial" pitchFamily="34" charset="0"/>
                <a:cs typeface="Arial" pitchFamily="34" charset="0"/>
              </a:rPr>
              <a:t>Нет лучше места, чем дом</a:t>
            </a:r>
            <a:r>
              <a:rPr lang="en-US" sz="21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1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2357430"/>
            <a:ext cx="43577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East or west home is best.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4857760"/>
            <a:ext cx="40005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dirty="0" smtClean="0">
                <a:latin typeface="Arial" pitchFamily="34" charset="0"/>
                <a:cs typeface="Arial" pitchFamily="34" charset="0"/>
              </a:rPr>
              <a:t>Мой дом – моя крепость</a:t>
            </a:r>
            <a:r>
              <a:rPr lang="en-US" sz="21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1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6000768"/>
            <a:ext cx="43324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i="1" dirty="0" smtClean="0">
                <a:latin typeface="Arial" pitchFamily="34" charset="0"/>
                <a:cs typeface="Arial" pitchFamily="34" charset="0"/>
              </a:rPr>
              <a:t>В гостях хорошо, а дома лучше.</a:t>
            </a:r>
            <a:endParaRPr lang="ru-RU" sz="2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1000108"/>
            <a:ext cx="464347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There is no place like home.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06" y="3071810"/>
            <a:ext cx="457203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Home is where the heart is.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8" y="1714488"/>
            <a:ext cx="5500694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An Englishman’s home is his castle. 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4186" y="4357694"/>
            <a:ext cx="45040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i="1" dirty="0" smtClean="0">
                <a:latin typeface="Arial" pitchFamily="34" charset="0"/>
                <a:cs typeface="Arial" pitchFamily="34" charset="0"/>
              </a:rPr>
              <a:t>Дом – это там, где твоё сердце.</a:t>
            </a:r>
            <a:endParaRPr lang="ru-RU" sz="21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ÐÐ°ÑÑÐ¸Ð½ÐºÐ¸ Ð¿Ð¾ Ð·Ð°Ð¿ÑÐ¾ÑÑ Ð¼Ð¾Ð¹ Ð´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43380"/>
            <a:ext cx="2285984" cy="219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ÐÐ¿Ð¸Ñ Ð±ÑÐ´Ð¸Ð½ÐºÑ Ð°Ð½Ð³Ð»ÑÐ¹ÑÑÐºÐ¾Ñ Ð¼Ð¾Ð²Ð¾Ñ â Ð·Ð¾Ð²Ð½ÑÑÐ½ÑÐ¹ Ð²Ð¸Ð³Ð»ÑÐ´ Ñ Ð²Ð½ÑÑÑÑÑÐ½Ñ Ð¾Ð±Ð»Ð°ÑÑÑÐ²Ð°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84618"/>
            <a:ext cx="3786214" cy="293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143008" cy="365125"/>
          </a:xfrm>
        </p:spPr>
        <p:txBody>
          <a:bodyPr/>
          <a:lstStyle/>
          <a:p>
            <a:pPr algn="l"/>
            <a:r>
              <a:rPr lang="ru-RU" dirty="0" err="1" smtClean="0"/>
              <a:t>Стебленко</a:t>
            </a:r>
            <a:r>
              <a:rPr lang="ru-RU" dirty="0" smtClean="0"/>
              <a:t> Т.П.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2755 L 0.0974 -0.63658 " pathEditMode="relative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4 -0.03773 L 0.13073 -0.44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02685 L 0.07569 -0.50995 " pathEditMode="relative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8 -0.02871 L 0.04462 -0.17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0364" y="928670"/>
            <a:ext cx="8880792" cy="5786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000132"/>
          </a:xfrm>
        </p:spPr>
        <p:txBody>
          <a:bodyPr/>
          <a:lstStyle/>
          <a:p>
            <a:r>
              <a:rPr lang="en-US" u="sng" dirty="0" smtClean="0"/>
              <a:t>Answer my questions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8572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Do you live in a house or a flat?</a:t>
            </a:r>
          </a:p>
          <a:p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How many rooms are there in your</a:t>
            </a:r>
          </a:p>
          <a:p>
            <a:pPr>
              <a:buFontTx/>
              <a:buChar char="-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house/flat?</a:t>
            </a:r>
          </a:p>
          <a:p>
            <a:pPr>
              <a:buFontTx/>
              <a:buChar char="-"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What rooms are there in your house/flat?</a:t>
            </a:r>
          </a:p>
          <a:p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What’s your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favourite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room? </a:t>
            </a:r>
          </a:p>
        </p:txBody>
      </p:sp>
      <p:pic>
        <p:nvPicPr>
          <p:cNvPr id="22537" name="Picture 9" descr="http://www.lenagold.ru/fon/clipart/d/dom/domik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786322"/>
            <a:ext cx="1905000" cy="1714500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5720" y="6357958"/>
            <a:ext cx="1143008" cy="365125"/>
          </a:xfrm>
        </p:spPr>
        <p:txBody>
          <a:bodyPr/>
          <a:lstStyle/>
          <a:p>
            <a:pPr algn="l"/>
            <a:r>
              <a:rPr lang="ru-RU" dirty="0" err="1" smtClean="0"/>
              <a:t>Стебленко</a:t>
            </a:r>
            <a:r>
              <a:rPr lang="ru-RU" dirty="0" smtClean="0"/>
              <a:t> Т.П.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0364" y="714356"/>
            <a:ext cx="8880792" cy="5786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and guess the names of the rooms . Check your answers.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07187"/>
            <a:ext cx="864399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 place where we cook.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2. A place where we wash our hands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and face.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3. A place where we can relax after our working day, watch TV and read books.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qr-code кухнт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1357298"/>
            <a:ext cx="1104900" cy="1104900"/>
          </a:xfrm>
          <a:prstGeom prst="rect">
            <a:avLst/>
          </a:prstGeom>
        </p:spPr>
      </p:pic>
      <p:pic>
        <p:nvPicPr>
          <p:cNvPr id="6" name="Рисунок 5" descr="qr-code ванн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2786058"/>
            <a:ext cx="1104900" cy="1104900"/>
          </a:xfrm>
          <a:prstGeom prst="rect">
            <a:avLst/>
          </a:prstGeom>
        </p:spPr>
      </p:pic>
      <p:pic>
        <p:nvPicPr>
          <p:cNvPr id="7" name="Рисунок 6" descr="qr-code гостиная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4572008"/>
            <a:ext cx="1104900" cy="110490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233486" cy="365125"/>
          </a:xfrm>
        </p:spPr>
        <p:txBody>
          <a:bodyPr/>
          <a:lstStyle/>
          <a:p>
            <a:pPr algn="l"/>
            <a:r>
              <a:rPr lang="ru-RU" dirty="0" err="1" smtClean="0"/>
              <a:t>Стебленко</a:t>
            </a:r>
            <a:r>
              <a:rPr lang="ru-RU" dirty="0" smtClean="0"/>
              <a:t> Т.П.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0364" y="1000108"/>
            <a:ext cx="8880792" cy="5786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and guess the names of the rooms . Check your answers.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98630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4. A place where we sleep.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5.A place where we eat. There is a big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table and some chairs there.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6. A place where we take off our overcoats, hats shoes or boots.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qr-code спальн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643050"/>
            <a:ext cx="1104900" cy="1104900"/>
          </a:xfrm>
          <a:prstGeom prst="rect">
            <a:avLst/>
          </a:prstGeom>
        </p:spPr>
      </p:pic>
      <p:pic>
        <p:nvPicPr>
          <p:cNvPr id="9" name="Рисунок 8" descr="qr-code столова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3286124"/>
            <a:ext cx="1104900" cy="1104900"/>
          </a:xfrm>
          <a:prstGeom prst="rect">
            <a:avLst/>
          </a:prstGeom>
        </p:spPr>
      </p:pic>
      <p:pic>
        <p:nvPicPr>
          <p:cNvPr id="10" name="Рисунок 9" descr="qr-code холл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5286388"/>
            <a:ext cx="1104900" cy="1104900"/>
          </a:xfrm>
          <a:prstGeom prst="rect">
            <a:avLst/>
          </a:prstGeom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162048" cy="365125"/>
          </a:xfrm>
        </p:spPr>
        <p:txBody>
          <a:bodyPr/>
          <a:lstStyle/>
          <a:p>
            <a:pPr algn="l"/>
            <a:r>
              <a:rPr lang="ru-RU" dirty="0" err="1" smtClean="0"/>
              <a:t>Стебленко</a:t>
            </a:r>
            <a:r>
              <a:rPr lang="ru-RU" dirty="0" smtClean="0"/>
              <a:t> Т.П.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00132"/>
          </a:xfrm>
        </p:spPr>
        <p:txBody>
          <a:bodyPr/>
          <a:lstStyle/>
          <a:p>
            <a:r>
              <a:rPr lang="en-US" dirty="0" smtClean="0"/>
              <a:t>Lets play</a:t>
            </a:r>
            <a:endParaRPr lang="ru-RU" dirty="0"/>
          </a:p>
        </p:txBody>
      </p:sp>
      <p:pic>
        <p:nvPicPr>
          <p:cNvPr id="3" name="Picture 2" descr="ÐÐ°ÑÑÐ¸Ð½ÐºÐ¸ Ð¿Ð¾ Ð·Ð°Ð¿ÑÐ¾ÑÑ things inside the house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69"/>
            <a:ext cx="7858179" cy="5238787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376362" cy="365125"/>
          </a:xfrm>
        </p:spPr>
        <p:txBody>
          <a:bodyPr/>
          <a:lstStyle/>
          <a:p>
            <a:pPr algn="l"/>
            <a:r>
              <a:rPr lang="ru-RU" dirty="0" err="1" smtClean="0"/>
              <a:t>Стебленко</a:t>
            </a:r>
            <a:r>
              <a:rPr lang="ru-RU" dirty="0" smtClean="0"/>
              <a:t> Т.П.</a:t>
            </a:r>
            <a:endParaRPr lang="ru-RU" dirty="0"/>
          </a:p>
        </p:txBody>
      </p:sp>
      <p:pic>
        <p:nvPicPr>
          <p:cNvPr id="5" name="Picture 12" descr="Ð²Ð¾Ð¿ÑÐ¾ÑÑ Ð¾ ÑÑÐµÐ½Ð¸Ð½Ð³Ð°Ñ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2844" y="1071522"/>
            <a:ext cx="8880792" cy="5786478"/>
          </a:xfrm>
          <a:prstGeom prst="rect">
            <a:avLst/>
          </a:prstGeom>
          <a:noFill/>
        </p:spPr>
      </p:pic>
      <p:pic>
        <p:nvPicPr>
          <p:cNvPr id="4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0364" y="1000108"/>
            <a:ext cx="8880792" cy="5786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46"/>
          </a:xfrm>
        </p:spPr>
        <p:txBody>
          <a:bodyPr/>
          <a:lstStyle/>
          <a:p>
            <a:r>
              <a:rPr lang="en-US" u="sng" dirty="0" smtClean="0"/>
              <a:t>Repeat after me</a:t>
            </a:r>
            <a:endParaRPr lang="ru-RU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785794"/>
            <a:ext cx="87154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[ f ] - furniture, fridge, floor, friendly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[ a: ] - carpet, armchair, bathroom, plant, grass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[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] - sink, mirror, television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[ u: ] -room, proof, roof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[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ɛə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] -chair, stair, staircase, upstairs, downstairs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[ s ] - sofa, stream, seashell, spiral staircase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[ w ] – window, wardrobe, everywhere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[ </a:t>
            </a:r>
            <a:r>
              <a:rPr lang="en-US" sz="3200" dirty="0" smtClean="0">
                <a:latin typeface="+mj-lt"/>
                <a:cs typeface="Arial" pitchFamily="34" charset="0"/>
              </a:rPr>
              <a:t>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] – this, that, those, there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Friendly, grass carpet, stream, seashell, spiral staircase, everywhere, environment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143008" cy="365125"/>
          </a:xfrm>
        </p:spPr>
        <p:txBody>
          <a:bodyPr/>
          <a:lstStyle/>
          <a:p>
            <a:pPr algn="l"/>
            <a:r>
              <a:rPr lang="ru-RU" dirty="0" err="1" smtClean="0"/>
              <a:t>Стебленко</a:t>
            </a:r>
            <a:r>
              <a:rPr lang="ru-RU" dirty="0" smtClean="0"/>
              <a:t> Т.П.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1060</TotalTime>
  <Words>956</Words>
  <Application>Microsoft Office PowerPoint</Application>
  <PresentationFormat>Экран (4:3)</PresentationFormat>
  <Paragraphs>147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The theme of our lesson is….</vt:lpstr>
      <vt:lpstr>Try to guess</vt:lpstr>
      <vt:lpstr>Answer my questions</vt:lpstr>
      <vt:lpstr>Read and guess the names of the rooms . Check your answers. </vt:lpstr>
      <vt:lpstr>Read and guess the names of the rooms . Check your answers. </vt:lpstr>
      <vt:lpstr>Lets play</vt:lpstr>
      <vt:lpstr>Repeat after me</vt:lpstr>
      <vt:lpstr>Слайд 10</vt:lpstr>
      <vt:lpstr>Grammar: there is/are </vt:lpstr>
      <vt:lpstr>Lets watch the film</vt:lpstr>
      <vt:lpstr>Слайд 13</vt:lpstr>
      <vt:lpstr>Describe your house/flat</vt:lpstr>
      <vt:lpstr>Thank you for your work. - You were very active today. How do you feel?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107</cp:revision>
  <dcterms:created xsi:type="dcterms:W3CDTF">2018-10-25T18:37:01Z</dcterms:created>
  <dcterms:modified xsi:type="dcterms:W3CDTF">2019-03-20T08:17:17Z</dcterms:modified>
</cp:coreProperties>
</file>