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82" r:id="rId3"/>
    <p:sldId id="258" r:id="rId4"/>
    <p:sldId id="259" r:id="rId5"/>
    <p:sldId id="260" r:id="rId6"/>
    <p:sldId id="273" r:id="rId7"/>
    <p:sldId id="274" r:id="rId8"/>
    <p:sldId id="276" r:id="rId9"/>
    <p:sldId id="275" r:id="rId10"/>
    <p:sldId id="268" r:id="rId11"/>
    <p:sldId id="261" r:id="rId12"/>
    <p:sldId id="263" r:id="rId13"/>
    <p:sldId id="277" r:id="rId14"/>
    <p:sldId id="278" r:id="rId15"/>
    <p:sldId id="280" r:id="rId16"/>
    <p:sldId id="279" r:id="rId17"/>
    <p:sldId id="269" r:id="rId18"/>
    <p:sldId id="281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6009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18" d="100"/>
          <a:sy n="118" d="100"/>
        </p:scale>
        <p:origin x="-143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285861"/>
            <a:ext cx="7772400" cy="1214446"/>
          </a:xfrm>
        </p:spPr>
        <p:txBody>
          <a:bodyPr/>
          <a:lstStyle>
            <a:lvl1pPr>
              <a:defRPr>
                <a:solidFill>
                  <a:srgbClr val="D60093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357187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99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99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1600200"/>
            <a:ext cx="385289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5289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1535113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2174875"/>
            <a:ext cx="385447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85606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8560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92961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282260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14356"/>
            <a:ext cx="4926040" cy="54118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2910" y="1500174"/>
            <a:ext cx="2822603" cy="4625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57231"/>
            <a:ext cx="5486400" cy="38703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99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79296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1600200"/>
            <a:ext cx="78581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ECB78-09D0-4BEF-BBCC-7C71EAC5E3AD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826BA-FE90-4795-AAAA-69635F0B8A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D6009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Творческая презентация к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858180" cy="4525963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 «Соли, их классификация»  </a:t>
            </a:r>
          </a:p>
          <a:p>
            <a:pPr marL="0" indent="0" algn="r">
              <a:buNone/>
            </a:pPr>
            <a:endParaRPr lang="ru-RU" sz="2400" dirty="0" smtClean="0"/>
          </a:p>
          <a:p>
            <a:pPr marL="0" indent="0" algn="r">
              <a:buNone/>
            </a:pPr>
            <a:endParaRPr lang="ru-RU" sz="2400" dirty="0"/>
          </a:p>
          <a:p>
            <a:pPr marL="0" indent="0" algn="r">
              <a:buNone/>
            </a:pPr>
            <a:endParaRPr lang="ru-RU" sz="2400" dirty="0" smtClean="0"/>
          </a:p>
          <a:p>
            <a:pPr marL="0" indent="0" algn="r">
              <a:buNone/>
            </a:pPr>
            <a:r>
              <a:rPr lang="ru-RU" sz="2400" dirty="0" err="1" smtClean="0"/>
              <a:t>Стебловская</a:t>
            </a:r>
            <a:r>
              <a:rPr lang="ru-RU" sz="2400" dirty="0" smtClean="0"/>
              <a:t> Лариса Станиславовна,</a:t>
            </a:r>
          </a:p>
          <a:p>
            <a:pPr marL="0" indent="0" algn="r">
              <a:buNone/>
            </a:pPr>
            <a:r>
              <a:rPr lang="ru-RU" sz="2400" dirty="0" smtClean="0"/>
              <a:t>директор, учитель химии,</a:t>
            </a:r>
          </a:p>
          <a:p>
            <a:pPr marL="0" indent="0" algn="r">
              <a:buNone/>
            </a:pPr>
            <a:r>
              <a:rPr lang="ru-RU" sz="2400" dirty="0" smtClean="0"/>
              <a:t>МБОУ «Лицей № 10»,</a:t>
            </a:r>
          </a:p>
          <a:p>
            <a:pPr marL="0" indent="0" algn="r">
              <a:buNone/>
            </a:pPr>
            <a:r>
              <a:rPr lang="ru-RU" sz="2400" dirty="0" smtClean="0"/>
              <a:t>Г. Белгород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6402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838" y="33327"/>
            <a:ext cx="7929618" cy="940966"/>
          </a:xfrm>
        </p:spPr>
        <p:txBody>
          <a:bodyPr/>
          <a:lstStyle/>
          <a:p>
            <a:r>
              <a:rPr lang="ru-RU" b="1" dirty="0" smtClean="0"/>
              <a:t>Диссоциация солей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72208"/>
            <a:ext cx="2776962" cy="211683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/>
                <a:ea typeface="Calibri"/>
              </a:rPr>
              <a:t>NaCl</a:t>
            </a:r>
            <a:endParaRPr lang="ru-RU" baseline="-25000" dirty="0" smtClean="0">
              <a:latin typeface="Times New Roman"/>
              <a:ea typeface="Calibri"/>
            </a:endParaRPr>
          </a:p>
          <a:p>
            <a:r>
              <a:rPr lang="en-US" dirty="0" err="1">
                <a:latin typeface="Times New Roman"/>
                <a:ea typeface="Calibri"/>
              </a:rPr>
              <a:t>NaHCO</a:t>
            </a:r>
            <a:r>
              <a:rPr lang="ru-RU" baseline="-25000" dirty="0">
                <a:latin typeface="Times New Roman"/>
                <a:ea typeface="Calibri"/>
              </a:rPr>
              <a:t>3</a:t>
            </a:r>
            <a:r>
              <a:rPr lang="ru-RU" dirty="0"/>
              <a:t>	</a:t>
            </a:r>
            <a:endParaRPr lang="ru-RU" dirty="0" smtClean="0"/>
          </a:p>
          <a:p>
            <a:r>
              <a:rPr lang="en-US" dirty="0">
                <a:latin typeface="Times New Roman"/>
                <a:ea typeface="Calibri"/>
              </a:rPr>
              <a:t>C</a:t>
            </a:r>
            <a:r>
              <a:rPr lang="ru-RU" dirty="0">
                <a:latin typeface="Times New Roman"/>
                <a:ea typeface="Calibri"/>
              </a:rPr>
              <a:t>а</a:t>
            </a:r>
            <a:r>
              <a:rPr lang="en-US" dirty="0" err="1">
                <a:latin typeface="Times New Roman"/>
                <a:ea typeface="Calibri"/>
              </a:rPr>
              <a:t>OHCl</a:t>
            </a:r>
            <a:r>
              <a:rPr lang="ru-RU" dirty="0"/>
              <a:t>		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563888" y="1700809"/>
            <a:ext cx="5112568" cy="20882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</a:rPr>
              <a:t>хлорид </a:t>
            </a:r>
            <a:r>
              <a:rPr lang="ru-RU" sz="2800" dirty="0" smtClean="0">
                <a:latin typeface="Times New Roman"/>
                <a:ea typeface="Calibri"/>
              </a:rPr>
              <a:t>натрия</a:t>
            </a: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гидрокарбонат натрия</a:t>
            </a:r>
            <a:endParaRPr lang="ru-RU" sz="2800" dirty="0"/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800" dirty="0" err="1">
                <a:latin typeface="Times New Roman"/>
                <a:ea typeface="Calibri"/>
              </a:rPr>
              <a:t>гидроксохлорид</a:t>
            </a:r>
            <a:r>
              <a:rPr lang="ru-RU" sz="2800" dirty="0">
                <a:latin typeface="Times New Roman"/>
                <a:ea typeface="Calibri"/>
              </a:rPr>
              <a:t>  кальция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908720"/>
            <a:ext cx="1786066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Уровень А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35154" y="888829"/>
            <a:ext cx="1770036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/>
              <a:t>Уровень В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99278" y="3861048"/>
            <a:ext cx="648072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8740" indent="449580"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 err="1" smtClean="0">
                <a:latin typeface="Times New Roman"/>
                <a:ea typeface="Calibri"/>
                <a:cs typeface="Times New Roman"/>
              </a:rPr>
              <a:t>NaCl</a:t>
            </a:r>
            <a:r>
              <a:rPr lang="en-US" sz="2400" b="1" baseline="-25000" dirty="0">
                <a:latin typeface="Times New Roman"/>
                <a:ea typeface="Calibri"/>
                <a:cs typeface="Times New Roman"/>
              </a:rPr>
              <a:t>	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↔ Na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+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 +Cl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-</a:t>
            </a:r>
            <a:endParaRPr lang="ru-RU" sz="2400" b="1" dirty="0">
              <a:ea typeface="Calibri"/>
              <a:cs typeface="Times New Roman"/>
            </a:endParaRPr>
          </a:p>
          <a:p>
            <a:pPr marL="1348740" indent="449580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Times New Roman"/>
                <a:ea typeface="Calibri"/>
                <a:cs typeface="Times New Roman"/>
              </a:rPr>
              <a:t>NaHCO</a:t>
            </a:r>
            <a:r>
              <a:rPr lang="en-US" sz="24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↔Na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+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 +HCO</a:t>
            </a:r>
            <a:r>
              <a:rPr lang="en-US" sz="24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-</a:t>
            </a:r>
            <a:endParaRPr lang="ru-RU" sz="2400" b="1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		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HCO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-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↔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H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+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+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CO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-</a:t>
            </a:r>
            <a:endParaRPr lang="ru-RU" sz="2400" b="1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		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C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а</a:t>
            </a:r>
            <a:r>
              <a:rPr lang="en-US" sz="2400" b="1" dirty="0" err="1">
                <a:latin typeface="Times New Roman"/>
                <a:ea typeface="Calibri"/>
                <a:cs typeface="Times New Roman"/>
              </a:rPr>
              <a:t>OHCl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 ↔C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а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OH</a:t>
            </a:r>
            <a:r>
              <a:rPr lang="ru-RU" sz="2400" b="1" baseline="30000" dirty="0" smtClean="0">
                <a:latin typeface="Times New Roman"/>
                <a:ea typeface="Calibri"/>
                <a:cs typeface="Times New Roman"/>
              </a:rPr>
              <a:t>+</a:t>
            </a:r>
            <a:r>
              <a:rPr lang="en-US" sz="2400" b="1" baseline="30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+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С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l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-</a:t>
            </a:r>
            <a:endParaRPr lang="ru-RU" sz="2400" b="1" dirty="0"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		</a:t>
            </a:r>
            <a:r>
              <a:rPr lang="en-US" sz="2400" b="1" dirty="0" err="1" smtClean="0">
                <a:latin typeface="Times New Roman"/>
                <a:ea typeface="Calibri"/>
                <a:cs typeface="Times New Roman"/>
              </a:rPr>
              <a:t>CaOH</a:t>
            </a:r>
            <a:r>
              <a:rPr lang="ru-RU" sz="2400" b="1" baseline="30000" dirty="0" smtClean="0">
                <a:latin typeface="Times New Roman"/>
                <a:ea typeface="Calibri"/>
                <a:cs typeface="Times New Roman"/>
              </a:rPr>
              <a:t>+</a:t>
            </a:r>
            <a:r>
              <a:rPr lang="en-US" sz="2400" b="1" baseline="30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↔ Ca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2+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 +OH</a:t>
            </a:r>
            <a:r>
              <a:rPr lang="en-US" sz="2400" b="1" baseline="30000" dirty="0">
                <a:latin typeface="Times New Roman"/>
                <a:ea typeface="Calibri"/>
                <a:cs typeface="Times New Roman"/>
              </a:rPr>
              <a:t>-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9536" y="5882511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1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2924944"/>
            <a:ext cx="7858180" cy="175679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техники безопасности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7" descr="L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3" y="0"/>
            <a:ext cx="2187575" cy="225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 descr="L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77071"/>
            <a:ext cx="2987824" cy="2810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23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82860"/>
              </p:ext>
            </p:extLst>
          </p:nvPr>
        </p:nvGraphicFramePr>
        <p:xfrm>
          <a:off x="0" y="0"/>
          <a:ext cx="9144000" cy="7342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5662"/>
                <a:gridCol w="4452161"/>
                <a:gridCol w="1986177"/>
              </a:tblGrid>
              <a:tr h="503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Химические свойства солей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Пример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Примечание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4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диссоциация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NaCl</a:t>
                      </a:r>
                      <a:r>
                        <a:rPr lang="en-US" sz="1600" baseline="-25000">
                          <a:effectLst/>
                        </a:rPr>
                        <a:t>	</a:t>
                      </a:r>
                      <a:r>
                        <a:rPr lang="en-US" sz="1600">
                          <a:effectLst/>
                        </a:rPr>
                        <a:t>↔ Na</a:t>
                      </a:r>
                      <a:r>
                        <a:rPr lang="en-US" sz="1600" baseline="30000">
                          <a:effectLst/>
                        </a:rPr>
                        <a:t>+</a:t>
                      </a:r>
                      <a:r>
                        <a:rPr lang="en-US" sz="1600">
                          <a:effectLst/>
                        </a:rPr>
                        <a:t> +Cl</a:t>
                      </a:r>
                      <a:r>
                        <a:rPr lang="en-US" sz="1600" baseline="30000">
                          <a:effectLst/>
                        </a:rPr>
                        <a:t>-</a:t>
                      </a:r>
                      <a:endParaRPr lang="ru-RU" sz="16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NaHCO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>
                          <a:effectLst/>
                        </a:rPr>
                        <a:t>↔Na</a:t>
                      </a:r>
                      <a:r>
                        <a:rPr lang="en-US" sz="1600" baseline="30000">
                          <a:effectLst/>
                        </a:rPr>
                        <a:t>+</a:t>
                      </a:r>
                      <a:r>
                        <a:rPr lang="en-US" sz="1600">
                          <a:effectLst/>
                        </a:rPr>
                        <a:t> +HCO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 baseline="30000">
                          <a:effectLst/>
                        </a:rPr>
                        <a:t>-</a:t>
                      </a:r>
                      <a:endParaRPr lang="ru-RU" sz="16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HCO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 baseline="30000">
                          <a:effectLst/>
                        </a:rPr>
                        <a:t>- </a:t>
                      </a:r>
                      <a:r>
                        <a:rPr lang="en-US" sz="1600">
                          <a:effectLst/>
                        </a:rPr>
                        <a:t> ↔H</a:t>
                      </a:r>
                      <a:r>
                        <a:rPr lang="en-US" sz="1600" baseline="30000">
                          <a:effectLst/>
                        </a:rPr>
                        <a:t>+ </a:t>
                      </a:r>
                      <a:r>
                        <a:rPr lang="en-US" sz="1600">
                          <a:effectLst/>
                        </a:rPr>
                        <a:t>+ 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 baseline="30000">
                          <a:effectLst/>
                        </a:rPr>
                        <a:t>2-</a:t>
                      </a:r>
                      <a:endParaRPr lang="ru-RU" sz="16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(CuOH)</a:t>
                      </a:r>
                      <a:r>
                        <a:rPr lang="en-US" sz="1600" baseline="-25000">
                          <a:effectLst/>
                        </a:rPr>
                        <a:t>2</a:t>
                      </a:r>
                      <a:r>
                        <a:rPr lang="en-US" sz="1600">
                          <a:effectLst/>
                        </a:rPr>
                        <a:t>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>
                          <a:effectLst/>
                        </a:rPr>
                        <a:t>↔2CuOH</a:t>
                      </a:r>
                      <a:r>
                        <a:rPr lang="en-US" sz="1600" baseline="30000">
                          <a:effectLst/>
                        </a:rPr>
                        <a:t>- </a:t>
                      </a:r>
                      <a:r>
                        <a:rPr lang="en-US" sz="1600">
                          <a:effectLst/>
                        </a:rPr>
                        <a:t>+ CO</a:t>
                      </a:r>
                      <a:r>
                        <a:rPr lang="en-US" sz="1600" baseline="-25000">
                          <a:effectLst/>
                        </a:rPr>
                        <a:t>3</a:t>
                      </a:r>
                      <a:r>
                        <a:rPr lang="en-US" sz="1600" baseline="30000">
                          <a:effectLst/>
                        </a:rPr>
                        <a:t>2-</a:t>
                      </a:r>
                      <a:endParaRPr lang="ru-RU" sz="16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CuOH</a:t>
                      </a:r>
                      <a:r>
                        <a:rPr lang="en-US" sz="1600" baseline="30000">
                          <a:effectLst/>
                        </a:rPr>
                        <a:t>- </a:t>
                      </a:r>
                      <a:r>
                        <a:rPr lang="en-US" sz="1600">
                          <a:effectLst/>
                        </a:rPr>
                        <a:t>↔ Cu</a:t>
                      </a:r>
                      <a:r>
                        <a:rPr lang="en-US" sz="1600" baseline="30000">
                          <a:effectLst/>
                        </a:rPr>
                        <a:t>2+</a:t>
                      </a:r>
                      <a:r>
                        <a:rPr lang="en-US" sz="1600">
                          <a:effectLst/>
                        </a:rPr>
                        <a:t> +OH</a:t>
                      </a:r>
                      <a:r>
                        <a:rPr lang="en-US" sz="1600" baseline="300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соль + кислота = другая соль + другая кислота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+2HCl=2NaCl+CO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+H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O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2-</a:t>
                      </a:r>
                      <a:r>
                        <a:rPr lang="en-US" sz="1600" dirty="0">
                          <a:effectLst/>
                        </a:rPr>
                        <a:t> +2H</a:t>
                      </a:r>
                      <a:r>
                        <a:rPr lang="en-US" sz="1600" baseline="30000" dirty="0">
                          <a:effectLst/>
                        </a:rPr>
                        <a:t>+ </a:t>
                      </a:r>
                      <a:r>
                        <a:rPr lang="en-US" sz="1600" dirty="0">
                          <a:effectLst/>
                        </a:rPr>
                        <a:t>= CO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+H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O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SiO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+2HCl=2NaCl+H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SiO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SiO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2-</a:t>
                      </a:r>
                      <a:r>
                        <a:rPr lang="en-US" sz="1600" dirty="0">
                          <a:effectLst/>
                        </a:rPr>
                        <a:t> +2H</a:t>
                      </a:r>
                      <a:r>
                        <a:rPr lang="en-US" sz="1600" baseline="30000" dirty="0">
                          <a:effectLst/>
                        </a:rPr>
                        <a:t>+ </a:t>
                      </a:r>
                      <a:r>
                        <a:rPr lang="en-US" sz="1600" dirty="0">
                          <a:effectLst/>
                        </a:rPr>
                        <a:t>= 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SiO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l-G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ν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9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соль + щелочь = другая соль + другое основание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CuSO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r>
                        <a:rPr lang="en-US" sz="1600" dirty="0">
                          <a:effectLst/>
                        </a:rPr>
                        <a:t>+2NaOH=Cu(OH)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+Na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SO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Cu</a:t>
                      </a:r>
                      <a:r>
                        <a:rPr lang="en-US" sz="1600" baseline="30000" dirty="0">
                          <a:effectLst/>
                        </a:rPr>
                        <a:t>2+ </a:t>
                      </a:r>
                      <a:r>
                        <a:rPr lang="en-US" sz="1600" dirty="0">
                          <a:effectLst/>
                        </a:rPr>
                        <a:t>+ 2OH</a:t>
                      </a:r>
                      <a:r>
                        <a:rPr lang="en-US" sz="1600" baseline="30000" dirty="0">
                          <a:effectLst/>
                        </a:rPr>
                        <a:t>-</a:t>
                      </a:r>
                      <a:r>
                        <a:rPr lang="en-US" sz="1600" dirty="0">
                          <a:effectLst/>
                        </a:rPr>
                        <a:t> = Cu(OH)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NH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r>
                        <a:rPr lang="en-US" sz="1600" dirty="0">
                          <a:effectLst/>
                        </a:rPr>
                        <a:t>Cl+NaOH=NaCl+NH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+H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O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NH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r>
                        <a:rPr lang="en-US" sz="1600" baseline="30000" dirty="0">
                          <a:effectLst/>
                        </a:rPr>
                        <a:t>+ </a:t>
                      </a:r>
                      <a:r>
                        <a:rPr lang="en-US" sz="1600" dirty="0">
                          <a:effectLst/>
                        </a:rPr>
                        <a:t>+ OH</a:t>
                      </a:r>
                      <a:r>
                        <a:rPr lang="en-US" sz="1600" baseline="30000" dirty="0">
                          <a:effectLst/>
                        </a:rPr>
                        <a:t>- </a:t>
                      </a:r>
                      <a:r>
                        <a:rPr lang="en-US" sz="1600" dirty="0">
                          <a:effectLst/>
                        </a:rPr>
                        <a:t>= NH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+ H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O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l-G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ν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47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Соль 1 + соль 2 = соль 3 + соль 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Ca(NO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 + Na</a:t>
                      </a:r>
                      <a:r>
                        <a:rPr lang="en-US" sz="1600" baseline="-25000" dirty="0">
                          <a:effectLst/>
                        </a:rPr>
                        <a:t>2</a:t>
                      </a:r>
                      <a:r>
                        <a:rPr lang="en-US" sz="1600" dirty="0">
                          <a:effectLst/>
                        </a:rPr>
                        <a:t>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 = CaCO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 + 2NaNO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</a:t>
                      </a:r>
                      <a:r>
                        <a:rPr lang="en-US" sz="1600" baseline="30000" dirty="0">
                          <a:effectLst/>
                        </a:rPr>
                        <a:t>2+ </a:t>
                      </a:r>
                      <a:r>
                        <a:rPr lang="en-US" sz="1600" dirty="0">
                          <a:effectLst/>
                        </a:rPr>
                        <a:t>+2NO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-</a:t>
                      </a:r>
                      <a:r>
                        <a:rPr lang="en-US" sz="1600" dirty="0">
                          <a:effectLst/>
                        </a:rPr>
                        <a:t>+2Na+ 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2-</a:t>
                      </a:r>
                      <a:r>
                        <a:rPr lang="en-US" sz="1600" dirty="0">
                          <a:effectLst/>
                        </a:rPr>
                        <a:t> = CaCO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↓ + 2Na</a:t>
                      </a:r>
                      <a:r>
                        <a:rPr lang="en-US" sz="1600" baseline="30000" dirty="0">
                          <a:effectLst/>
                        </a:rPr>
                        <a:t>+</a:t>
                      </a:r>
                      <a:r>
                        <a:rPr lang="en-US" sz="1600" dirty="0">
                          <a:effectLst/>
                        </a:rPr>
                        <a:t> +2NO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Ca</a:t>
                      </a:r>
                      <a:r>
                        <a:rPr lang="en-US" sz="1600" baseline="30000" dirty="0">
                          <a:effectLst/>
                        </a:rPr>
                        <a:t>2+ </a:t>
                      </a:r>
                      <a:r>
                        <a:rPr lang="en-US" sz="1600" dirty="0">
                          <a:effectLst/>
                        </a:rPr>
                        <a:t>+CO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baseline="30000" dirty="0">
                          <a:effectLst/>
                        </a:rPr>
                        <a:t>2-</a:t>
                      </a:r>
                      <a:r>
                        <a:rPr lang="en-US" sz="1600" dirty="0">
                          <a:effectLst/>
                        </a:rPr>
                        <a:t> = CaCO</a:t>
                      </a:r>
                      <a:r>
                        <a:rPr lang="en-US" sz="1600" baseline="-25000" dirty="0">
                          <a:effectLst/>
                        </a:rPr>
                        <a:t>3</a:t>
                      </a:r>
                      <a:r>
                        <a:rPr lang="en-US" sz="1600" dirty="0">
                          <a:effectLst/>
                        </a:rPr>
                        <a:t>↓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l-G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ν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096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Ме</a:t>
                      </a:r>
                      <a:r>
                        <a:rPr lang="ru-RU" sz="1600" dirty="0">
                          <a:effectLst/>
                        </a:rPr>
                        <a:t> + соль = другая соль +другой металл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CuSO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r>
                        <a:rPr lang="en-US" sz="1600" dirty="0">
                          <a:effectLst/>
                        </a:rPr>
                        <a:t> + Fe = Cu + FeSO</a:t>
                      </a:r>
                      <a:r>
                        <a:rPr lang="en-US" sz="1600" baseline="-25000" dirty="0">
                          <a:effectLst/>
                        </a:rPr>
                        <a:t>4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kumimoji="0" lang="el-G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ν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91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057273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5663"/>
                <a:gridCol w="3486227"/>
                <a:gridCol w="2952110"/>
              </a:tblGrid>
              <a:tr h="4489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Химические свойства солей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Пример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Примечание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1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диссоциация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NaCl</a:t>
                      </a:r>
                      <a:r>
                        <a:rPr lang="en-US" sz="1400" baseline="-25000">
                          <a:effectLst/>
                        </a:rPr>
                        <a:t>	</a:t>
                      </a:r>
                      <a:r>
                        <a:rPr lang="en-US" sz="1400">
                          <a:effectLst/>
                        </a:rPr>
                        <a:t>↔ Na</a:t>
                      </a:r>
                      <a:r>
                        <a:rPr lang="en-US" sz="1400" baseline="30000">
                          <a:effectLst/>
                        </a:rPr>
                        <a:t>+</a:t>
                      </a:r>
                      <a:r>
                        <a:rPr lang="en-US" sz="1400">
                          <a:effectLst/>
                        </a:rPr>
                        <a:t> +Cl</a:t>
                      </a:r>
                      <a:r>
                        <a:rPr lang="en-US" sz="1400" baseline="30000">
                          <a:effectLst/>
                        </a:rPr>
                        <a:t>-</a:t>
                      </a:r>
                      <a:endParaRPr lang="ru-RU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NaHCO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>
                          <a:effectLst/>
                        </a:rPr>
                        <a:t>↔Na</a:t>
                      </a:r>
                      <a:r>
                        <a:rPr lang="en-US" sz="1400" baseline="30000">
                          <a:effectLst/>
                        </a:rPr>
                        <a:t>+</a:t>
                      </a:r>
                      <a:r>
                        <a:rPr lang="en-US" sz="1400">
                          <a:effectLst/>
                        </a:rPr>
                        <a:t> +HCO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 baseline="30000">
                          <a:effectLst/>
                        </a:rPr>
                        <a:t>-</a:t>
                      </a:r>
                      <a:endParaRPr lang="ru-RU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HCO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 baseline="30000">
                          <a:effectLst/>
                        </a:rPr>
                        <a:t>- </a:t>
                      </a:r>
                      <a:r>
                        <a:rPr lang="en-US" sz="1400">
                          <a:effectLst/>
                        </a:rPr>
                        <a:t> ↔H</a:t>
                      </a:r>
                      <a:r>
                        <a:rPr lang="en-US" sz="1400" baseline="30000">
                          <a:effectLst/>
                        </a:rPr>
                        <a:t>+ </a:t>
                      </a:r>
                      <a:r>
                        <a:rPr lang="en-US" sz="1400">
                          <a:effectLst/>
                        </a:rPr>
                        <a:t>+ 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 baseline="30000">
                          <a:effectLst/>
                        </a:rPr>
                        <a:t>2-</a:t>
                      </a:r>
                      <a:endParaRPr lang="ru-RU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(CuOH)</a:t>
                      </a:r>
                      <a:r>
                        <a:rPr lang="en-US" sz="1400" baseline="-25000">
                          <a:effectLst/>
                        </a:rPr>
                        <a:t>2</a:t>
                      </a:r>
                      <a:r>
                        <a:rPr lang="en-US" sz="1400">
                          <a:effectLst/>
                        </a:rPr>
                        <a:t>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>
                          <a:effectLst/>
                        </a:rPr>
                        <a:t>↔2CuOH</a:t>
                      </a:r>
                      <a:r>
                        <a:rPr lang="en-US" sz="1400" baseline="30000">
                          <a:effectLst/>
                        </a:rPr>
                        <a:t>- </a:t>
                      </a:r>
                      <a:r>
                        <a:rPr lang="en-US" sz="1400">
                          <a:effectLst/>
                        </a:rPr>
                        <a:t>+ CO</a:t>
                      </a:r>
                      <a:r>
                        <a:rPr lang="en-US" sz="1400" baseline="-25000">
                          <a:effectLst/>
                        </a:rPr>
                        <a:t>3</a:t>
                      </a:r>
                      <a:r>
                        <a:rPr lang="en-US" sz="1400" baseline="30000">
                          <a:effectLst/>
                        </a:rPr>
                        <a:t>2-</a:t>
                      </a:r>
                      <a:endParaRPr lang="ru-RU" sz="14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CuOH</a:t>
                      </a:r>
                      <a:r>
                        <a:rPr lang="en-US" sz="1400" baseline="30000">
                          <a:effectLst/>
                        </a:rPr>
                        <a:t>- </a:t>
                      </a:r>
                      <a:r>
                        <a:rPr lang="en-US" sz="1400">
                          <a:effectLst/>
                        </a:rPr>
                        <a:t>↔ Cu</a:t>
                      </a:r>
                      <a:r>
                        <a:rPr lang="en-US" sz="1400" baseline="30000">
                          <a:effectLst/>
                        </a:rPr>
                        <a:t>2+</a:t>
                      </a:r>
                      <a:r>
                        <a:rPr lang="en-US" sz="1400">
                          <a:effectLst/>
                        </a:rPr>
                        <a:t> +OH</a:t>
                      </a:r>
                      <a:r>
                        <a:rPr lang="en-US" sz="1400" baseline="300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2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соль + кислота = другая соль + другая кислота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+2HCl=2NaCl+CO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+H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r>
                        <a:rPr lang="en-US" sz="1400" dirty="0">
                          <a:effectLst/>
                        </a:rPr>
                        <a:t> +2H</a:t>
                      </a:r>
                      <a:r>
                        <a:rPr lang="en-US" sz="1400" baseline="30000" dirty="0">
                          <a:effectLst/>
                        </a:rPr>
                        <a:t>+ </a:t>
                      </a:r>
                      <a:r>
                        <a:rPr lang="en-US" sz="1400" dirty="0">
                          <a:effectLst/>
                        </a:rPr>
                        <a:t>= CO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+H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SiO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+2HCl=2NaCl+H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SiO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SiO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r>
                        <a:rPr lang="en-US" sz="1400" dirty="0">
                          <a:effectLst/>
                        </a:rPr>
                        <a:t> +2H</a:t>
                      </a:r>
                      <a:r>
                        <a:rPr lang="en-US" sz="1400" baseline="30000" dirty="0">
                          <a:effectLst/>
                        </a:rPr>
                        <a:t>+ </a:t>
                      </a:r>
                      <a:r>
                        <a:rPr lang="en-US" sz="1400" dirty="0">
                          <a:effectLst/>
                        </a:rPr>
                        <a:t>= 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SiO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Выделяется ↑ или образуется ↓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2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соль + щелочь = другая соль + другое основание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CuSO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dirty="0">
                          <a:effectLst/>
                        </a:rPr>
                        <a:t>+2NaOH=Cu(OH)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+Na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Cu</a:t>
                      </a:r>
                      <a:r>
                        <a:rPr lang="en-US" sz="1400" baseline="30000" dirty="0">
                          <a:effectLst/>
                        </a:rPr>
                        <a:t>2+ </a:t>
                      </a:r>
                      <a:r>
                        <a:rPr lang="en-US" sz="1400" dirty="0">
                          <a:effectLst/>
                        </a:rPr>
                        <a:t>+ 2OH</a:t>
                      </a:r>
                      <a:r>
                        <a:rPr lang="en-US" sz="1400" baseline="30000" dirty="0">
                          <a:effectLst/>
                        </a:rPr>
                        <a:t>-</a:t>
                      </a:r>
                      <a:r>
                        <a:rPr lang="en-US" sz="1400" dirty="0">
                          <a:effectLst/>
                        </a:rPr>
                        <a:t> = Cu(OH)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NH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dirty="0">
                          <a:effectLst/>
                        </a:rPr>
                        <a:t>Cl+NaOH=NaCl+NH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+H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NH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baseline="30000" dirty="0">
                          <a:effectLst/>
                        </a:rPr>
                        <a:t>+ </a:t>
                      </a:r>
                      <a:r>
                        <a:rPr lang="en-US" sz="1400" dirty="0">
                          <a:effectLst/>
                        </a:rPr>
                        <a:t>+ OH</a:t>
                      </a:r>
                      <a:r>
                        <a:rPr lang="en-US" sz="1400" baseline="30000" dirty="0">
                          <a:effectLst/>
                        </a:rPr>
                        <a:t>- </a:t>
                      </a:r>
                      <a:r>
                        <a:rPr lang="en-US" sz="1400" dirty="0">
                          <a:effectLst/>
                        </a:rPr>
                        <a:t>= NH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+ H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O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Выделяется ↑ или образуется ↓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2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Соль 1 + соль 2 = соль 3 + соль 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Ca(NO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 + Na</a:t>
                      </a:r>
                      <a:r>
                        <a:rPr lang="en-US" sz="1400" baseline="-250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 = CaCO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 + 2NaNO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</a:t>
                      </a:r>
                      <a:r>
                        <a:rPr lang="en-US" sz="1400" baseline="30000" dirty="0">
                          <a:effectLst/>
                        </a:rPr>
                        <a:t>2+ </a:t>
                      </a:r>
                      <a:r>
                        <a:rPr lang="en-US" sz="1400" dirty="0">
                          <a:effectLst/>
                        </a:rPr>
                        <a:t>+2NO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-</a:t>
                      </a:r>
                      <a:r>
                        <a:rPr lang="en-US" sz="1400" dirty="0">
                          <a:effectLst/>
                        </a:rPr>
                        <a:t>+2Na+ 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r>
                        <a:rPr lang="en-US" sz="1400" dirty="0">
                          <a:effectLst/>
                        </a:rPr>
                        <a:t> = CaCO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↓ + 2Na</a:t>
                      </a:r>
                      <a:r>
                        <a:rPr lang="en-US" sz="1400" baseline="30000" dirty="0">
                          <a:effectLst/>
                        </a:rPr>
                        <a:t>+</a:t>
                      </a:r>
                      <a:r>
                        <a:rPr lang="en-US" sz="1400" dirty="0">
                          <a:effectLst/>
                        </a:rPr>
                        <a:t> +2NO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-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</a:t>
                      </a:r>
                      <a:r>
                        <a:rPr lang="en-US" sz="1400" baseline="30000" dirty="0">
                          <a:effectLst/>
                        </a:rPr>
                        <a:t>2+ </a:t>
                      </a:r>
                      <a:r>
                        <a:rPr lang="en-US" sz="1400" dirty="0">
                          <a:effectLst/>
                        </a:rPr>
                        <a:t>+CO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r>
                        <a:rPr lang="en-US" sz="1400" dirty="0">
                          <a:effectLst/>
                        </a:rPr>
                        <a:t> = CaCO</a:t>
                      </a:r>
                      <a:r>
                        <a:rPr lang="en-US" sz="1400" baseline="-250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↓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образуется ↓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0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 + соль = другая соль +другой металл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CuSO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dirty="0">
                          <a:effectLst/>
                        </a:rPr>
                        <a:t> + Fe = Cu + FeSO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Cu</a:t>
                      </a:r>
                      <a:r>
                        <a:rPr lang="en-US" sz="1400" baseline="30000" dirty="0">
                          <a:effectLst/>
                        </a:rPr>
                        <a:t>2+</a:t>
                      </a:r>
                      <a:r>
                        <a:rPr lang="en-US" sz="1400" dirty="0">
                          <a:effectLst/>
                        </a:rPr>
                        <a:t> +SO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r>
                        <a:rPr lang="en-US" sz="1400" dirty="0">
                          <a:effectLst/>
                        </a:rPr>
                        <a:t> + Fe</a:t>
                      </a:r>
                      <a:r>
                        <a:rPr lang="en-US" sz="1400" baseline="30000" dirty="0">
                          <a:effectLst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 = Cu</a:t>
                      </a:r>
                      <a:r>
                        <a:rPr lang="en-US" sz="1400" baseline="30000" dirty="0">
                          <a:effectLst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 + Fe</a:t>
                      </a:r>
                      <a:r>
                        <a:rPr lang="en-US" sz="1400" baseline="30000" dirty="0">
                          <a:effectLst/>
                        </a:rPr>
                        <a:t>2+</a:t>
                      </a:r>
                      <a:r>
                        <a:rPr lang="en-US" sz="1400" dirty="0">
                          <a:effectLst/>
                        </a:rPr>
                        <a:t> + SO</a:t>
                      </a:r>
                      <a:r>
                        <a:rPr lang="en-US" sz="1400" baseline="-25000" dirty="0">
                          <a:effectLst/>
                        </a:rPr>
                        <a:t>4</a:t>
                      </a:r>
                      <a:r>
                        <a:rPr lang="en-US" sz="1400" baseline="30000" dirty="0">
                          <a:effectLst/>
                        </a:rPr>
                        <a:t>2-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Cu</a:t>
                      </a:r>
                      <a:r>
                        <a:rPr lang="en-US" sz="1400" baseline="30000" dirty="0">
                          <a:effectLst/>
                        </a:rPr>
                        <a:t>2+</a:t>
                      </a:r>
                      <a:r>
                        <a:rPr lang="en-US" sz="1400" dirty="0">
                          <a:effectLst/>
                        </a:rPr>
                        <a:t> + Fe</a:t>
                      </a:r>
                      <a:r>
                        <a:rPr lang="en-US" sz="1400" baseline="30000" dirty="0">
                          <a:effectLst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 = Cu</a:t>
                      </a:r>
                      <a:r>
                        <a:rPr lang="en-US" sz="1400" baseline="30000" dirty="0">
                          <a:effectLst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 + Fe</a:t>
                      </a:r>
                      <a:r>
                        <a:rPr lang="en-US" sz="1400" baseline="30000" dirty="0">
                          <a:effectLst/>
                        </a:rPr>
                        <a:t>2+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endParaRPr lang="ru-RU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1)обе соли (и реагирующая, и образующаяся в результате реакции) должны быть растворимыми;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2) металлы не должны взаимодействовать с водой (щелочные и щелочно-земельные металлы)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142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692696"/>
            <a:ext cx="6088760" cy="85010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Учебные задачи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8219" y="1662026"/>
            <a:ext cx="220193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Вспомнить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1662026"/>
            <a:ext cx="5866799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определение и классификацию солей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996952"/>
            <a:ext cx="191315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Изучить…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2996952"/>
            <a:ext cx="439113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имические свойства солей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5967" y="4293096"/>
            <a:ext cx="225734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Закрепить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20825" y="4149080"/>
            <a:ext cx="596798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полученные знания по химическим свойствам солей</a:t>
            </a:r>
          </a:p>
        </p:txBody>
      </p:sp>
    </p:spTree>
    <p:extLst>
      <p:ext uri="{BB962C8B-B14F-4D97-AF65-F5344CB8AC3E}">
        <p14:creationId xmlns:p14="http://schemas.microsoft.com/office/powerpoint/2010/main" val="27997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 smtClean="0"/>
              <a:t>Для </a:t>
            </a:r>
            <a:r>
              <a:rPr lang="ru-RU" dirty="0"/>
              <a:t>всех § 41 прочитать, выучить химические свойства солей, упр. 2 по вариантам.</a:t>
            </a:r>
          </a:p>
          <a:p>
            <a:pPr marL="0" indent="0">
              <a:buNone/>
            </a:pPr>
            <a:r>
              <a:rPr lang="ru-RU" dirty="0"/>
              <a:t>* Провести мини- исследование «Соли в нашем доме», выяснив, какие соли есть на кухне, в ванной, домашней аптечке; выписать их формулы и названия. Можно оформить кластер, презентацию, фотоальбом, буклет.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513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929618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96783" y="908720"/>
            <a:ext cx="5220072" cy="147732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1) </a:t>
            </a:r>
            <a:r>
              <a:rPr lang="en-US" b="1" dirty="0" err="1"/>
              <a:t>CaCl</a:t>
            </a:r>
            <a:r>
              <a:rPr lang="ru-RU" b="1" baseline="-25000" dirty="0"/>
              <a:t>2</a:t>
            </a:r>
            <a:endParaRPr lang="ru-RU" b="1" dirty="0"/>
          </a:p>
          <a:p>
            <a:r>
              <a:rPr lang="ru-RU" b="1" dirty="0" smtClean="0"/>
              <a:t>2) </a:t>
            </a:r>
            <a:r>
              <a:rPr lang="ru-RU" b="1" dirty="0"/>
              <a:t>сульфат натрия</a:t>
            </a:r>
          </a:p>
          <a:p>
            <a:r>
              <a:rPr lang="ru-RU" b="1" dirty="0" smtClean="0"/>
              <a:t>3) </a:t>
            </a:r>
            <a:r>
              <a:rPr lang="ru-RU" b="1" dirty="0"/>
              <a:t>катионы металла и анионы кислотного остатка</a:t>
            </a:r>
          </a:p>
          <a:p>
            <a:r>
              <a:rPr lang="en-US" b="1" dirty="0" smtClean="0"/>
              <a:t>4</a:t>
            </a:r>
            <a:r>
              <a:rPr lang="ru-RU" b="1" dirty="0" smtClean="0"/>
              <a:t>)</a:t>
            </a:r>
            <a:r>
              <a:rPr lang="en-US" b="1" dirty="0" smtClean="0"/>
              <a:t> </a:t>
            </a:r>
            <a:r>
              <a:rPr lang="en-US" b="1" dirty="0"/>
              <a:t>Cu</a:t>
            </a:r>
            <a:endParaRPr lang="ru-RU" b="1" dirty="0"/>
          </a:p>
          <a:p>
            <a:r>
              <a:rPr lang="en-US" b="1" dirty="0" smtClean="0"/>
              <a:t>5</a:t>
            </a:r>
            <a:r>
              <a:rPr lang="ru-RU" b="1" dirty="0" smtClean="0"/>
              <a:t>)</a:t>
            </a:r>
            <a:r>
              <a:rPr lang="en-US" b="1" dirty="0" err="1" smtClean="0"/>
              <a:t>KCl</a:t>
            </a:r>
            <a:r>
              <a:rPr lang="en-US" b="1" dirty="0" smtClean="0"/>
              <a:t> </a:t>
            </a:r>
            <a:r>
              <a:rPr lang="en-US" b="1" dirty="0"/>
              <a:t>+ NaNO</a:t>
            </a:r>
            <a:r>
              <a:rPr lang="en-US" b="1" baseline="-25000" dirty="0"/>
              <a:t>3</a:t>
            </a:r>
            <a:r>
              <a:rPr lang="en-US" b="1" dirty="0"/>
              <a:t> = KNO</a:t>
            </a:r>
            <a:r>
              <a:rPr lang="en-US" b="1" baseline="-25000" dirty="0"/>
              <a:t>3</a:t>
            </a:r>
            <a:r>
              <a:rPr lang="en-US" b="1" dirty="0"/>
              <a:t> + </a:t>
            </a:r>
            <a:r>
              <a:rPr lang="en-US" b="1" dirty="0" err="1"/>
              <a:t>NaCl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636912"/>
            <a:ext cx="4572000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dirty="0" smtClean="0"/>
              <a:t>1</a:t>
            </a:r>
            <a:r>
              <a:rPr lang="en-US" b="1" dirty="0" smtClean="0"/>
              <a:t>) </a:t>
            </a:r>
            <a:r>
              <a:rPr lang="en-US" b="1" dirty="0"/>
              <a:t>ZnCl</a:t>
            </a:r>
            <a:r>
              <a:rPr lang="en-US" b="1" baseline="-25000" dirty="0"/>
              <a:t>2</a:t>
            </a:r>
            <a:r>
              <a:rPr lang="en-US" b="1" dirty="0"/>
              <a:t>, ZnSO</a:t>
            </a:r>
            <a:r>
              <a:rPr lang="en-US" b="1" baseline="-25000" dirty="0"/>
              <a:t>4</a:t>
            </a:r>
            <a:r>
              <a:rPr lang="en-US" b="1" dirty="0"/>
              <a:t>, Zn(NO</a:t>
            </a:r>
            <a:r>
              <a:rPr lang="en-US" b="1" baseline="-25000" dirty="0"/>
              <a:t>3</a:t>
            </a:r>
            <a:r>
              <a:rPr lang="en-US" b="1" dirty="0"/>
              <a:t>)</a:t>
            </a:r>
            <a:r>
              <a:rPr lang="en-US" b="1" baseline="-25000" dirty="0"/>
              <a:t>2</a:t>
            </a:r>
            <a:endParaRPr lang="ru-RU" b="1" dirty="0"/>
          </a:p>
          <a:p>
            <a:r>
              <a:rPr lang="ru-RU" b="1" dirty="0" smtClean="0"/>
              <a:t>2</a:t>
            </a:r>
            <a:r>
              <a:rPr lang="ru-RU" b="1" dirty="0"/>
              <a:t>) карбонат натрия</a:t>
            </a:r>
          </a:p>
          <a:p>
            <a:r>
              <a:rPr lang="ru-RU" b="1" dirty="0" smtClean="0"/>
              <a:t>3) </a:t>
            </a:r>
            <a:r>
              <a:rPr lang="ru-RU" b="1" dirty="0"/>
              <a:t>ионы металлов</a:t>
            </a:r>
          </a:p>
          <a:p>
            <a:r>
              <a:rPr lang="ru-RU" b="1" dirty="0" smtClean="0"/>
              <a:t>4</a:t>
            </a:r>
            <a:r>
              <a:rPr lang="ru-RU" b="1" dirty="0"/>
              <a:t>) </a:t>
            </a:r>
            <a:r>
              <a:rPr lang="en-US" b="1" dirty="0" err="1"/>
              <a:t>NaCl</a:t>
            </a:r>
            <a:endParaRPr lang="ru-RU" b="1" dirty="0"/>
          </a:p>
          <a:p>
            <a:r>
              <a:rPr lang="ru-RU" b="1" dirty="0" smtClean="0"/>
              <a:t>5) </a:t>
            </a:r>
            <a:r>
              <a:rPr lang="en-US" b="1" dirty="0" err="1"/>
              <a:t>NaOH</a:t>
            </a:r>
            <a:r>
              <a:rPr lang="ru-RU" b="1" dirty="0"/>
              <a:t>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58547" y="4437112"/>
            <a:ext cx="4896544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1</a:t>
            </a:r>
            <a:r>
              <a:rPr lang="ru-RU" b="1" dirty="0"/>
              <a:t>) ионы кислотных остатков</a:t>
            </a:r>
          </a:p>
          <a:p>
            <a:r>
              <a:rPr lang="ru-RU" b="1" dirty="0" smtClean="0"/>
              <a:t>2) </a:t>
            </a:r>
            <a:r>
              <a:rPr lang="en-US" b="1" dirty="0"/>
              <a:t>K</a:t>
            </a:r>
            <a:r>
              <a:rPr lang="ru-RU" b="1" baseline="-25000" dirty="0"/>
              <a:t>2</a:t>
            </a:r>
            <a:r>
              <a:rPr lang="en-US" b="1" dirty="0"/>
              <a:t>SO</a:t>
            </a:r>
            <a:r>
              <a:rPr lang="ru-RU" b="1" baseline="-25000" dirty="0"/>
              <a:t>4</a:t>
            </a:r>
            <a:r>
              <a:rPr lang="ru-RU" b="1" dirty="0"/>
              <a:t> + </a:t>
            </a:r>
            <a:r>
              <a:rPr lang="en-US" b="1" dirty="0" err="1"/>
              <a:t>BaCl</a:t>
            </a:r>
            <a:r>
              <a:rPr lang="ru-RU" b="1" baseline="-25000" dirty="0"/>
              <a:t>2</a:t>
            </a:r>
            <a:r>
              <a:rPr lang="ru-RU" b="1" dirty="0"/>
              <a:t> = </a:t>
            </a:r>
            <a:r>
              <a:rPr lang="en-US" b="1" dirty="0" err="1"/>
              <a:t>BaSO</a:t>
            </a:r>
            <a:r>
              <a:rPr lang="ru-RU" b="1" baseline="-25000" dirty="0"/>
              <a:t>4</a:t>
            </a:r>
            <a:r>
              <a:rPr lang="ru-RU" b="1" dirty="0"/>
              <a:t> + 2</a:t>
            </a:r>
            <a:r>
              <a:rPr lang="en-US" b="1" dirty="0" err="1"/>
              <a:t>KCl</a:t>
            </a:r>
            <a:endParaRPr lang="ru-RU" b="1" dirty="0"/>
          </a:p>
          <a:p>
            <a:r>
              <a:rPr lang="ru-RU" b="1" dirty="0" smtClean="0"/>
              <a:t>3) </a:t>
            </a:r>
            <a:r>
              <a:rPr lang="ru-RU" b="1" dirty="0"/>
              <a:t>С</a:t>
            </a:r>
            <a:r>
              <a:rPr lang="en-US" b="1" dirty="0" err="1"/>
              <a:t>aCl</a:t>
            </a:r>
            <a:r>
              <a:rPr lang="ru-RU" b="1" baseline="-25000" dirty="0"/>
              <a:t>2    </a:t>
            </a:r>
            <a:endParaRPr lang="ru-RU" b="1" dirty="0"/>
          </a:p>
          <a:p>
            <a:r>
              <a:rPr lang="ru-RU" b="1" dirty="0" smtClean="0"/>
              <a:t>4) </a:t>
            </a:r>
            <a:r>
              <a:rPr lang="en-US" b="1" dirty="0" err="1"/>
              <a:t>AgNO</a:t>
            </a:r>
            <a:r>
              <a:rPr lang="ru-RU" b="1" baseline="-25000" dirty="0"/>
              <a:t>3</a:t>
            </a:r>
            <a:r>
              <a:rPr lang="ru-RU" b="1" dirty="0"/>
              <a:t> и </a:t>
            </a:r>
            <a:r>
              <a:rPr lang="en-US" b="1" dirty="0" err="1"/>
              <a:t>NaOH</a:t>
            </a:r>
            <a:r>
              <a:rPr lang="ru-RU" b="1" dirty="0"/>
              <a:t>		</a:t>
            </a:r>
          </a:p>
          <a:p>
            <a:r>
              <a:rPr lang="ru-RU" b="1" dirty="0"/>
              <a:t>5</a:t>
            </a:r>
            <a:r>
              <a:rPr lang="ru-RU" b="1" dirty="0" smtClean="0"/>
              <a:t>) </a:t>
            </a:r>
            <a:r>
              <a:rPr lang="ru-RU" b="1" dirty="0"/>
              <a:t>хлорида железа (</a:t>
            </a:r>
            <a:r>
              <a:rPr lang="en-US" b="1" dirty="0"/>
              <a:t>III</a:t>
            </a:r>
            <a:r>
              <a:rPr lang="ru-RU" b="1" dirty="0"/>
              <a:t>)  с гидроксидом </a:t>
            </a:r>
            <a:r>
              <a:rPr lang="ru-RU" b="1" dirty="0" smtClean="0"/>
              <a:t>натрия</a:t>
            </a:r>
            <a:r>
              <a:rPr lang="ru-RU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7184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9846"/>
            <a:ext cx="7929618" cy="78455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34235"/>
              </p:ext>
            </p:extLst>
          </p:nvPr>
        </p:nvGraphicFramePr>
        <p:xfrm>
          <a:off x="683568" y="692696"/>
          <a:ext cx="7858126" cy="5821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29063"/>
                <a:gridCol w="392906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полностью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усвоил материал и готов оказать другому помощь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Моя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оценка за сегодняшний урок «5»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освоил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материал, но не рискну рассказать другому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Моя оценка за сегодняшний урок «4»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недостаточно усвоил материал, мне нужна помощь со стороны или самостоятельная работа над изученным материалом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получения хорошей отметки я попрошу помочь мне разобраться с изученным материалом……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59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888/000217df-bbad401c/hello_html_m797077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733" y="20216"/>
            <a:ext cx="3111118" cy="311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misterbay.ru/image/cache/data/product_img/39268/e0bac8b3a912b3870cb1b455c8d5bce1-500x554_0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5" b="34759"/>
          <a:stretch/>
        </p:blipFill>
        <p:spPr bwMode="auto">
          <a:xfrm>
            <a:off x="295942" y="1628800"/>
            <a:ext cx="6360641" cy="213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-fotki.yandex.ru/get/4516/131624064.103/0_7aad4_cfa1181_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9" b="23711"/>
          <a:stretch/>
        </p:blipFill>
        <p:spPr bwMode="auto">
          <a:xfrm>
            <a:off x="0" y="3501008"/>
            <a:ext cx="9252520" cy="341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28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 rot="10800000">
            <a:off x="534259" y="642919"/>
            <a:ext cx="7920880" cy="5643602"/>
          </a:xfrm>
          <a:prstGeom prst="trapezoid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35823" y="4777988"/>
            <a:ext cx="5523189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соль1 +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соль2 = соль3 + соль4</a:t>
            </a:r>
            <a:endParaRPr lang="ru-RU" sz="2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5824" y="3627021"/>
            <a:ext cx="552319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соль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+ щелочь = другая соль + другое основание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35823" y="2474893"/>
            <a:ext cx="5523189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соль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+ кислота = другая соль + другая кислота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1780" y="5498068"/>
            <a:ext cx="748883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соль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+металл = другая соль + другой металл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35823" y="620688"/>
            <a:ext cx="552319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оли, кислые, основные и средние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35823" y="1753652"/>
            <a:ext cx="552319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диссоциация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9327" y="-38720"/>
            <a:ext cx="7929618" cy="759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D6009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 понятий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956971" y="1268760"/>
            <a:ext cx="7272808" cy="17281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Соли, их классификация и свойства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http://antirodinka.ru/images/56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3" r="10282"/>
          <a:stretch/>
        </p:blipFill>
        <p:spPr bwMode="auto">
          <a:xfrm>
            <a:off x="611560" y="3573016"/>
            <a:ext cx="2446578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0-tub-ru.yandex.net/i?id=b3bd69424024d936bc0201cfb8a4dec9&amp;n=33&amp;h=215&amp;w=2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47254"/>
            <a:ext cx="2491023" cy="2186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harmedu.ru/wp-content/uploads/2014/09/%D0%A1%D0%BE%D0%BB%D1%8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3" t="1" r="8647" b="6066"/>
          <a:stretch/>
        </p:blipFill>
        <p:spPr bwMode="auto">
          <a:xfrm>
            <a:off x="6012160" y="3547253"/>
            <a:ext cx="2304256" cy="22041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692696"/>
            <a:ext cx="6088760" cy="85010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Учебные задачи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8219" y="1662026"/>
            <a:ext cx="220193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Вспомнить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1662026"/>
            <a:ext cx="4900124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определение, классификацию,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диссоциацию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996952"/>
            <a:ext cx="191315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Изучить…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2996952"/>
            <a:ext cx="439113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имические свойства солей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5967" y="4293096"/>
            <a:ext cx="225734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Закрепить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20825" y="4149080"/>
            <a:ext cx="5967982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полученные знания по химическим свойствам солей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b="1" dirty="0"/>
              <a:t>Вода мертвого моря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</a:t>
            </a:r>
            <a:r>
              <a:rPr lang="ru-RU" baseline="30000" dirty="0"/>
              <a:t>+ </a:t>
            </a:r>
            <a:r>
              <a:rPr lang="en-US" dirty="0"/>
              <a:t>SO</a:t>
            </a:r>
            <a:r>
              <a:rPr lang="ru-RU" baseline="-25000" dirty="0"/>
              <a:t>4</a:t>
            </a:r>
            <a:r>
              <a:rPr lang="ru-RU" dirty="0"/>
              <a:t> </a:t>
            </a:r>
            <a:r>
              <a:rPr lang="ru-RU" baseline="30000" dirty="0"/>
              <a:t>2-</a:t>
            </a:r>
            <a:r>
              <a:rPr lang="ru-RU" dirty="0"/>
              <a:t> </a:t>
            </a:r>
            <a:r>
              <a:rPr lang="ru-RU" b="1" dirty="0"/>
              <a:t>;</a:t>
            </a:r>
            <a:r>
              <a:rPr lang="ru-RU" dirty="0"/>
              <a:t> </a:t>
            </a:r>
            <a:r>
              <a:rPr lang="en-US" dirty="0"/>
              <a:t>Na</a:t>
            </a:r>
            <a:r>
              <a:rPr lang="ru-RU" baseline="30000" dirty="0"/>
              <a:t>+ </a:t>
            </a:r>
            <a:r>
              <a:rPr lang="en-US" dirty="0"/>
              <a:t>Cl</a:t>
            </a:r>
            <a:r>
              <a:rPr lang="ru-RU" baseline="30000" dirty="0"/>
              <a:t>-</a:t>
            </a:r>
            <a:r>
              <a:rPr lang="ru-RU" dirty="0"/>
              <a:t> </a:t>
            </a:r>
            <a:r>
              <a:rPr lang="ru-RU" b="1" dirty="0"/>
              <a:t>;</a:t>
            </a:r>
            <a:r>
              <a:rPr lang="ru-RU" dirty="0"/>
              <a:t> </a:t>
            </a:r>
            <a:r>
              <a:rPr lang="en-US" dirty="0"/>
              <a:t>Cl</a:t>
            </a:r>
            <a:r>
              <a:rPr lang="ru-RU" baseline="30000" dirty="0"/>
              <a:t>- </a:t>
            </a:r>
            <a:r>
              <a:rPr lang="ru-RU" dirty="0" smtClean="0"/>
              <a:t> </a:t>
            </a:r>
            <a:r>
              <a:rPr lang="en-US" dirty="0"/>
              <a:t>Mg</a:t>
            </a:r>
            <a:r>
              <a:rPr lang="ru-RU" baseline="30000" dirty="0" smtClean="0"/>
              <a:t>2+</a:t>
            </a:r>
            <a:r>
              <a:rPr lang="ru-RU" b="1" dirty="0" smtClean="0"/>
              <a:t>;</a:t>
            </a:r>
            <a:r>
              <a:rPr lang="ru-RU" dirty="0" smtClean="0"/>
              <a:t> </a:t>
            </a:r>
            <a:r>
              <a:rPr lang="en-US" dirty="0" smtClean="0"/>
              <a:t>K</a:t>
            </a:r>
            <a:r>
              <a:rPr lang="ru-RU" baseline="30000" dirty="0"/>
              <a:t>+</a:t>
            </a:r>
            <a:r>
              <a:rPr lang="ru-RU" dirty="0"/>
              <a:t> </a:t>
            </a:r>
            <a:r>
              <a:rPr lang="en-US" dirty="0"/>
              <a:t>Br</a:t>
            </a:r>
            <a:r>
              <a:rPr lang="ru-RU" baseline="30000" dirty="0"/>
              <a:t>- </a:t>
            </a:r>
            <a:endParaRPr lang="ru-RU" baseline="30000" dirty="0" smtClean="0"/>
          </a:p>
          <a:p>
            <a:endParaRPr lang="ru-RU" baseline="30000" dirty="0"/>
          </a:p>
          <a:p>
            <a:endParaRPr lang="ru-RU" baseline="30000" dirty="0" smtClean="0"/>
          </a:p>
          <a:p>
            <a:endParaRPr lang="ru-RU" baseline="30000" dirty="0"/>
          </a:p>
          <a:p>
            <a:pPr marL="0" indent="0">
              <a:buNone/>
            </a:pPr>
            <a:endParaRPr lang="ru-RU" dirty="0"/>
          </a:p>
          <a:p>
            <a:pPr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Na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SO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4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Times New Roman"/>
              </a:rPr>
              <a:t>NaCl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; MgCl</a:t>
            </a:r>
            <a:r>
              <a:rPr lang="en-US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en-US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/>
                <a:ea typeface="Times New Roman"/>
              </a:rPr>
              <a:t>KBr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55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929618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Calibri"/>
                <a:cs typeface="Times New Roman"/>
              </a:rPr>
              <a:t>«Зашифрованные соли»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 smtClean="0">
                <a:latin typeface="Times New Roman"/>
                <a:ea typeface="Calibri"/>
                <a:cs typeface="Times New Roman"/>
              </a:rPr>
              <a:t>Na</a:t>
            </a:r>
            <a:r>
              <a:rPr lang="en-US" baseline="30000" dirty="0">
                <a:latin typeface="Times New Roman"/>
                <a:ea typeface="Calibri"/>
                <a:cs typeface="Times New Roman"/>
              </a:rPr>
              <a:t>+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HCO</a:t>
            </a:r>
            <a:r>
              <a:rPr lang="en-US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baseline="30000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;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CuOH</a:t>
            </a:r>
            <a:r>
              <a:rPr lang="en-US" baseline="30000" dirty="0">
                <a:latin typeface="Times New Roman"/>
                <a:ea typeface="Calibri"/>
                <a:cs typeface="Times New Roman"/>
              </a:rPr>
              <a:t>-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CO</a:t>
            </a:r>
            <a:r>
              <a:rPr lang="en-US" baseline="-25000" dirty="0" smtClean="0">
                <a:latin typeface="Times New Roman"/>
                <a:ea typeface="Calibri"/>
                <a:cs typeface="Times New Roman"/>
              </a:rPr>
              <a:t>3</a:t>
            </a:r>
            <a:r>
              <a:rPr lang="en-US" baseline="30000" dirty="0" smtClean="0">
                <a:latin typeface="Times New Roman"/>
                <a:ea typeface="Calibri"/>
                <a:cs typeface="Times New Roman"/>
              </a:rPr>
              <a:t>2-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;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Na</a:t>
            </a:r>
            <a:r>
              <a:rPr lang="en-US" baseline="30000" dirty="0">
                <a:latin typeface="Times New Roman"/>
                <a:ea typeface="Calibri"/>
                <a:cs typeface="Times New Roman"/>
              </a:rPr>
              <a:t>+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dirty="0" smtClean="0">
                <a:latin typeface="Times New Roman"/>
                <a:ea typeface="Calibri"/>
                <a:cs typeface="Times New Roman"/>
              </a:rPr>
              <a:t>Cl</a:t>
            </a:r>
            <a:r>
              <a:rPr lang="en-US" baseline="30000" dirty="0" smtClean="0">
                <a:latin typeface="Times New Roman"/>
                <a:ea typeface="Calibri"/>
                <a:cs typeface="Times New Roman"/>
              </a:rPr>
              <a:t>-</a:t>
            </a:r>
            <a:endParaRPr lang="ru-RU" baseline="30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aseline="300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aseline="30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aseline="30000" dirty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baseline="300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latin typeface="Times New Roman"/>
                <a:ea typeface="Calibri"/>
                <a:cs typeface="Times New Roman"/>
              </a:rPr>
              <a:t>NaHCO</a:t>
            </a:r>
            <a:r>
              <a:rPr lang="en-US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 (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CuOH</a:t>
            </a:r>
            <a:r>
              <a:rPr lang="en-US" dirty="0">
                <a:latin typeface="Times New Roman"/>
                <a:ea typeface="Calibri"/>
                <a:cs typeface="Times New Roman"/>
              </a:rPr>
              <a:t>)</a:t>
            </a:r>
            <a:r>
              <a:rPr lang="en-US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en-US" dirty="0">
                <a:latin typeface="Times New Roman"/>
                <a:ea typeface="Calibri"/>
                <a:cs typeface="Times New Roman"/>
              </a:rPr>
              <a:t>CO</a:t>
            </a:r>
            <a:r>
              <a:rPr lang="en-US" baseline="-25000" dirty="0">
                <a:latin typeface="Times New Roman"/>
                <a:ea typeface="Calibri"/>
                <a:cs typeface="Times New Roman"/>
              </a:rPr>
              <a:t>3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NaCl</a:t>
            </a:r>
            <a:endParaRPr lang="ru-RU" sz="2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aseline="30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baseline="300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baseline="30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15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Разложение гидрокарбоната натрия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Админ\Desktop\him_1september_ru_22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5832648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://5terka.com/images/him9guzei/him9guzej-42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6981825" cy="74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20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Разложение малахита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Админ\Desktop\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7200800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843808" y="1262900"/>
            <a:ext cx="5440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CuOH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   2CuO↓ + CO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↑ + H</a:t>
            </a:r>
            <a:r>
              <a:rPr 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81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39069" y="775285"/>
            <a:ext cx="6019800" cy="63522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/>
              <a:t>Классификация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828800"/>
            <a:ext cx="6934200" cy="5334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3399"/>
                </a:solidFill>
                <a:latin typeface="Comic Sans MS" pitchFamily="66" charset="0"/>
              </a:rPr>
              <a:t>По составу кислотного остатка</a:t>
            </a:r>
          </a:p>
        </p:txBody>
      </p:sp>
      <p:sp>
        <p:nvSpPr>
          <p:cNvPr id="7173" name="Прямоугольник 5"/>
          <p:cNvSpPr>
            <a:spLocks noChangeArrowheads="1"/>
          </p:cNvSpPr>
          <p:nvPr/>
        </p:nvSpPr>
        <p:spPr bwMode="auto">
          <a:xfrm>
            <a:off x="1219200" y="2971800"/>
            <a:ext cx="17827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>
                <a:latin typeface="Comic Sans MS" pitchFamily="66" charset="0"/>
              </a:rPr>
              <a:t>средние</a:t>
            </a:r>
          </a:p>
        </p:txBody>
      </p:sp>
      <p:sp>
        <p:nvSpPr>
          <p:cNvPr id="7174" name="Прямоугольник 6"/>
          <p:cNvSpPr>
            <a:spLocks noChangeArrowheads="1"/>
          </p:cNvSpPr>
          <p:nvPr/>
        </p:nvSpPr>
        <p:spPr bwMode="auto">
          <a:xfrm>
            <a:off x="6629400" y="3048000"/>
            <a:ext cx="16589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3200" dirty="0">
                <a:latin typeface="Comic Sans MS" pitchFamily="66" charset="0"/>
              </a:rPr>
              <a:t>кислые</a:t>
            </a:r>
          </a:p>
        </p:txBody>
      </p:sp>
      <p:sp>
        <p:nvSpPr>
          <p:cNvPr id="7175" name="Прямоугольник 7"/>
          <p:cNvSpPr>
            <a:spLocks noChangeArrowheads="1"/>
          </p:cNvSpPr>
          <p:nvPr/>
        </p:nvSpPr>
        <p:spPr bwMode="auto">
          <a:xfrm>
            <a:off x="685800" y="3810000"/>
            <a:ext cx="19970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dirty="0" smtClean="0"/>
              <a:t>Na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CO</a:t>
            </a:r>
            <a:r>
              <a:rPr lang="en-US" sz="3200" baseline="-25000" dirty="0" smtClean="0"/>
              <a:t>3</a:t>
            </a:r>
            <a:endParaRPr lang="ru-RU" sz="3200" baseline="-25000" dirty="0" smtClean="0"/>
          </a:p>
          <a:p>
            <a:pPr algn="ctr" eaLnBrk="1" hangingPunct="1">
              <a:spcBef>
                <a:spcPct val="50000"/>
              </a:spcBef>
            </a:pPr>
            <a:r>
              <a:rPr lang="en-US" alt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en-US" altLang="ru-RU" sz="32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</a:t>
            </a:r>
            <a:r>
              <a:rPr lang="en-US" altLang="ru-RU" sz="3200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ru-RU" altLang="ru-RU" sz="3200" baseline="-25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 eaLnBrk="1" hangingPunct="1">
              <a:spcBef>
                <a:spcPct val="50000"/>
              </a:spcBef>
            </a:pPr>
            <a:endParaRPr lang="ru-RU" altLang="ru-RU" sz="3200" b="1" i="1" dirty="0">
              <a:solidFill>
                <a:srgbClr val="003399"/>
              </a:solidFill>
            </a:endParaRPr>
          </a:p>
        </p:txBody>
      </p:sp>
      <p:sp>
        <p:nvSpPr>
          <p:cNvPr id="7176" name="Прямоугольник 8"/>
          <p:cNvSpPr>
            <a:spLocks noChangeArrowheads="1"/>
          </p:cNvSpPr>
          <p:nvPr/>
        </p:nvSpPr>
        <p:spPr bwMode="auto">
          <a:xfrm>
            <a:off x="6705600" y="3962400"/>
            <a:ext cx="1992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altLang="ru-RU" sz="3200" b="1" dirty="0"/>
          </a:p>
        </p:txBody>
      </p:sp>
      <p:pic>
        <p:nvPicPr>
          <p:cNvPr id="4105" name="Picture 10" descr="chemistr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10408"/>
            <a:ext cx="12652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276600" y="2895600"/>
            <a:ext cx="2819400" cy="1295400"/>
            <a:chOff x="3276600" y="2895600"/>
            <a:chExt cx="2819400" cy="1295400"/>
          </a:xfrm>
        </p:grpSpPr>
        <p:sp>
          <p:nvSpPr>
            <p:cNvPr id="4" name="Выноска со стрелками влево/вправо 3"/>
            <p:cNvSpPr/>
            <p:nvPr/>
          </p:nvSpPr>
          <p:spPr>
            <a:xfrm>
              <a:off x="3276600" y="2895600"/>
              <a:ext cx="2819400" cy="609600"/>
            </a:xfrm>
            <a:prstGeom prst="leftRight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accent5">
                      <a:lumMod val="25000"/>
                    </a:schemeClr>
                  </a:solidFill>
                </a:rPr>
                <a:t>СОЛИ</a:t>
              </a:r>
            </a:p>
          </p:txBody>
        </p:sp>
        <p:sp>
          <p:nvSpPr>
            <p:cNvPr id="4108" name="AutoShape 12"/>
            <p:cNvSpPr>
              <a:spLocks noChangeArrowheads="1"/>
            </p:cNvSpPr>
            <p:nvPr/>
          </p:nvSpPr>
          <p:spPr bwMode="auto">
            <a:xfrm>
              <a:off x="4572000" y="3505200"/>
              <a:ext cx="304800" cy="685800"/>
            </a:xfrm>
            <a:prstGeom prst="downArrow">
              <a:avLst>
                <a:gd name="adj1" fmla="val 50000"/>
                <a:gd name="adj2" fmla="val 562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3505200" y="4267200"/>
            <a:ext cx="2667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/>
              <a:t>основные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995936" y="4952999"/>
            <a:ext cx="23622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200" dirty="0" smtClean="0"/>
              <a:t>MgOHNO</a:t>
            </a:r>
            <a:r>
              <a:rPr lang="en-US" altLang="ru-RU" sz="3200" baseline="-25000" dirty="0" smtClean="0"/>
              <a:t>3</a:t>
            </a:r>
            <a:endParaRPr lang="ru-RU" altLang="ru-RU" sz="3200" baseline="-25000" dirty="0" smtClean="0"/>
          </a:p>
          <a:p>
            <a:pPr>
              <a:spcBef>
                <a:spcPct val="50000"/>
              </a:spcBef>
            </a:pPr>
            <a:r>
              <a:rPr lang="en-US" sz="3200" b="1" dirty="0"/>
              <a:t>(</a:t>
            </a:r>
            <a:r>
              <a:rPr lang="en-US" sz="3200" b="1" dirty="0" err="1"/>
              <a:t>CuOH</a:t>
            </a:r>
            <a:r>
              <a:rPr lang="en-US" sz="3200" b="1" dirty="0"/>
              <a:t>)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</a:t>
            </a:r>
            <a:endParaRPr lang="ru-RU" altLang="ru-RU" sz="3200" b="1" baseline="-25000" dirty="0">
              <a:solidFill>
                <a:schemeClr val="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29400" y="3810000"/>
            <a:ext cx="228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sz="3200" b="1" dirty="0" smtClean="0">
                <a:solidFill>
                  <a:prstClr val="black"/>
                </a:solidFill>
              </a:rPr>
              <a:t>NaHCO</a:t>
            </a:r>
            <a:r>
              <a:rPr lang="en-US" sz="3200" b="1" baseline="-25000" dirty="0" smtClean="0">
                <a:solidFill>
                  <a:prstClr val="black"/>
                </a:solidFill>
              </a:rPr>
              <a:t>3</a:t>
            </a:r>
            <a:endParaRPr lang="ru-RU" sz="3200" b="1" baseline="-25000" dirty="0" smtClean="0">
              <a:solidFill>
                <a:prstClr val="black"/>
              </a:solidFill>
            </a:endParaRPr>
          </a:p>
          <a:p>
            <a:pPr lvl="0" algn="ctr">
              <a:spcBef>
                <a:spcPct val="50000"/>
              </a:spcBef>
            </a:pPr>
            <a:r>
              <a:rPr lang="en-US" altLang="ru-RU" sz="3200" dirty="0" smtClean="0">
                <a:solidFill>
                  <a:prstClr val="black"/>
                </a:solidFill>
              </a:rPr>
              <a:t>K</a:t>
            </a:r>
            <a:r>
              <a:rPr lang="en-US" altLang="ru-RU" sz="3200" baseline="-25000" dirty="0" smtClean="0">
                <a:solidFill>
                  <a:prstClr val="black"/>
                </a:solidFill>
              </a:rPr>
              <a:t>2</a:t>
            </a:r>
            <a:r>
              <a:rPr lang="en-US" altLang="ru-RU" sz="3200" dirty="0" smtClean="0">
                <a:solidFill>
                  <a:prstClr val="black"/>
                </a:solidFill>
              </a:rPr>
              <a:t>HPO</a:t>
            </a:r>
            <a:r>
              <a:rPr lang="en-US" altLang="ru-RU" sz="3200" baseline="-25000" dirty="0" smtClean="0">
                <a:solidFill>
                  <a:prstClr val="black"/>
                </a:solidFill>
              </a:rPr>
              <a:t>4</a:t>
            </a:r>
            <a:endParaRPr lang="ru-RU" altLang="ru-RU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96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  <p:bldP spid="7173" grpId="0"/>
      <p:bldP spid="7174" grpId="0"/>
      <p:bldP spid="7175" grpId="0"/>
      <p:bldP spid="4109" grpId="0"/>
      <p:bldP spid="4110" grpId="0"/>
      <p:bldP spid="3" grpId="0"/>
    </p:bldLst>
  </p:timing>
</p:sld>
</file>

<file path=ppt/theme/theme1.xml><?xml version="1.0" encoding="utf-8"?>
<a:theme xmlns:a="http://schemas.openxmlformats.org/drawingml/2006/main" name="TS01038996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8F42B2D-C424-48C3-8C8D-02AD688B82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TS010389964</Template>
  <TotalTime>792</TotalTime>
  <Words>718</Words>
  <Application>Microsoft Office PowerPoint</Application>
  <PresentationFormat>Экран (4:3)</PresentationFormat>
  <Paragraphs>186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TS010389964</vt:lpstr>
      <vt:lpstr>Творческая презентация к уроку</vt:lpstr>
      <vt:lpstr>Презентация PowerPoint</vt:lpstr>
      <vt:lpstr>Презентация PowerPoint</vt:lpstr>
      <vt:lpstr>Учебные задачи</vt:lpstr>
      <vt:lpstr>«Вода мертвого моря»</vt:lpstr>
      <vt:lpstr>«Зашифрованные соли»  </vt:lpstr>
      <vt:lpstr>Разложение гидрокарбоната натрия</vt:lpstr>
      <vt:lpstr>Разложение малахита </vt:lpstr>
      <vt:lpstr>Классификация </vt:lpstr>
      <vt:lpstr>Диссоциация солей</vt:lpstr>
      <vt:lpstr>Работа в группах</vt:lpstr>
      <vt:lpstr>Презентация PowerPoint</vt:lpstr>
      <vt:lpstr>Презентация PowerPoint</vt:lpstr>
      <vt:lpstr>Учебные задачи</vt:lpstr>
      <vt:lpstr>Домашнее задание </vt:lpstr>
      <vt:lpstr>Самопроверка </vt:lpstr>
      <vt:lpstr>Рефлексия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Корзина понятий</dc:title>
  <dc:creator>Учитель</dc:creator>
  <cp:lastModifiedBy>Елена Владимировна</cp:lastModifiedBy>
  <cp:revision>46</cp:revision>
  <dcterms:created xsi:type="dcterms:W3CDTF">2012-10-09T11:04:12Z</dcterms:created>
  <dcterms:modified xsi:type="dcterms:W3CDTF">2024-03-04T09:36:22Z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TC103899649990</vt:lpwstr>
  </property>
</Properties>
</file>