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4660"/>
  </p:normalViewPr>
  <p:slideViewPr>
    <p:cSldViewPr>
      <p:cViewPr varScale="1">
        <p:scale>
          <a:sx n="104" d="100"/>
          <a:sy n="104" d="100"/>
        </p:scale>
        <p:origin x="-1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heel spokes="3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7400" y="990600"/>
            <a:ext cx="6324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Century Schoolbook" pitchFamily="18" charset="0"/>
              </a:rPr>
              <a:t>Презентация к уроку по учебному предмету «Английский язык» </a:t>
            </a:r>
          </a:p>
          <a:p>
            <a:pPr algn="ctr"/>
            <a:r>
              <a:rPr lang="ru-RU" sz="2400" b="1" i="1" dirty="0" smtClean="0">
                <a:latin typeface="Century Schoolbook" pitchFamily="18" charset="0"/>
              </a:rPr>
              <a:t>на </a:t>
            </a:r>
            <a:r>
              <a:rPr lang="ru-RU" sz="2400" b="1" i="1" dirty="0" smtClean="0">
                <a:latin typeface="Century Schoolbook" pitchFamily="18" charset="0"/>
              </a:rPr>
              <a:t>тему:</a:t>
            </a:r>
          </a:p>
          <a:p>
            <a:pPr algn="ctr"/>
            <a:r>
              <a:rPr lang="ru-RU" sz="2400" b="1" i="1" dirty="0" smtClean="0">
                <a:latin typeface="Century Schoolbook" pitchFamily="18" charset="0"/>
              </a:rPr>
              <a:t> </a:t>
            </a:r>
            <a:r>
              <a:rPr lang="ru-RU" sz="2400" b="1" i="1" dirty="0" smtClean="0">
                <a:latin typeface="Century Schoolbook" pitchFamily="18" charset="0"/>
              </a:rPr>
              <a:t>«Степени </a:t>
            </a:r>
            <a:r>
              <a:rPr lang="ru-RU" sz="2400" b="1" i="1" dirty="0" smtClean="0">
                <a:latin typeface="Century Schoolbook" pitchFamily="18" charset="0"/>
              </a:rPr>
              <a:t>сравнения</a:t>
            </a:r>
            <a:r>
              <a:rPr lang="en-US" sz="2400" b="1" i="1" dirty="0" smtClean="0">
                <a:latin typeface="Century Schoolbook" pitchFamily="18" charset="0"/>
              </a:rPr>
              <a:t> </a:t>
            </a:r>
            <a:r>
              <a:rPr lang="ru-RU" sz="2400" b="1" i="1" dirty="0" smtClean="0">
                <a:latin typeface="Century Schoolbook" pitchFamily="18" charset="0"/>
              </a:rPr>
              <a:t>прилагательных».</a:t>
            </a:r>
            <a:endParaRPr lang="ru-RU" sz="2400" b="1" i="1" dirty="0" smtClean="0">
              <a:latin typeface="Century Schoolbook" pitchFamily="18" charset="0"/>
            </a:endParaRPr>
          </a:p>
          <a:p>
            <a:pPr algn="ctr"/>
            <a:endParaRPr lang="ru-RU" sz="2400" b="1" i="1" dirty="0" smtClean="0">
              <a:latin typeface="Century Schoolbook" pitchFamily="18" charset="0"/>
            </a:endParaRPr>
          </a:p>
          <a:p>
            <a:pPr algn="ctr"/>
            <a:endParaRPr lang="ru-RU" sz="2400" b="1" dirty="0" smtClean="0">
              <a:latin typeface="Century Schoolbook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81600" y="5562600"/>
            <a:ext cx="396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Century Schoolbook" pitchFamily="18" charset="0"/>
              </a:rPr>
              <a:t>учитель английского языка</a:t>
            </a:r>
          </a:p>
          <a:p>
            <a:pPr algn="ctr"/>
            <a:r>
              <a:rPr lang="ru-RU" b="1" i="1" dirty="0" smtClean="0">
                <a:latin typeface="Century Schoolbook" pitchFamily="18" charset="0"/>
              </a:rPr>
              <a:t>МБОУ  «Школа №99»</a:t>
            </a:r>
            <a:endParaRPr lang="en-US" b="1" i="1" dirty="0" smtClean="0">
              <a:latin typeface="Century Schoolbook" pitchFamily="18" charset="0"/>
            </a:endParaRPr>
          </a:p>
          <a:p>
            <a:pPr algn="ctr"/>
            <a:r>
              <a:rPr lang="ru-RU" b="1" i="1" dirty="0" err="1" smtClean="0">
                <a:latin typeface="Century Schoolbook" pitchFamily="18" charset="0"/>
              </a:rPr>
              <a:t>Юсуфова</a:t>
            </a:r>
            <a:r>
              <a:rPr lang="ru-RU" b="1" i="1" dirty="0" smtClean="0">
                <a:latin typeface="Century Schoolbook" pitchFamily="18" charset="0"/>
              </a:rPr>
              <a:t> </a:t>
            </a:r>
            <a:r>
              <a:rPr lang="ru-RU" b="1" i="1" dirty="0" err="1" smtClean="0">
                <a:latin typeface="Century Schoolbook" pitchFamily="18" charset="0"/>
              </a:rPr>
              <a:t>Сабина</a:t>
            </a:r>
            <a:r>
              <a:rPr lang="ru-RU" b="1" i="1" dirty="0" smtClean="0">
                <a:latin typeface="Century Schoolbook" pitchFamily="18" charset="0"/>
              </a:rPr>
              <a:t> </a:t>
            </a:r>
            <a:r>
              <a:rPr lang="ru-RU" b="1" i="1" dirty="0" err="1" smtClean="0">
                <a:latin typeface="Century Schoolbook" pitchFamily="18" charset="0"/>
              </a:rPr>
              <a:t>Башировна</a:t>
            </a:r>
            <a:endParaRPr lang="en-US" b="1" i="1" dirty="0" smtClean="0">
              <a:latin typeface="Century Schoolbook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5181600"/>
            <a:ext cx="4108450" cy="15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743200" y="1752600"/>
            <a:ext cx="35052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400" b="1" dirty="0" smtClean="0">
              <a:latin typeface="Century Schoolbook" pitchFamily="18" charset="0"/>
            </a:endParaRPr>
          </a:p>
          <a:p>
            <a:pPr algn="ctr"/>
            <a:r>
              <a:rPr lang="en-US" sz="1400" b="1" dirty="0" smtClean="0">
                <a:latin typeface="Century Schoolbook" pitchFamily="18" charset="0"/>
              </a:rPr>
              <a:t>good –better – the best</a:t>
            </a:r>
          </a:p>
          <a:p>
            <a:pPr algn="ctr"/>
            <a:endParaRPr lang="ru-RU" sz="1400" b="1" dirty="0" smtClean="0">
              <a:latin typeface="Century Schoolbook" pitchFamily="18" charset="0"/>
            </a:endParaRPr>
          </a:p>
          <a:p>
            <a:pPr algn="ctr"/>
            <a:r>
              <a:rPr lang="en-US" sz="1400" b="1" dirty="0" smtClean="0">
                <a:latin typeface="Century Schoolbook" pitchFamily="18" charset="0"/>
              </a:rPr>
              <a:t>little – less – the least</a:t>
            </a:r>
          </a:p>
          <a:p>
            <a:pPr algn="ctr"/>
            <a:endParaRPr lang="ru-RU" sz="1400" b="1" dirty="0" smtClean="0">
              <a:latin typeface="Century Schoolbook" pitchFamily="18" charset="0"/>
            </a:endParaRPr>
          </a:p>
          <a:p>
            <a:pPr algn="ctr"/>
            <a:r>
              <a:rPr lang="en-US" sz="1400" b="1" dirty="0" smtClean="0">
                <a:latin typeface="Century Schoolbook" pitchFamily="18" charset="0"/>
              </a:rPr>
              <a:t>many – more –the most</a:t>
            </a:r>
          </a:p>
          <a:p>
            <a:pPr algn="ctr"/>
            <a:endParaRPr lang="ru-RU" sz="1400" b="1" dirty="0" smtClean="0">
              <a:latin typeface="Century Schoolbook" pitchFamily="18" charset="0"/>
            </a:endParaRPr>
          </a:p>
          <a:p>
            <a:pPr algn="ctr"/>
            <a:r>
              <a:rPr lang="en-US" sz="1400" b="1" dirty="0" smtClean="0">
                <a:latin typeface="Century Schoolbook" pitchFamily="18" charset="0"/>
              </a:rPr>
              <a:t>much – more – the most</a:t>
            </a:r>
          </a:p>
          <a:p>
            <a:pPr algn="ctr"/>
            <a:endParaRPr lang="ru-RU" sz="1400" b="1" dirty="0" smtClean="0">
              <a:latin typeface="Century Schoolbook" pitchFamily="18" charset="0"/>
            </a:endParaRPr>
          </a:p>
          <a:p>
            <a:pPr algn="ctr"/>
            <a:r>
              <a:rPr lang="en-US" sz="1400" b="1" dirty="0" smtClean="0">
                <a:latin typeface="Century Schoolbook" pitchFamily="18" charset="0"/>
              </a:rPr>
              <a:t>bad – worse – the worst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57400" y="0"/>
            <a:ext cx="4953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entury Schoolbook" pitchFamily="18" charset="0"/>
              </a:rPr>
              <a:t>Исключения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62200" y="1295400"/>
            <a:ext cx="4724400" cy="3733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905000" y="990600"/>
            <a:ext cx="4724400" cy="3733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0"/>
            <a:ext cx="1219200" cy="173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4800" y="1752600"/>
            <a:ext cx="108717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3581400"/>
            <a:ext cx="109654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219200"/>
            <a:ext cx="260032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286000"/>
            <a:ext cx="26098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3429000"/>
            <a:ext cx="25908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4724400"/>
            <a:ext cx="269350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276600" y="19812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Small	____	____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76600" y="304800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Thin	____	____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76600" y="426720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Tall	____	____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00400" y="556260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Happy	____	____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38400" y="152400"/>
            <a:ext cx="42419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Lets compare!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 вниз 11"/>
          <p:cNvSpPr/>
          <p:nvPr/>
        </p:nvSpPr>
        <p:spPr>
          <a:xfrm>
            <a:off x="2362200" y="2057400"/>
            <a:ext cx="1066800" cy="1676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Schoolbook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343400" y="2057400"/>
            <a:ext cx="1295400" cy="2362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Schoolbook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6629400" y="2057400"/>
            <a:ext cx="1066800" cy="1676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Schoolbook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6400" y="36576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Schoolbook" pitchFamily="18" charset="0"/>
              </a:rPr>
              <a:t>The Positive Degree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81400" y="4267200"/>
            <a:ext cx="2855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entury Schoolbook" pitchFamily="18" charset="0"/>
              </a:rPr>
              <a:t>The Comparative Degree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67400" y="3733800"/>
            <a:ext cx="2714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entury Schoolbook" pitchFamily="18" charset="0"/>
              </a:rPr>
              <a:t>The Superlative Degree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62200" y="3886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Schoolbook" pitchFamily="18" charset="0"/>
              </a:rPr>
              <a:t>(Big)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95800" y="4495800"/>
            <a:ext cx="104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entury Schoolbook" pitchFamily="18" charset="0"/>
              </a:rPr>
              <a:t>(Bigger)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77000" y="3962400"/>
            <a:ext cx="1547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entury Schoolbook" pitchFamily="18" charset="0"/>
              </a:rPr>
              <a:t>(the Biggest)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38400" y="990600"/>
            <a:ext cx="5181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entury Schoolbook" pitchFamily="18" charset="0"/>
              </a:rPr>
              <a:t>Adjectives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0"/>
            <a:ext cx="3802674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286000" y="1905000"/>
            <a:ext cx="5791200" cy="424731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entury Schoolbook" pitchFamily="18" charset="0"/>
              </a:rPr>
              <a:t>Способы образования степеней сравнения в</a:t>
            </a:r>
          </a:p>
          <a:p>
            <a:pPr algn="ctr"/>
            <a:r>
              <a:rPr lang="ru-RU" dirty="0" smtClean="0">
                <a:latin typeface="Century Schoolbook" pitchFamily="18" charset="0"/>
              </a:rPr>
              <a:t>английском языке зависят от количества</a:t>
            </a:r>
          </a:p>
          <a:p>
            <a:pPr algn="ctr"/>
            <a:r>
              <a:rPr lang="ru-RU" dirty="0" smtClean="0">
                <a:latin typeface="Century Schoolbook" pitchFamily="18" charset="0"/>
              </a:rPr>
              <a:t>слогов в именах прилагательных.</a:t>
            </a:r>
          </a:p>
          <a:p>
            <a:endParaRPr lang="ru-RU" dirty="0" smtClean="0">
              <a:latin typeface="Century Schoolbook" pitchFamily="18" charset="0"/>
            </a:endParaRPr>
          </a:p>
          <a:p>
            <a:pPr algn="ctr"/>
            <a:r>
              <a:rPr lang="ru-RU" dirty="0" smtClean="0">
                <a:latin typeface="Century Schoolbook" pitchFamily="18" charset="0"/>
              </a:rPr>
              <a:t>Прилагательные делятся на две группы:</a:t>
            </a:r>
          </a:p>
          <a:p>
            <a:endParaRPr lang="en-US" dirty="0" smtClean="0">
              <a:latin typeface="Century Schoolbook" pitchFamily="18" charset="0"/>
            </a:endParaRPr>
          </a:p>
          <a:p>
            <a:pPr algn="ctr"/>
            <a:r>
              <a:rPr lang="ru-RU" i="1" dirty="0" smtClean="0">
                <a:latin typeface="Century Schoolbook" pitchFamily="18" charset="0"/>
              </a:rPr>
              <a:t>Одно и двусложные </a:t>
            </a:r>
          </a:p>
          <a:p>
            <a:pPr algn="ctr"/>
            <a:r>
              <a:rPr lang="ru-RU" dirty="0" smtClean="0">
                <a:latin typeface="Century Schoolbook" pitchFamily="18" charset="0"/>
              </a:rPr>
              <a:t>(слово состоит из одного или двух слогов)</a:t>
            </a:r>
          </a:p>
          <a:p>
            <a:endParaRPr lang="ru-RU" dirty="0" smtClean="0">
              <a:latin typeface="Century Schoolbook" pitchFamily="18" charset="0"/>
            </a:endParaRPr>
          </a:p>
          <a:p>
            <a:r>
              <a:rPr lang="ru-RU" dirty="0" err="1" smtClean="0">
                <a:latin typeface="Century Schoolbook" pitchFamily="18" charset="0"/>
              </a:rPr>
              <a:t>tall</a:t>
            </a:r>
            <a:r>
              <a:rPr lang="ru-RU" dirty="0" smtClean="0">
                <a:latin typeface="Century Schoolbook" pitchFamily="18" charset="0"/>
              </a:rPr>
              <a:t>, </a:t>
            </a:r>
            <a:r>
              <a:rPr lang="ru-RU" dirty="0" err="1" smtClean="0">
                <a:latin typeface="Century Schoolbook" pitchFamily="18" charset="0"/>
              </a:rPr>
              <a:t>small</a:t>
            </a:r>
            <a:r>
              <a:rPr lang="ru-RU" dirty="0" smtClean="0">
                <a:latin typeface="Century Schoolbook" pitchFamily="18" charset="0"/>
              </a:rPr>
              <a:t>, </a:t>
            </a:r>
            <a:r>
              <a:rPr lang="ru-RU" dirty="0" err="1" smtClean="0">
                <a:latin typeface="Century Schoolbook" pitchFamily="18" charset="0"/>
              </a:rPr>
              <a:t>hot</a:t>
            </a:r>
            <a:r>
              <a:rPr lang="ru-RU" dirty="0" smtClean="0">
                <a:latin typeface="Century Schoolbook" pitchFamily="18" charset="0"/>
              </a:rPr>
              <a:t>, </a:t>
            </a:r>
            <a:r>
              <a:rPr lang="ru-RU" dirty="0" err="1" smtClean="0">
                <a:latin typeface="Century Schoolbook" pitchFamily="18" charset="0"/>
              </a:rPr>
              <a:t>happy</a:t>
            </a:r>
            <a:r>
              <a:rPr lang="ru-RU" dirty="0" smtClean="0">
                <a:latin typeface="Century Schoolbook" pitchFamily="18" charset="0"/>
              </a:rPr>
              <a:t>, </a:t>
            </a:r>
            <a:r>
              <a:rPr lang="ru-RU" dirty="0" err="1" smtClean="0">
                <a:latin typeface="Century Schoolbook" pitchFamily="18" charset="0"/>
              </a:rPr>
              <a:t>clever</a:t>
            </a:r>
            <a:endParaRPr lang="ru-RU" dirty="0" smtClean="0">
              <a:latin typeface="Century Schoolbook" pitchFamily="18" charset="0"/>
            </a:endParaRPr>
          </a:p>
          <a:p>
            <a:endParaRPr lang="en-US" dirty="0" smtClean="0">
              <a:latin typeface="Century Schoolbook" pitchFamily="18" charset="0"/>
            </a:endParaRPr>
          </a:p>
          <a:p>
            <a:pPr algn="ctr"/>
            <a:r>
              <a:rPr lang="ru-RU" i="1" dirty="0" smtClean="0">
                <a:latin typeface="Century Schoolbook" pitchFamily="18" charset="0"/>
              </a:rPr>
              <a:t>Многосложные </a:t>
            </a:r>
          </a:p>
          <a:p>
            <a:pPr algn="ctr"/>
            <a:r>
              <a:rPr lang="ru-RU" dirty="0" smtClean="0">
                <a:latin typeface="Century Schoolbook" pitchFamily="18" charset="0"/>
              </a:rPr>
              <a:t>(слово состоит из трёх и более слогов)</a:t>
            </a:r>
          </a:p>
          <a:p>
            <a:endParaRPr lang="ru-RU" dirty="0" smtClean="0">
              <a:latin typeface="Century Schoolbook" pitchFamily="18" charset="0"/>
            </a:endParaRPr>
          </a:p>
          <a:p>
            <a:r>
              <a:rPr lang="ru-RU" dirty="0" err="1" smtClean="0">
                <a:latin typeface="Century Schoolbook" pitchFamily="18" charset="0"/>
              </a:rPr>
              <a:t>wonderful</a:t>
            </a:r>
            <a:r>
              <a:rPr lang="ru-RU" dirty="0" smtClean="0">
                <a:latin typeface="Century Schoolbook" pitchFamily="18" charset="0"/>
              </a:rPr>
              <a:t>, </a:t>
            </a:r>
            <a:r>
              <a:rPr lang="ru-RU" dirty="0" err="1" smtClean="0">
                <a:latin typeface="Century Schoolbook" pitchFamily="18" charset="0"/>
              </a:rPr>
              <a:t>beautiful</a:t>
            </a:r>
            <a:r>
              <a:rPr lang="ru-RU" dirty="0" smtClean="0">
                <a:latin typeface="Century Schoolbook" pitchFamily="18" charset="0"/>
              </a:rPr>
              <a:t>, </a:t>
            </a:r>
            <a:r>
              <a:rPr lang="ru-RU" dirty="0" err="1" smtClean="0">
                <a:latin typeface="Century Schoolbook" pitchFamily="18" charset="0"/>
              </a:rPr>
              <a:t>interesting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828800"/>
            <a:ext cx="5638800" cy="449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66925" y="1571625"/>
            <a:ext cx="60960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746978"/>
            <a:ext cx="3048000" cy="180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438400" y="1600200"/>
            <a:ext cx="4495800" cy="2286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entury Schoolbook" pitchFamily="18" charset="0"/>
              </a:rPr>
              <a:t>Сравнительная степень</a:t>
            </a:r>
            <a:r>
              <a:rPr lang="en-US" b="1" dirty="0" smtClean="0">
                <a:latin typeface="Century Schoolbook" pitchFamily="18" charset="0"/>
              </a:rPr>
              <a:t> </a:t>
            </a:r>
            <a:r>
              <a:rPr lang="ru-RU" dirty="0" smtClean="0">
                <a:latin typeface="Century Schoolbook" pitchFamily="18" charset="0"/>
              </a:rPr>
              <a:t>прилагательных</a:t>
            </a:r>
            <a:r>
              <a:rPr lang="en-US" dirty="0" smtClean="0">
                <a:latin typeface="Century Schoolbook" pitchFamily="18" charset="0"/>
              </a:rPr>
              <a:t>, </a:t>
            </a:r>
            <a:r>
              <a:rPr lang="ru-RU" dirty="0" smtClean="0">
                <a:latin typeface="Century Schoolbook" pitchFamily="18" charset="0"/>
              </a:rPr>
              <a:t>состоящих из одного или двух слогов, с окончанием </a:t>
            </a:r>
            <a:r>
              <a:rPr lang="ru-RU" i="1" dirty="0" smtClean="0">
                <a:latin typeface="Century Schoolbook" pitchFamily="18" charset="0"/>
              </a:rPr>
              <a:t>-</a:t>
            </a:r>
            <a:r>
              <a:rPr lang="en-US" i="1" dirty="0" smtClean="0">
                <a:latin typeface="Century Schoolbook" pitchFamily="18" charset="0"/>
              </a:rPr>
              <a:t>y, -</a:t>
            </a:r>
            <a:r>
              <a:rPr lang="en-US" i="1" dirty="0" err="1" smtClean="0">
                <a:latin typeface="Century Schoolbook" pitchFamily="18" charset="0"/>
              </a:rPr>
              <a:t>er</a:t>
            </a:r>
            <a:r>
              <a:rPr lang="en-US" i="1" dirty="0" smtClean="0">
                <a:latin typeface="Century Schoolbook" pitchFamily="18" charset="0"/>
              </a:rPr>
              <a:t>, </a:t>
            </a:r>
          </a:p>
          <a:p>
            <a:r>
              <a:rPr lang="en-US" i="1" dirty="0" smtClean="0">
                <a:latin typeface="Century Schoolbook" pitchFamily="18" charset="0"/>
              </a:rPr>
              <a:t>-le, -</a:t>
            </a:r>
            <a:r>
              <a:rPr lang="en-US" i="1" dirty="0" err="1" smtClean="0">
                <a:latin typeface="Century Schoolbook" pitchFamily="18" charset="0"/>
              </a:rPr>
              <a:t>ow</a:t>
            </a:r>
            <a:r>
              <a:rPr lang="ru-RU" i="1" dirty="0" smtClean="0">
                <a:latin typeface="Century Schoolbook" pitchFamily="18" charset="0"/>
              </a:rPr>
              <a:t> </a:t>
            </a:r>
            <a:r>
              <a:rPr lang="ru-RU" dirty="0" smtClean="0">
                <a:latin typeface="Century Schoolbook" pitchFamily="18" charset="0"/>
              </a:rPr>
              <a:t>образуется при помощи суффикса </a:t>
            </a:r>
            <a:r>
              <a:rPr lang="ru-RU" i="1" dirty="0" smtClean="0">
                <a:latin typeface="Century Schoolbook" pitchFamily="18" charset="0"/>
              </a:rPr>
              <a:t>-</a:t>
            </a:r>
            <a:r>
              <a:rPr lang="en-US" i="1" dirty="0" err="1" smtClean="0">
                <a:latin typeface="Century Schoolbook" pitchFamily="18" charset="0"/>
              </a:rPr>
              <a:t>er</a:t>
            </a:r>
            <a:endParaRPr lang="en-US" i="1" dirty="0" smtClean="0">
              <a:latin typeface="Century Schoolbook" pitchFamily="18" charset="0"/>
            </a:endParaRPr>
          </a:p>
          <a:p>
            <a:pPr algn="ctr"/>
            <a:endParaRPr lang="en-US" dirty="0" smtClean="0">
              <a:latin typeface="Century Schoolbook" pitchFamily="18" charset="0"/>
            </a:endParaRPr>
          </a:p>
          <a:p>
            <a:pPr algn="ctr"/>
            <a:r>
              <a:rPr lang="en-US" dirty="0" smtClean="0">
                <a:latin typeface="Century Schoolbook" pitchFamily="18" charset="0"/>
              </a:rPr>
              <a:t>High-higher</a:t>
            </a:r>
          </a:p>
          <a:p>
            <a:pPr algn="ctr"/>
            <a:r>
              <a:rPr lang="en-US" dirty="0" smtClean="0">
                <a:latin typeface="Century Schoolbook" pitchFamily="18" charset="0"/>
              </a:rPr>
              <a:t>Clever-cleverer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2200" y="14478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81200" y="10668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4800600"/>
            <a:ext cx="3976655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362200" y="14478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43200" y="10668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19400" y="16002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Century Schoolbook" pitchFamily="18" charset="0"/>
              </a:rPr>
              <a:t>Превосходная степень </a:t>
            </a:r>
            <a:r>
              <a:rPr lang="ru-RU" dirty="0" smtClean="0">
                <a:latin typeface="Century Schoolbook" pitchFamily="18" charset="0"/>
              </a:rPr>
              <a:t>односложных и</a:t>
            </a:r>
            <a:r>
              <a:rPr lang="en-US" dirty="0" smtClean="0">
                <a:latin typeface="Century Schoolbook" pitchFamily="18" charset="0"/>
              </a:rPr>
              <a:t> </a:t>
            </a:r>
            <a:r>
              <a:rPr lang="ru-RU" dirty="0" smtClean="0">
                <a:latin typeface="Century Schoolbook" pitchFamily="18" charset="0"/>
              </a:rPr>
              <a:t>двусложных прилагательных образуется с помощью суффикса</a:t>
            </a:r>
            <a:r>
              <a:rPr lang="en-US" dirty="0" smtClean="0">
                <a:latin typeface="Century Schoolbook" pitchFamily="18" charset="0"/>
              </a:rPr>
              <a:t> </a:t>
            </a:r>
            <a:r>
              <a:rPr lang="en-US" i="1" dirty="0" smtClean="0">
                <a:latin typeface="Century Schoolbook" pitchFamily="18" charset="0"/>
              </a:rPr>
              <a:t>–est</a:t>
            </a:r>
            <a:r>
              <a:rPr lang="en-US" dirty="0" smtClean="0">
                <a:latin typeface="Century Schoolbook" pitchFamily="18" charset="0"/>
              </a:rPr>
              <a:t>. </a:t>
            </a:r>
            <a:r>
              <a:rPr lang="ru-RU" dirty="0" smtClean="0">
                <a:latin typeface="Century Schoolbook" pitchFamily="18" charset="0"/>
              </a:rPr>
              <a:t>Кроме того, для превосходной степени сравнения </a:t>
            </a:r>
            <a:r>
              <a:rPr lang="ru-RU" i="1" dirty="0" smtClean="0">
                <a:latin typeface="Century Schoolbook" pitchFamily="18" charset="0"/>
              </a:rPr>
              <a:t>характерно добавление определенного артикля</a:t>
            </a:r>
            <a:r>
              <a:rPr lang="ru-RU" dirty="0" smtClean="0">
                <a:latin typeface="Century Schoolbook" pitchFamily="18" charset="0"/>
              </a:rPr>
              <a:t>.</a:t>
            </a:r>
            <a:endParaRPr lang="en-US" dirty="0" smtClean="0">
              <a:latin typeface="Century Schoolbook" pitchFamily="18" charset="0"/>
            </a:endParaRPr>
          </a:p>
          <a:p>
            <a:pPr algn="ctr"/>
            <a:endParaRPr lang="ru-RU" dirty="0" smtClean="0">
              <a:latin typeface="Century Schoolbook" pitchFamily="18" charset="0"/>
            </a:endParaRPr>
          </a:p>
          <a:p>
            <a:pPr algn="ctr"/>
            <a:r>
              <a:rPr lang="ru-RU" dirty="0" smtClean="0">
                <a:latin typeface="Century Schoolbook" pitchFamily="18" charset="0"/>
              </a:rPr>
              <a:t>С</a:t>
            </a:r>
            <a:r>
              <a:rPr lang="en-US" dirty="0" smtClean="0">
                <a:latin typeface="Century Schoolbook" pitchFamily="18" charset="0"/>
              </a:rPr>
              <a:t>old – the coldest</a:t>
            </a:r>
          </a:p>
          <a:p>
            <a:pPr algn="ctr"/>
            <a:r>
              <a:rPr lang="en-US" dirty="0" smtClean="0">
                <a:latin typeface="Century Schoolbook" pitchFamily="18" charset="0"/>
              </a:rPr>
              <a:t>Tall – the tallest</a:t>
            </a:r>
            <a:endParaRPr lang="ru-RU" dirty="0">
              <a:latin typeface="Century Schoolbook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3208204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048000" y="25146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Century Schoolbook" pitchFamily="18" charset="0"/>
              </a:rPr>
              <a:t>Правило №1</a:t>
            </a:r>
          </a:p>
          <a:p>
            <a:endParaRPr lang="ru-RU" dirty="0" smtClean="0">
              <a:latin typeface="Century Schoolbook" pitchFamily="18" charset="0"/>
            </a:endParaRPr>
          </a:p>
          <a:p>
            <a:r>
              <a:rPr lang="ru-RU" dirty="0" smtClean="0">
                <a:latin typeface="Century Schoolbook" pitchFamily="18" charset="0"/>
              </a:rPr>
              <a:t>Финальная гласная е (немое е)</a:t>
            </a:r>
            <a:r>
              <a:rPr lang="en-US" dirty="0" smtClean="0">
                <a:latin typeface="Century Schoolbook" pitchFamily="18" charset="0"/>
              </a:rPr>
              <a:t> </a:t>
            </a:r>
            <a:r>
              <a:rPr lang="ru-RU" dirty="0" smtClean="0">
                <a:latin typeface="Century Schoolbook" pitchFamily="18" charset="0"/>
              </a:rPr>
              <a:t>опускается перед</a:t>
            </a:r>
            <a:r>
              <a:rPr lang="en-US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суфиксами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i="1" dirty="0" smtClean="0">
                <a:latin typeface="Century Schoolbook" pitchFamily="18" charset="0"/>
              </a:rPr>
              <a:t>-е</a:t>
            </a:r>
            <a:r>
              <a:rPr lang="en-US" i="1" dirty="0" smtClean="0">
                <a:latin typeface="Century Schoolbook" pitchFamily="18" charset="0"/>
              </a:rPr>
              <a:t>r, -</a:t>
            </a:r>
            <a:r>
              <a:rPr lang="en-US" i="1" dirty="0" err="1" smtClean="0">
                <a:latin typeface="Century Schoolbook" pitchFamily="18" charset="0"/>
              </a:rPr>
              <a:t>est</a:t>
            </a:r>
            <a:r>
              <a:rPr lang="en-US" dirty="0" smtClean="0">
                <a:latin typeface="Century Schoolbook" pitchFamily="18" charset="0"/>
              </a:rPr>
              <a:t>:</a:t>
            </a:r>
          </a:p>
          <a:p>
            <a:endParaRPr lang="en-US" dirty="0" smtClean="0">
              <a:latin typeface="Century Schoolbook" pitchFamily="18" charset="0"/>
            </a:endParaRPr>
          </a:p>
          <a:p>
            <a:pPr algn="ctr"/>
            <a:r>
              <a:rPr lang="en-US" dirty="0" smtClean="0">
                <a:latin typeface="Century Schoolbook" pitchFamily="18" charset="0"/>
              </a:rPr>
              <a:t>Nice – nicer -the nicest</a:t>
            </a:r>
          </a:p>
          <a:p>
            <a:pPr algn="ctr"/>
            <a:r>
              <a:rPr lang="en-US" dirty="0" smtClean="0">
                <a:latin typeface="Century Schoolbook" pitchFamily="18" charset="0"/>
              </a:rPr>
              <a:t>Wide – wider – the widest</a:t>
            </a:r>
          </a:p>
          <a:p>
            <a:endParaRPr lang="en-US" dirty="0" smtClean="0">
              <a:latin typeface="Century Schoolbook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3200" y="21336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18288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600" y="1752600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Century Schoolbook" pitchFamily="18" charset="0"/>
            </a:endParaRPr>
          </a:p>
          <a:p>
            <a:pPr algn="ctr"/>
            <a:r>
              <a:rPr lang="ru-RU" b="1" dirty="0" smtClean="0">
                <a:latin typeface="Century Schoolbook" pitchFamily="18" charset="0"/>
              </a:rPr>
              <a:t>Правило №</a:t>
            </a:r>
            <a:r>
              <a:rPr lang="en-US" b="1" dirty="0" smtClean="0">
                <a:latin typeface="Century Schoolbook" pitchFamily="18" charset="0"/>
              </a:rPr>
              <a:t>2</a:t>
            </a:r>
            <a:endParaRPr lang="ru-RU" b="1" dirty="0" smtClean="0">
              <a:latin typeface="Century Schoolbook" pitchFamily="18" charset="0"/>
            </a:endParaRPr>
          </a:p>
          <a:p>
            <a:endParaRPr lang="ru-RU" dirty="0" smtClean="0">
              <a:latin typeface="Century Schoolbook" pitchFamily="18" charset="0"/>
            </a:endParaRPr>
          </a:p>
          <a:p>
            <a:r>
              <a:rPr lang="ru-RU" dirty="0" smtClean="0">
                <a:latin typeface="Century Schoolbook" pitchFamily="18" charset="0"/>
              </a:rPr>
              <a:t>Если слово оканчивается на одну согласную</a:t>
            </a:r>
            <a:r>
              <a:rPr lang="en-US" dirty="0" smtClean="0">
                <a:latin typeface="Century Schoolbook" pitchFamily="18" charset="0"/>
              </a:rPr>
              <a:t> </a:t>
            </a:r>
            <a:r>
              <a:rPr lang="ru-RU" dirty="0" smtClean="0">
                <a:latin typeface="Century Schoolbook" pitchFamily="18" charset="0"/>
              </a:rPr>
              <a:t>букву, а перед ней стоит одна гласная буква</a:t>
            </a:r>
            <a:r>
              <a:rPr lang="en-US" dirty="0" smtClean="0">
                <a:latin typeface="Century Schoolbook" pitchFamily="18" charset="0"/>
              </a:rPr>
              <a:t>, </a:t>
            </a:r>
            <a:r>
              <a:rPr lang="ru-RU" dirty="0" smtClean="0">
                <a:latin typeface="Century Schoolbook" pitchFamily="18" charset="0"/>
              </a:rPr>
              <a:t>образующая закрытый слог, то согласная буква</a:t>
            </a:r>
          </a:p>
          <a:p>
            <a:r>
              <a:rPr lang="ru-RU" dirty="0" smtClean="0">
                <a:latin typeface="Century Schoolbook" pitchFamily="18" charset="0"/>
              </a:rPr>
              <a:t>удваивается: </a:t>
            </a:r>
          </a:p>
          <a:p>
            <a:pPr algn="ctr"/>
            <a:r>
              <a:rPr lang="en-US" dirty="0" err="1" smtClean="0">
                <a:latin typeface="Century Schoolbook" pitchFamily="18" charset="0"/>
              </a:rPr>
              <a:t>B</a:t>
            </a:r>
            <a:r>
              <a:rPr lang="ru-RU" dirty="0" err="1" smtClean="0">
                <a:latin typeface="Century Schoolbook" pitchFamily="18" charset="0"/>
              </a:rPr>
              <a:t>ig</a:t>
            </a:r>
            <a:r>
              <a:rPr lang="ru-RU" dirty="0" smtClean="0">
                <a:latin typeface="Century Schoolbook" pitchFamily="18" charset="0"/>
              </a:rPr>
              <a:t> – </a:t>
            </a:r>
            <a:r>
              <a:rPr lang="ru-RU" dirty="0" err="1" smtClean="0">
                <a:latin typeface="Century Schoolbook" pitchFamily="18" charset="0"/>
              </a:rPr>
              <a:t>bigger</a:t>
            </a:r>
            <a:r>
              <a:rPr lang="ru-RU" dirty="0" smtClean="0">
                <a:latin typeface="Century Schoolbook" pitchFamily="18" charset="0"/>
              </a:rPr>
              <a:t> – </a:t>
            </a:r>
            <a:r>
              <a:rPr lang="ru-RU" dirty="0" err="1" smtClean="0">
                <a:latin typeface="Century Schoolbook" pitchFamily="18" charset="0"/>
              </a:rPr>
              <a:t>the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biggest</a:t>
            </a:r>
            <a:endParaRPr lang="ru-RU" dirty="0" smtClean="0">
              <a:latin typeface="Century Schoolbook" pitchFamily="18" charset="0"/>
            </a:endParaRPr>
          </a:p>
          <a:p>
            <a:pPr algn="ctr"/>
            <a:r>
              <a:rPr lang="en-US" dirty="0" err="1" smtClean="0">
                <a:latin typeface="Century Schoolbook" pitchFamily="18" charset="0"/>
              </a:rPr>
              <a:t>H</a:t>
            </a:r>
            <a:r>
              <a:rPr lang="ru-RU" dirty="0" err="1" smtClean="0">
                <a:latin typeface="Century Schoolbook" pitchFamily="18" charset="0"/>
              </a:rPr>
              <a:t>ot</a:t>
            </a:r>
            <a:r>
              <a:rPr lang="ru-RU" dirty="0" smtClean="0">
                <a:latin typeface="Century Schoolbook" pitchFamily="18" charset="0"/>
              </a:rPr>
              <a:t> – </a:t>
            </a:r>
            <a:r>
              <a:rPr lang="ru-RU" dirty="0" err="1" smtClean="0">
                <a:latin typeface="Century Schoolbook" pitchFamily="18" charset="0"/>
              </a:rPr>
              <a:t>hotter</a:t>
            </a:r>
            <a:r>
              <a:rPr lang="ru-RU" dirty="0" smtClean="0">
                <a:latin typeface="Century Schoolbook" pitchFamily="18" charset="0"/>
              </a:rPr>
              <a:t> – </a:t>
            </a:r>
            <a:r>
              <a:rPr lang="ru-RU" dirty="0" err="1" smtClean="0">
                <a:latin typeface="Century Schoolbook" pitchFamily="18" charset="0"/>
              </a:rPr>
              <a:t>the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hottest</a:t>
            </a:r>
            <a:endParaRPr lang="ru-RU" dirty="0">
              <a:latin typeface="Century Schoolbook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4953000"/>
            <a:ext cx="4495800" cy="171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33600" y="13716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38400" y="16764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Рабочий стол\slide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0"/>
            <a:ext cx="3058097" cy="21336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971800" y="2362200"/>
            <a:ext cx="48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entury Schoolbook" pitchFamily="18" charset="0"/>
              </a:rPr>
              <a:t>Правило №3</a:t>
            </a:r>
          </a:p>
          <a:p>
            <a:endParaRPr lang="ru-RU" dirty="0" smtClean="0">
              <a:latin typeface="Century Schoolbook" pitchFamily="18" charset="0"/>
            </a:endParaRPr>
          </a:p>
          <a:p>
            <a:r>
              <a:rPr lang="ru-RU" dirty="0" smtClean="0">
                <a:latin typeface="Century Schoolbook" pitchFamily="18" charset="0"/>
              </a:rPr>
              <a:t>Если слово оканчивается на букву – </a:t>
            </a:r>
            <a:r>
              <a:rPr lang="ru-RU" i="1" dirty="0" smtClean="0">
                <a:latin typeface="Century Schoolbook" pitchFamily="18" charset="0"/>
              </a:rPr>
              <a:t>у</a:t>
            </a:r>
            <a:r>
              <a:rPr lang="ru-RU" dirty="0" smtClean="0">
                <a:latin typeface="Century Schoolbook" pitchFamily="18" charset="0"/>
              </a:rPr>
              <a:t>, а перед ней стоит согласная буква, то буква – </a:t>
            </a:r>
            <a:r>
              <a:rPr lang="ru-RU" i="1" dirty="0" smtClean="0">
                <a:latin typeface="Century Schoolbook" pitchFamily="18" charset="0"/>
              </a:rPr>
              <a:t>у</a:t>
            </a:r>
            <a:r>
              <a:rPr lang="ru-RU" dirty="0" smtClean="0">
                <a:latin typeface="Century Schoolbook" pitchFamily="18" charset="0"/>
              </a:rPr>
              <a:t> меняется на – </a:t>
            </a:r>
            <a:r>
              <a:rPr lang="ru-RU" i="1" dirty="0" smtClean="0">
                <a:latin typeface="Century Schoolbook" pitchFamily="18" charset="0"/>
              </a:rPr>
              <a:t>i</a:t>
            </a:r>
            <a:r>
              <a:rPr lang="ru-RU" dirty="0" smtClean="0">
                <a:latin typeface="Century Schoolbook" pitchFamily="18" charset="0"/>
              </a:rPr>
              <a:t>:</a:t>
            </a:r>
          </a:p>
          <a:p>
            <a:endParaRPr lang="ru-RU" dirty="0" smtClean="0">
              <a:latin typeface="Century Schoolbook" pitchFamily="18" charset="0"/>
            </a:endParaRPr>
          </a:p>
          <a:p>
            <a:pPr algn="ctr"/>
            <a:r>
              <a:rPr lang="en-US" dirty="0" err="1" smtClean="0">
                <a:latin typeface="Century Schoolbook" pitchFamily="18" charset="0"/>
              </a:rPr>
              <a:t>B</a:t>
            </a:r>
            <a:r>
              <a:rPr lang="ru-RU" dirty="0" err="1" smtClean="0">
                <a:latin typeface="Century Schoolbook" pitchFamily="18" charset="0"/>
              </a:rPr>
              <a:t>usy</a:t>
            </a:r>
            <a:r>
              <a:rPr lang="ru-RU" dirty="0" smtClean="0">
                <a:latin typeface="Century Schoolbook" pitchFamily="18" charset="0"/>
              </a:rPr>
              <a:t> - </a:t>
            </a:r>
            <a:r>
              <a:rPr lang="ru-RU" dirty="0" err="1" smtClean="0">
                <a:latin typeface="Century Schoolbook" pitchFamily="18" charset="0"/>
              </a:rPr>
              <a:t>busier</a:t>
            </a:r>
            <a:r>
              <a:rPr lang="ru-RU" dirty="0" smtClean="0">
                <a:latin typeface="Century Schoolbook" pitchFamily="18" charset="0"/>
              </a:rPr>
              <a:t> - </a:t>
            </a:r>
            <a:r>
              <a:rPr lang="ru-RU" dirty="0" err="1" smtClean="0">
                <a:latin typeface="Century Schoolbook" pitchFamily="18" charset="0"/>
              </a:rPr>
              <a:t>the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busiest</a:t>
            </a:r>
            <a:endParaRPr lang="ru-RU" dirty="0" smtClean="0">
              <a:latin typeface="Century Schoolbook" pitchFamily="18" charset="0"/>
            </a:endParaRPr>
          </a:p>
          <a:p>
            <a:pPr algn="ctr"/>
            <a:r>
              <a:rPr lang="ru-RU" dirty="0" err="1" smtClean="0">
                <a:latin typeface="Century Schoolbook" pitchFamily="18" charset="0"/>
              </a:rPr>
              <a:t>Happy</a:t>
            </a:r>
            <a:r>
              <a:rPr lang="ru-RU" dirty="0" smtClean="0">
                <a:latin typeface="Century Schoolbook" pitchFamily="18" charset="0"/>
              </a:rPr>
              <a:t> – </a:t>
            </a:r>
            <a:r>
              <a:rPr lang="ru-RU" dirty="0" err="1" smtClean="0">
                <a:latin typeface="Century Schoolbook" pitchFamily="18" charset="0"/>
              </a:rPr>
              <a:t>happier</a:t>
            </a:r>
            <a:r>
              <a:rPr lang="ru-RU" dirty="0" smtClean="0">
                <a:latin typeface="Century Schoolbook" pitchFamily="18" charset="0"/>
              </a:rPr>
              <a:t> – </a:t>
            </a:r>
            <a:r>
              <a:rPr lang="ru-RU" dirty="0" err="1" smtClean="0">
                <a:latin typeface="Century Schoolbook" pitchFamily="18" charset="0"/>
              </a:rPr>
              <a:t>the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happiest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3200" y="21336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71800" y="1828800"/>
            <a:ext cx="49530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Рабочий стол\скачанные фай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959658"/>
            <a:ext cx="3124200" cy="198394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05000" y="990600"/>
            <a:ext cx="64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Schoolbook" pitchFamily="18" charset="0"/>
              </a:rPr>
              <a:t>Прилагательные, </a:t>
            </a:r>
            <a:r>
              <a:rPr lang="ru-RU" u="sng" dirty="0" smtClean="0">
                <a:latin typeface="Century Schoolbook" pitchFamily="18" charset="0"/>
              </a:rPr>
              <a:t>состоящие из двух или более слогов</a:t>
            </a:r>
            <a:r>
              <a:rPr lang="ru-RU" dirty="0" smtClean="0">
                <a:latin typeface="Century Schoolbook" pitchFamily="18" charset="0"/>
              </a:rPr>
              <a:t>,</a:t>
            </a:r>
          </a:p>
          <a:p>
            <a:r>
              <a:rPr lang="ru-RU" dirty="0" smtClean="0">
                <a:latin typeface="Century Schoolbook" pitchFamily="18" charset="0"/>
              </a:rPr>
              <a:t>образуют степени сравнения прилагательных с помощью слов </a:t>
            </a:r>
            <a:r>
              <a:rPr lang="ru-RU" i="1" dirty="0" err="1" smtClean="0">
                <a:latin typeface="Century Schoolbook" pitchFamily="18" charset="0"/>
              </a:rPr>
              <a:t>more</a:t>
            </a:r>
            <a:r>
              <a:rPr lang="ru-RU" i="1" dirty="0" smtClean="0">
                <a:latin typeface="Century Schoolbook" pitchFamily="18" charset="0"/>
              </a:rPr>
              <a:t> (более) </a:t>
            </a:r>
            <a:r>
              <a:rPr lang="ru-RU" dirty="0" smtClean="0">
                <a:latin typeface="Century Schoolbook" pitchFamily="18" charset="0"/>
              </a:rPr>
              <a:t>и </a:t>
            </a:r>
            <a:r>
              <a:rPr lang="ru-RU" i="1" dirty="0" err="1" smtClean="0">
                <a:latin typeface="Century Schoolbook" pitchFamily="18" charset="0"/>
              </a:rPr>
              <a:t>most</a:t>
            </a:r>
            <a:r>
              <a:rPr lang="ru-RU" i="1" dirty="0" smtClean="0">
                <a:latin typeface="Century Schoolbook" pitchFamily="18" charset="0"/>
              </a:rPr>
              <a:t> (самый)</a:t>
            </a:r>
            <a:r>
              <a:rPr lang="ru-RU" dirty="0" smtClean="0">
                <a:latin typeface="Century Schoolbook" pitchFamily="18" charset="0"/>
              </a:rPr>
              <a:t>, которые ставятся перед прилагательными.</a:t>
            </a:r>
          </a:p>
          <a:p>
            <a:endParaRPr lang="ru-RU" dirty="0" smtClean="0">
              <a:latin typeface="Century Schoolbook" pitchFamily="18" charset="0"/>
            </a:endParaRPr>
          </a:p>
          <a:p>
            <a:r>
              <a:rPr lang="ru-RU" i="1" dirty="0" err="1" smtClean="0">
                <a:latin typeface="Century Schoolbook" pitchFamily="18" charset="0"/>
              </a:rPr>
              <a:t>More</a:t>
            </a:r>
            <a:r>
              <a:rPr lang="ru-RU" dirty="0" smtClean="0">
                <a:latin typeface="Century Schoolbook" pitchFamily="18" charset="0"/>
              </a:rPr>
              <a:t> употребляется перед прилагательными в</a:t>
            </a:r>
          </a:p>
          <a:p>
            <a:r>
              <a:rPr lang="ru-RU" dirty="0" smtClean="0">
                <a:latin typeface="Century Schoolbook" pitchFamily="18" charset="0"/>
              </a:rPr>
              <a:t>сравнительной степени.</a:t>
            </a:r>
          </a:p>
          <a:p>
            <a:r>
              <a:rPr lang="ru-RU" i="1" dirty="0" err="1" smtClean="0">
                <a:latin typeface="Century Schoolbook" pitchFamily="18" charset="0"/>
              </a:rPr>
              <a:t>Most</a:t>
            </a:r>
            <a:r>
              <a:rPr lang="ru-RU" dirty="0" smtClean="0">
                <a:latin typeface="Century Schoolbook" pitchFamily="18" charset="0"/>
              </a:rPr>
              <a:t> употребляется перед прилагательным в</a:t>
            </a:r>
          </a:p>
          <a:p>
            <a:r>
              <a:rPr lang="ru-RU" dirty="0" smtClean="0">
                <a:latin typeface="Century Schoolbook" pitchFamily="18" charset="0"/>
              </a:rPr>
              <a:t>превосходной степени.</a:t>
            </a:r>
          </a:p>
          <a:p>
            <a:endParaRPr lang="ru-RU" dirty="0" smtClean="0">
              <a:latin typeface="Century Schoolbook" pitchFamily="18" charset="0"/>
            </a:endParaRPr>
          </a:p>
          <a:p>
            <a:r>
              <a:rPr lang="en-US" dirty="0" smtClean="0">
                <a:latin typeface="Century Schoolbook" pitchFamily="18" charset="0"/>
              </a:rPr>
              <a:t>B</a:t>
            </a:r>
            <a:r>
              <a:rPr lang="ru-RU" dirty="0" err="1" smtClean="0">
                <a:latin typeface="Century Schoolbook" pitchFamily="18" charset="0"/>
              </a:rPr>
              <a:t>eautiful</a:t>
            </a:r>
            <a:r>
              <a:rPr lang="ru-RU" dirty="0" smtClean="0">
                <a:latin typeface="Century Schoolbook" pitchFamily="18" charset="0"/>
              </a:rPr>
              <a:t> – </a:t>
            </a:r>
            <a:r>
              <a:rPr lang="ru-RU" dirty="0" err="1" smtClean="0">
                <a:latin typeface="Century Schoolbook" pitchFamily="18" charset="0"/>
              </a:rPr>
              <a:t>more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beautiful</a:t>
            </a:r>
            <a:r>
              <a:rPr lang="ru-RU" dirty="0" smtClean="0">
                <a:latin typeface="Century Schoolbook" pitchFamily="18" charset="0"/>
              </a:rPr>
              <a:t> – </a:t>
            </a:r>
            <a:r>
              <a:rPr lang="ru-RU" dirty="0" err="1" smtClean="0">
                <a:latin typeface="Century Schoolbook" pitchFamily="18" charset="0"/>
              </a:rPr>
              <a:t>the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most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beautiful</a:t>
            </a:r>
            <a:endParaRPr lang="ru-RU" dirty="0" smtClean="0">
              <a:latin typeface="Century Schoolbook" pitchFamily="18" charset="0"/>
            </a:endParaRPr>
          </a:p>
          <a:p>
            <a:r>
              <a:rPr lang="ru-RU" dirty="0" smtClean="0">
                <a:latin typeface="Century Schoolbook" pitchFamily="18" charset="0"/>
              </a:rPr>
              <a:t>Красивый – более красивый – самый красивый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28800" y="914400"/>
            <a:ext cx="6477000" cy="5029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05000" y="-152400"/>
            <a:ext cx="55625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Многосложные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4000" y="685800"/>
            <a:ext cx="6477000" cy="5029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116</TotalTime>
  <Words>390</Words>
  <Application>Microsoft Office PowerPoint</Application>
  <PresentationFormat>Экран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Сабина</cp:lastModifiedBy>
  <cp:revision>17</cp:revision>
  <dcterms:modified xsi:type="dcterms:W3CDTF">2020-03-22T09:16:55Z</dcterms:modified>
</cp:coreProperties>
</file>