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1"/>
    <a:srgbClr val="E20087"/>
    <a:srgbClr val="FFABCB"/>
    <a:srgbClr val="EF720B"/>
    <a:srgbClr val="F79B4F"/>
    <a:srgbClr val="6F4001"/>
    <a:srgbClr val="CC9900"/>
    <a:srgbClr val="157FFF"/>
    <a:srgbClr val="F7E289"/>
    <a:srgbClr val="FF9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69" d="100"/>
          <a:sy n="69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34130" y="1138425"/>
            <a:ext cx="6108200" cy="15270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5261460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ABC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527605"/>
            <a:ext cx="655808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5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1291130"/>
            <a:ext cx="593902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E200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200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990600"/>
            <a:ext cx="6108200" cy="1527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окисления</a:t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Бинарные соединения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класс </a:t>
            </a:r>
            <a:endParaRPr 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8720" y="5261460"/>
            <a:ext cx="6786680" cy="10689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химии: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Нуринбекова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Екатерина 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ладиславовна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Тимирязевская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0" y="2209800"/>
            <a:ext cx="5643680" cy="42757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формулы веществ по названиям: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хлорид кальция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оксид железа (III)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оксид азота (V)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хлорид серы (IV)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сульфид хрома (VI)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гидрид магния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карбид алюминия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Admin\Downloads\XlO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109355"/>
            <a:ext cx="285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3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599" y="2054655"/>
            <a:ext cx="6561435" cy="426994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Степень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окисления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–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условный заряд атомов химического элемента в соединении, вычисленный на основе предположения, что все соединения (и ионные, и ковалентные полярные) состоят из ионов.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Admin\Downloads\YpG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0950"/>
            <a:ext cx="15716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381000"/>
            <a:ext cx="8458200" cy="533857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Степень окисления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Положительная                                   Нулевая</a:t>
            </a:r>
          </a:p>
          <a:p>
            <a:pPr marL="0" indent="0" algn="just">
              <a:buNone/>
            </a:pPr>
            <a:r>
              <a:rPr lang="ru-RU" dirty="0" smtClean="0"/>
              <a:t>(</a:t>
            </a:r>
            <a:r>
              <a:rPr lang="ru-RU" dirty="0"/>
              <a:t>Металлы и </a:t>
            </a:r>
            <a:r>
              <a:rPr lang="ru-RU" dirty="0" smtClean="0"/>
              <a:t>неметаллы)             </a:t>
            </a:r>
            <a:r>
              <a:rPr lang="ru-RU" dirty="0" smtClean="0"/>
              <a:t>( простые вещества)</a:t>
            </a:r>
          </a:p>
          <a:p>
            <a:pPr marL="0" indent="0" algn="just">
              <a:buNone/>
            </a:pPr>
            <a:r>
              <a:rPr lang="ru-RU" dirty="0" smtClean="0"/>
              <a:t>                                                 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                             Отрицательная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( Только </a:t>
            </a:r>
            <a:r>
              <a:rPr lang="ru-RU" dirty="0" err="1" smtClean="0"/>
              <a:t>Неметалы</a:t>
            </a:r>
            <a:r>
              <a:rPr lang="ru-RU" dirty="0" smtClean="0"/>
              <a:t>)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971800" y="942584"/>
            <a:ext cx="1219200" cy="10386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53000" y="983294"/>
            <a:ext cx="0" cy="28674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410200" y="942584"/>
            <a:ext cx="11430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Admin\Downloads\YpG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2133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838200"/>
            <a:ext cx="8687105" cy="60198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4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ПРАВИЛА:</a:t>
            </a:r>
          </a:p>
          <a:p>
            <a:pPr marL="0" indent="0" algn="ctr">
              <a:buNone/>
            </a:pPr>
            <a:endParaRPr lang="ru-RU" sz="4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Степень окисления свободных атомов и простых веществ равна 0: (; Mg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Степень окисления водорода в соединениях с неметаллами равна +1, а с металлами равна -1: (NaH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Cl).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Степень окисления фтора в соединениях всегда равна -1: (HF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CaF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2).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Степень окисления кислорода в соединениях равна -2 (NO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Al2O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3), а в пероксидах -1 (H2O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2, O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F2)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Степень окисления металлов 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 соединениях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всегда 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положительная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, у металлов I-A, II-A, III-A соответственно равна +1, +2, +3 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Суммарная степень окисления всех атомов в молекуле равна 0.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Высшая степень окисления элемента равна (+№ группы).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Низшая степень окисления: для металлов равна 0, для неметаллов равна (№ группы -8).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Элементы в высшей степени окисления могут только принимать электроны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Элементы в низшей степени окисления могут только отдавать электроны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Элементы в промежуточной степени окисления могут и принимать, и отдавать электроны.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3" name="Picture 3" descr="C:\Users\Admin\Downloads\YpG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11144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1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777" y="2116282"/>
            <a:ext cx="6558080" cy="427574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Постоянная степень окисления :</a:t>
            </a:r>
          </a:p>
          <a:p>
            <a:pPr marL="0" indent="0">
              <a:buNone/>
            </a:pPr>
            <a:r>
              <a:rPr lang="ru-RU" dirty="0" smtClean="0"/>
              <a:t>     элементы </a:t>
            </a:r>
            <a:r>
              <a:rPr lang="ru-RU" dirty="0"/>
              <a:t>I-А, II-А, III-А– </a:t>
            </a:r>
            <a:r>
              <a:rPr lang="ru-RU" dirty="0" smtClean="0"/>
              <a:t>группы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  <a:p>
            <a:pPr>
              <a:buFont typeface="Wingdings" pitchFamily="2" charset="2"/>
              <a:buChar char="ü"/>
            </a:pPr>
            <a:r>
              <a:rPr lang="ru-RU" b="1" dirty="0"/>
              <a:t>П</a:t>
            </a:r>
            <a:r>
              <a:rPr lang="ru-RU" b="1" dirty="0" smtClean="0"/>
              <a:t>еременная(указывается </a:t>
            </a:r>
            <a:r>
              <a:rPr lang="ru-RU" b="1" dirty="0"/>
              <a:t>в скобках римской цифрой</a:t>
            </a:r>
            <a:r>
              <a:rPr lang="ru-RU" b="1" dirty="0" smtClean="0"/>
              <a:t>):</a:t>
            </a:r>
          </a:p>
          <a:p>
            <a:pPr marL="0" indent="0">
              <a:buNone/>
            </a:pPr>
            <a:r>
              <a:rPr lang="ru-RU" dirty="0" smtClean="0"/>
              <a:t>    все </a:t>
            </a:r>
            <a:r>
              <a:rPr lang="ru-RU" dirty="0"/>
              <a:t>остальные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Admin\Downloads\YpG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116282"/>
            <a:ext cx="2381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295400"/>
            <a:ext cx="8382000" cy="5266340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sz="3000" u="sng" dirty="0">
                <a:latin typeface="Times New Roman" pitchFamily="18" charset="0"/>
                <a:cs typeface="Times New Roman" pitchFamily="18" charset="0"/>
              </a:rPr>
              <a:t>Бинарные соединения (</a:t>
            </a:r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000" b="1" u="sng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3000" b="1" u="sng" dirty="0">
                <a:latin typeface="Times New Roman" pitchFamily="18" charset="0"/>
                <a:cs typeface="Times New Roman" pitchFamily="18" charset="0"/>
              </a:rPr>
              <a:t>” – два</a:t>
            </a:r>
            <a:r>
              <a:rPr lang="ru-RU" sz="3000" u="sng" dirty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– состоят из двух химических элементов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b="1" dirty="0"/>
              <a:t>Алгоритм определения степеней окисления по формуле: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Определение степеней окисления начинают с того элемента, у которого С.О. (Р2</a:t>
            </a:r>
            <a:r>
              <a:rPr lang="ru-RU" b="1" dirty="0"/>
              <a:t>О</a:t>
            </a:r>
            <a:r>
              <a:rPr lang="ru-RU" baseline="30000" dirty="0"/>
              <a:t>-2</a:t>
            </a:r>
            <a:r>
              <a:rPr lang="ru-RU" baseline="-25000" dirty="0"/>
              <a:t>5</a:t>
            </a:r>
            <a:r>
              <a:rPr lang="ru-RU" dirty="0"/>
              <a:t>); постоянная или известна в соответствии с правилами (см. выше);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Умножить эту С.О. на индекс атома (или группы) (– 2 * 5 = – 10);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Полученное число разделить на индекс второго элемента (или группы) (– 10 / 2 = – 5);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Записать полученную С.О. с противоположным знаком (Р</a:t>
            </a:r>
            <a:r>
              <a:rPr lang="ru-RU" baseline="30000" dirty="0"/>
              <a:t>+5</a:t>
            </a:r>
            <a:r>
              <a:rPr lang="ru-RU" dirty="0"/>
              <a:t>2О</a:t>
            </a:r>
            <a:r>
              <a:rPr lang="ru-RU" baseline="30000" dirty="0"/>
              <a:t>-2</a:t>
            </a:r>
            <a:r>
              <a:rPr lang="ru-RU" dirty="0"/>
              <a:t>5).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34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1676400"/>
            <a:ext cx="6558080" cy="68488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Названия Бинарных соединений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749639"/>
              </p:ext>
            </p:extLst>
          </p:nvPr>
        </p:nvGraphicFramePr>
        <p:xfrm>
          <a:off x="798534" y="2628900"/>
          <a:ext cx="7848600" cy="2133600"/>
        </p:xfrm>
        <a:graphic>
          <a:graphicData uri="http://schemas.openxmlformats.org/drawingml/2006/table">
            <a:tbl>
              <a:tblPr/>
              <a:tblGrid>
                <a:gridCol w="2616200"/>
                <a:gridCol w="2616200"/>
                <a:gridCol w="2616200"/>
              </a:tblGrid>
              <a:tr h="2133600">
                <a:tc>
                  <a:txBody>
                    <a:bodyPr/>
                    <a:lstStyle/>
                    <a:p>
                      <a:pPr rtl="0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латинское название элемента с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отрицательной степенью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окисления (“-”) + суффикс -ид</a:t>
                      </a:r>
                    </a:p>
                  </a:txBody>
                  <a:tcPr marL="43215" marR="43215" marT="43215" marB="43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русское название элемента с положительной степенью окисления (“+”) в родительном падеже</a:t>
                      </a:r>
                    </a:p>
                  </a:txBody>
                  <a:tcPr marL="43215" marR="43215" marT="43215" marB="43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римская цифра переменной степени окисления</a:t>
                      </a: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215" marR="43215" marT="43215" marB="432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2438400" y="2209800"/>
            <a:ext cx="167640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876800" y="2209800"/>
            <a:ext cx="3048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29400" y="2209800"/>
            <a:ext cx="2286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762000" y="5029200"/>
            <a:ext cx="8229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E200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2O</a:t>
            </a:r>
            <a:r>
              <a:rPr 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оксид алюминия;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оксид меди (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II)</a:t>
            </a:r>
          </a:p>
          <a:p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хлорид;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оксид; Н</a:t>
            </a:r>
            <a:r>
              <a:rPr lang="ru-RU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гидрид;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сульфид;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карбид;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нитрид;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фосфид;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силицид.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ownloads\YpG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2" y="-13855"/>
            <a:ext cx="1530928" cy="30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9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057400"/>
            <a:ext cx="7543800" cy="4648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Алгоритм составления формул по названиям: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Записать знаки элементов (частиц) в порядке: на первом месте – положительно заряженную, на втором – отрицательно заряженную (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O 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Расставить степени окисления ( Al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+3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O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Найти наименьшее общее кратное (НОК) между значениями степеней окисления, записать его между ними в “окошечко”;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Разделить НОК на значение степеней окисления, полученные результаты записать как индексы (6/3=2; 6/3=3 Al2O3).</a:t>
            </a:r>
          </a:p>
        </p:txBody>
      </p:sp>
      <p:pic>
        <p:nvPicPr>
          <p:cNvPr id="6146" name="Picture 2" descr="C:\Users\Admin\Downloads\YpG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743200"/>
            <a:ext cx="21336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35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9400" y="1752600"/>
            <a:ext cx="5719880" cy="465674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ЗАДАНИЕ: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Расставить степени окисления в соединениях: </a:t>
            </a:r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Na</a:t>
            </a:r>
            <a:r>
              <a:rPr lang="en-US" dirty="0"/>
              <a:t>; K</a:t>
            </a:r>
            <a:r>
              <a:rPr lang="en-US" sz="2000" dirty="0"/>
              <a:t>2</a:t>
            </a:r>
            <a:r>
              <a:rPr lang="en-US" dirty="0"/>
              <a:t>O; Fe; CaCO</a:t>
            </a:r>
            <a:r>
              <a:rPr lang="en-US" sz="2000" dirty="0"/>
              <a:t>3</a:t>
            </a:r>
            <a:r>
              <a:rPr lang="en-US" dirty="0"/>
              <a:t>; AlCl</a:t>
            </a:r>
            <a:r>
              <a:rPr lang="en-US" sz="2000" dirty="0"/>
              <a:t>3</a:t>
            </a:r>
            <a:r>
              <a:rPr lang="en-US" dirty="0"/>
              <a:t>; Li3N; BaSO</a:t>
            </a:r>
            <a:r>
              <a:rPr lang="en-US" sz="2400" dirty="0"/>
              <a:t>4</a:t>
            </a:r>
            <a:r>
              <a:rPr lang="en-US" dirty="0"/>
              <a:t>; Zn; H</a:t>
            </a:r>
            <a:r>
              <a:rPr lang="en-US" sz="2400" dirty="0"/>
              <a:t>2</a:t>
            </a:r>
            <a:r>
              <a:rPr lang="en-US" dirty="0"/>
              <a:t>CO</a:t>
            </a:r>
            <a:r>
              <a:rPr lang="en-US" sz="2400" dirty="0"/>
              <a:t>3</a:t>
            </a:r>
            <a:r>
              <a:rPr lang="en-US" dirty="0"/>
              <a:t>; O</a:t>
            </a:r>
            <a:r>
              <a:rPr lang="en-US" sz="2000" dirty="0"/>
              <a:t>3</a:t>
            </a:r>
            <a:r>
              <a:rPr lang="en-US" dirty="0"/>
              <a:t>; OF</a:t>
            </a:r>
            <a:r>
              <a:rPr lang="en-US" sz="2000" dirty="0"/>
              <a:t>2</a:t>
            </a:r>
            <a:r>
              <a:rPr lang="en-US" dirty="0"/>
              <a:t>; CuSO</a:t>
            </a:r>
            <a:r>
              <a:rPr lang="en-US" sz="2000" dirty="0"/>
              <a:t>4</a:t>
            </a:r>
            <a:r>
              <a:rPr lang="en-US" dirty="0"/>
              <a:t>; </a:t>
            </a:r>
            <a:r>
              <a:rPr lang="en-US" dirty="0" err="1"/>
              <a:t>NaOH</a:t>
            </a:r>
            <a:r>
              <a:rPr lang="en-US" dirty="0"/>
              <a:t>; O</a:t>
            </a:r>
            <a:r>
              <a:rPr lang="en-US" sz="2000" dirty="0"/>
              <a:t>2</a:t>
            </a:r>
            <a:r>
              <a:rPr lang="en-US" dirty="0"/>
              <a:t>; SO</a:t>
            </a:r>
            <a:r>
              <a:rPr lang="en-US" sz="2000" dirty="0"/>
              <a:t>3</a:t>
            </a:r>
            <a:r>
              <a:rPr lang="en-US" dirty="0"/>
              <a:t>; KH; KOH; BaH</a:t>
            </a:r>
            <a:r>
              <a:rPr lang="en-US" sz="2000" dirty="0"/>
              <a:t>2</a:t>
            </a:r>
            <a:r>
              <a:rPr lang="en-US" dirty="0"/>
              <a:t>; H</a:t>
            </a:r>
            <a:r>
              <a:rPr lang="en-US" sz="2000" dirty="0"/>
              <a:t>2</a:t>
            </a:r>
            <a:r>
              <a:rPr lang="en-US" dirty="0"/>
              <a:t>O; NH</a:t>
            </a:r>
            <a:r>
              <a:rPr lang="en-US" sz="2000" dirty="0"/>
              <a:t>3</a:t>
            </a:r>
            <a:r>
              <a:rPr lang="en-US" dirty="0" smtClean="0"/>
              <a:t>.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Admin\Downloads\XlO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2857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6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306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Степень окисления Бинарные соединения  8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Названия Бинарных соединений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</cp:lastModifiedBy>
  <cp:revision>47</cp:revision>
  <dcterms:created xsi:type="dcterms:W3CDTF">2013-08-21T19:17:07Z</dcterms:created>
  <dcterms:modified xsi:type="dcterms:W3CDTF">2022-12-02T04:30:12Z</dcterms:modified>
</cp:coreProperties>
</file>