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93" r:id="rId2"/>
    <p:sldId id="270" r:id="rId3"/>
    <p:sldId id="258" r:id="rId4"/>
    <p:sldId id="289" r:id="rId5"/>
    <p:sldId id="261" r:id="rId6"/>
    <p:sldId id="262" r:id="rId7"/>
    <p:sldId id="266" r:id="rId8"/>
    <p:sldId id="267" r:id="rId9"/>
    <p:sldId id="263" r:id="rId10"/>
    <p:sldId id="264" r:id="rId11"/>
    <p:sldId id="268" r:id="rId12"/>
    <p:sldId id="271" r:id="rId13"/>
    <p:sldId id="269" r:id="rId14"/>
    <p:sldId id="272" r:id="rId15"/>
    <p:sldId id="273" r:id="rId16"/>
    <p:sldId id="274" r:id="rId17"/>
    <p:sldId id="279" r:id="rId18"/>
    <p:sldId id="275" r:id="rId19"/>
    <p:sldId id="291" r:id="rId20"/>
    <p:sldId id="284" r:id="rId21"/>
    <p:sldId id="276" r:id="rId22"/>
    <p:sldId id="292" r:id="rId23"/>
    <p:sldId id="280" r:id="rId24"/>
    <p:sldId id="290" r:id="rId2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F59D"/>
    <a:srgbClr val="08DEDE"/>
    <a:srgbClr val="996633"/>
    <a:srgbClr val="0033CC"/>
    <a:srgbClr val="00642D"/>
    <a:srgbClr val="FFFF81"/>
    <a:srgbClr val="0BDB78"/>
    <a:srgbClr val="7AEE32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31" autoAdjust="0"/>
    <p:restoredTop sz="94673" autoAdjust="0"/>
  </p:normalViewPr>
  <p:slideViewPr>
    <p:cSldViewPr>
      <p:cViewPr>
        <p:scale>
          <a:sx n="77" d="100"/>
          <a:sy n="77" d="100"/>
        </p:scale>
        <p:origin x="-1531" y="-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EF5C52-6663-4FE0-9016-899EB544FDE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AAE15D-18FD-4E81-AA41-E453F76A988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AAE15D-18FD-4E81-AA41-E453F76A9882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4/28/2020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  <p:sldLayoutId id="2147483659" r:id="rId12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png"/><Relationship Id="rId10" Type="http://schemas.openxmlformats.org/officeDocument/2006/relationships/image" Target="../media/image14.jpe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5.jpeg"/><Relationship Id="rId7" Type="http://schemas.openxmlformats.org/officeDocument/2006/relationships/image" Target="../media/image68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jpeg"/><Relationship Id="rId5" Type="http://schemas.openxmlformats.org/officeDocument/2006/relationships/image" Target="../media/image19.jpeg"/><Relationship Id="rId4" Type="http://schemas.openxmlformats.org/officeDocument/2006/relationships/image" Target="../media/image66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71.jpeg"/><Relationship Id="rId7" Type="http://schemas.openxmlformats.org/officeDocument/2006/relationships/image" Target="../media/image22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73.png"/><Relationship Id="rId4" Type="http://schemas.openxmlformats.org/officeDocument/2006/relationships/image" Target="../media/image72.jpeg"/><Relationship Id="rId9" Type="http://schemas.openxmlformats.org/officeDocument/2006/relationships/image" Target="../media/image7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7.jpeg"/><Relationship Id="rId7" Type="http://schemas.openxmlformats.org/officeDocument/2006/relationships/image" Target="../media/image20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10" Type="http://schemas.openxmlformats.org/officeDocument/2006/relationships/image" Target="../media/image4.png"/><Relationship Id="rId4" Type="http://schemas.openxmlformats.org/officeDocument/2006/relationships/image" Target="../media/image5.jpeg"/><Relationship Id="rId9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7.jpeg"/><Relationship Id="rId7" Type="http://schemas.openxmlformats.org/officeDocument/2006/relationships/image" Target="../media/image20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10" Type="http://schemas.openxmlformats.org/officeDocument/2006/relationships/image" Target="../media/image4.png"/><Relationship Id="rId4" Type="http://schemas.openxmlformats.org/officeDocument/2006/relationships/image" Target="../media/image5.jpeg"/><Relationship Id="rId9" Type="http://schemas.openxmlformats.org/officeDocument/2006/relationships/image" Target="../media/image2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6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4.pn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абличка 1"/>
          <p:cNvSpPr/>
          <p:nvPr/>
        </p:nvSpPr>
        <p:spPr>
          <a:xfrm>
            <a:off x="152400" y="152400"/>
            <a:ext cx="8839200" cy="6553200"/>
          </a:xfrm>
          <a:prstGeom prst="plaque">
            <a:avLst>
              <a:gd name="adj" fmla="val 9545"/>
            </a:avLst>
          </a:prstGeom>
          <a:solidFill>
            <a:srgbClr val="7AEE32"/>
          </a:solidFill>
          <a:ln w="127000" cmpd="thickThin">
            <a:gradFill flip="none" rotWithShape="1">
              <a:gsLst>
                <a:gs pos="6000">
                  <a:srgbClr val="C00000"/>
                </a:gs>
                <a:gs pos="26000">
                  <a:srgbClr val="FF0000"/>
                </a:gs>
                <a:gs pos="71000">
                  <a:srgbClr val="FFC000"/>
                </a:gs>
                <a:gs pos="98000">
                  <a:srgbClr val="FFFF00"/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endParaRPr lang="ru-RU" sz="2000" dirty="0" smtClean="0">
              <a:ln w="11430"/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ятно 1 2"/>
          <p:cNvSpPr/>
          <p:nvPr/>
        </p:nvSpPr>
        <p:spPr>
          <a:xfrm>
            <a:off x="152400" y="152400"/>
            <a:ext cx="304800" cy="381000"/>
          </a:xfrm>
          <a:prstGeom prst="irregularSeal1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ятно 1 3"/>
          <p:cNvSpPr/>
          <p:nvPr/>
        </p:nvSpPr>
        <p:spPr>
          <a:xfrm>
            <a:off x="8610600" y="152400"/>
            <a:ext cx="304800" cy="381000"/>
          </a:xfrm>
          <a:prstGeom prst="irregularSeal1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ятно 1 4"/>
          <p:cNvSpPr/>
          <p:nvPr/>
        </p:nvSpPr>
        <p:spPr>
          <a:xfrm>
            <a:off x="8686800" y="63246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ятно 1 5"/>
          <p:cNvSpPr/>
          <p:nvPr/>
        </p:nvSpPr>
        <p:spPr>
          <a:xfrm>
            <a:off x="228600" y="63246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545688" y="228600"/>
            <a:ext cx="600414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Внеурочное занятие по русскому языку 3 класс 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95400" y="457200"/>
            <a:ext cx="65444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Страна </a:t>
            </a:r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Морфемика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8200" y="5638800"/>
            <a:ext cx="3429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Составители:</a:t>
            </a:r>
          </a:p>
          <a:p>
            <a:pPr algn="ctr"/>
            <a: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Горбунова Алевтина Юрьевна</a:t>
            </a:r>
          </a:p>
          <a:p>
            <a:pPr algn="ctr"/>
            <a: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воспитатель группы продлённого дня</a:t>
            </a:r>
          </a:p>
          <a:p>
            <a:pPr algn="ctr"/>
            <a: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МБОУ «Многопрофильная школа №181» </a:t>
            </a:r>
          </a:p>
          <a:p>
            <a:pPr algn="ctr"/>
            <a: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Советский район город Казань </a:t>
            </a:r>
          </a:p>
          <a:p>
            <a:pPr algn="ctr"/>
            <a: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Республика Татарстан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267200" y="5638800"/>
            <a:ext cx="4038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Михайлова Татьяна Николаевна</a:t>
            </a:r>
          </a:p>
          <a:p>
            <a:pPr algn="ctr"/>
            <a: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учитель начальных классов</a:t>
            </a:r>
          </a:p>
          <a:p>
            <a:pPr algn="ctr"/>
            <a: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МАОУ «Лицей № 121 </a:t>
            </a:r>
          </a:p>
          <a:p>
            <a:pPr algn="ctr"/>
            <a: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имени Героя Советского Союза  С. А. </a:t>
            </a:r>
            <a:r>
              <a:rPr lang="ru-RU" sz="1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Ахтямова</a:t>
            </a:r>
            <a: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 algn="ctr"/>
            <a: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Советский район город Казань </a:t>
            </a:r>
          </a:p>
          <a:p>
            <a:pPr algn="ctr"/>
            <a: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Республика Татарстан</a:t>
            </a:r>
            <a:endParaRPr lang="ru-RU" sz="1000" dirty="0"/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</a:blip>
          <a:srcRect l="7843" t="2083" r="8497" b="6250"/>
          <a:stretch>
            <a:fillRect/>
          </a:stretch>
        </p:blipFill>
        <p:spPr bwMode="auto">
          <a:xfrm>
            <a:off x="990600" y="1447800"/>
            <a:ext cx="7162800" cy="4348163"/>
          </a:xfrm>
          <a:prstGeom prst="rect">
            <a:avLst/>
          </a:prstGeom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  <a:softEdge rad="127000"/>
          </a:effectLst>
        </p:spPr>
      </p:pic>
      <p:pic>
        <p:nvPicPr>
          <p:cNvPr id="13" name="Picture 2" descr="C:\Users\АЛЕВТИНА\Desktop\корень Татьяна\scale_1200 (2).png"/>
          <p:cNvPicPr>
            <a:picLocks noChangeAspect="1" noChangeArrowheads="1"/>
          </p:cNvPicPr>
          <p:nvPr/>
        </p:nvPicPr>
        <p:blipFill>
          <a:blip r:embed="rId4" cstate="print"/>
          <a:srcRect l="3125" t="4007" r="3125" b="1916"/>
          <a:stretch>
            <a:fillRect/>
          </a:stretch>
        </p:blipFill>
        <p:spPr bwMode="auto">
          <a:xfrm>
            <a:off x="1600200" y="1676400"/>
            <a:ext cx="6096000" cy="388620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20" name="Выноска со стрелкой вверх 19"/>
          <p:cNvSpPr/>
          <p:nvPr/>
        </p:nvSpPr>
        <p:spPr>
          <a:xfrm>
            <a:off x="2971800" y="4648200"/>
            <a:ext cx="1568646" cy="762000"/>
          </a:xfrm>
          <a:prstGeom prst="upArrowCallout">
            <a:avLst>
              <a:gd name="adj1" fmla="val 25000"/>
              <a:gd name="adj2" fmla="val 12129"/>
              <a:gd name="adj3" fmla="val 25000"/>
              <a:gd name="adj4" fmla="val 64977"/>
            </a:avLst>
          </a:pr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Крепость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КОРЕНЬ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Выноска со стрелкой вниз 18"/>
          <p:cNvSpPr/>
          <p:nvPr/>
        </p:nvSpPr>
        <p:spPr>
          <a:xfrm>
            <a:off x="4876800" y="2438400"/>
            <a:ext cx="1295400" cy="381000"/>
          </a:xfrm>
          <a:prstGeom prst="downArrowCallout">
            <a:avLst>
              <a:gd name="adj1" fmla="val 20368"/>
              <a:gd name="adj2" fmla="val 10184"/>
              <a:gd name="adj3" fmla="val 25000"/>
              <a:gd name="adj4" fmla="val 61996"/>
            </a:avLst>
          </a:prstGeom>
          <a:solidFill>
            <a:srgbClr val="00B05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Застава окончание</a:t>
            </a:r>
            <a:endParaRPr lang="ru-RU" sz="1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Выноска со стрелкой вниз 17"/>
          <p:cNvSpPr/>
          <p:nvPr/>
        </p:nvSpPr>
        <p:spPr>
          <a:xfrm>
            <a:off x="6553200" y="2362200"/>
            <a:ext cx="685800" cy="457200"/>
          </a:xfrm>
          <a:prstGeom prst="downArrowCallout">
            <a:avLst>
              <a:gd name="adj1" fmla="val 25000"/>
              <a:gd name="adj2" fmla="val 9858"/>
              <a:gd name="adj3" fmla="val 25000"/>
              <a:gd name="adj4" fmla="val 75000"/>
            </a:avLst>
          </a:pr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i="1" dirty="0" smtClean="0">
                <a:latin typeface="Times New Roman" pitchFamily="18" charset="0"/>
                <a:cs typeface="Times New Roman" pitchFamily="18" charset="0"/>
              </a:rPr>
              <a:t>Острог</a:t>
            </a:r>
          </a:p>
          <a:p>
            <a:pPr algn="ctr"/>
            <a:r>
              <a:rPr lang="ru-RU" sz="1000" b="1" i="1" dirty="0" smtClean="0">
                <a:latin typeface="Times New Roman" pitchFamily="18" charset="0"/>
                <a:cs typeface="Times New Roman" pitchFamily="18" charset="0"/>
              </a:rPr>
              <a:t>суффикс</a:t>
            </a:r>
            <a:endParaRPr lang="ru-RU" sz="1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Выноска со стрелкой вниз 15"/>
          <p:cNvSpPr/>
          <p:nvPr/>
        </p:nvSpPr>
        <p:spPr>
          <a:xfrm>
            <a:off x="1828800" y="2438400"/>
            <a:ext cx="838200" cy="457200"/>
          </a:xfrm>
          <a:prstGeom prst="downArrowCallout">
            <a:avLst>
              <a:gd name="adj1" fmla="val 30198"/>
              <a:gd name="adj2" fmla="val 8111"/>
              <a:gd name="adj3" fmla="val 25000"/>
              <a:gd name="adj4" fmla="val 75000"/>
            </a:avLst>
          </a:pr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Острог</a:t>
            </a:r>
          </a:p>
          <a:p>
            <a:pPr algn="ctr"/>
            <a:r>
              <a:rPr lang="ru-RU" sz="1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приставка</a:t>
            </a:r>
            <a:endParaRPr lang="ru-RU" sz="10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Лента лицом вверх 22"/>
          <p:cNvSpPr/>
          <p:nvPr/>
        </p:nvSpPr>
        <p:spPr>
          <a:xfrm>
            <a:off x="1905000" y="1752600"/>
            <a:ext cx="3733800" cy="612648"/>
          </a:xfrm>
          <a:prstGeom prst="ribbon2">
            <a:avLst>
              <a:gd name="adj1" fmla="val 16667"/>
              <a:gd name="adj2" fmla="val 61989"/>
            </a:avLst>
          </a:prstGeom>
          <a:blipFill>
            <a:blip r:embed="rId5" cstate="print"/>
            <a:tile tx="0" ty="0" sx="100000" sy="100000" flip="none" algn="tl"/>
          </a:blipFill>
          <a:ln w="28575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590800" y="1676400"/>
            <a:ext cx="240424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 корень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Picture 6" descr="C:\Users\АЛЕВТИНА\Desktop\корень Татьяна\s1200 (2)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0" y="3962400"/>
            <a:ext cx="1447800" cy="1879245"/>
          </a:xfrm>
          <a:prstGeom prst="rect">
            <a:avLst/>
          </a:prstGeom>
          <a:noFill/>
        </p:spPr>
      </p:pic>
      <p:pic>
        <p:nvPicPr>
          <p:cNvPr id="25" name="Picture 6" descr="C:\Users\АЛЕВТИНА\Desktop\корень Татьяна\premera-spektaklya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772400" y="4114800"/>
            <a:ext cx="1143000" cy="1809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абличка 1"/>
          <p:cNvSpPr/>
          <p:nvPr/>
        </p:nvSpPr>
        <p:spPr>
          <a:xfrm>
            <a:off x="152400" y="152400"/>
            <a:ext cx="8839200" cy="6553200"/>
          </a:xfrm>
          <a:prstGeom prst="plaque">
            <a:avLst>
              <a:gd name="adj" fmla="val 9545"/>
            </a:avLst>
          </a:prstGeom>
          <a:solidFill>
            <a:srgbClr val="7AEE32"/>
          </a:solidFill>
          <a:ln w="127000" cmpd="thickThin">
            <a:gradFill flip="none" rotWithShape="1">
              <a:gsLst>
                <a:gs pos="6000">
                  <a:srgbClr val="C00000"/>
                </a:gs>
                <a:gs pos="26000">
                  <a:srgbClr val="FF0000"/>
                </a:gs>
                <a:gs pos="71000">
                  <a:srgbClr val="FFC000"/>
                </a:gs>
                <a:gs pos="98000">
                  <a:srgbClr val="FFFF00"/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ятно 1 2"/>
          <p:cNvSpPr/>
          <p:nvPr/>
        </p:nvSpPr>
        <p:spPr>
          <a:xfrm>
            <a:off x="152400" y="152400"/>
            <a:ext cx="304800" cy="381000"/>
          </a:xfrm>
          <a:prstGeom prst="irregularSeal1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ятно 1 3"/>
          <p:cNvSpPr/>
          <p:nvPr/>
        </p:nvSpPr>
        <p:spPr>
          <a:xfrm>
            <a:off x="8610600" y="152400"/>
            <a:ext cx="304800" cy="381000"/>
          </a:xfrm>
          <a:prstGeom prst="irregularSeal1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ятно 1 4"/>
          <p:cNvSpPr/>
          <p:nvPr/>
        </p:nvSpPr>
        <p:spPr>
          <a:xfrm>
            <a:off x="8686800" y="63246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ятно 1 5"/>
          <p:cNvSpPr/>
          <p:nvPr/>
        </p:nvSpPr>
        <p:spPr>
          <a:xfrm>
            <a:off x="228600" y="63246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1" descr="C:\Users\денис\Desktop\мама\рож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81000"/>
            <a:ext cx="2895600" cy="3596208"/>
          </a:xfrm>
          <a:prstGeom prst="ellipse">
            <a:avLst/>
          </a:prstGeom>
          <a:solidFill>
            <a:schemeClr val="bg1"/>
          </a:solidFill>
          <a:ln w="63500">
            <a:solidFill>
              <a:srgbClr val="00B050"/>
            </a:solidFill>
          </a:ln>
        </p:spPr>
      </p:pic>
      <p:pic>
        <p:nvPicPr>
          <p:cNvPr id="8" name="Picture 2" descr="C:\Users\денис\Desktop\мама\эрему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2286000"/>
            <a:ext cx="3231976" cy="3989784"/>
          </a:xfrm>
          <a:prstGeom prst="roundRect">
            <a:avLst>
              <a:gd name="adj" fmla="val 23053"/>
            </a:avLst>
          </a:prstGeom>
          <a:noFill/>
          <a:ln w="63500">
            <a:solidFill>
              <a:srgbClr val="FF9900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3352801" y="533400"/>
            <a:ext cx="5181599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3. Число корневых волосков</a:t>
            </a:r>
          </a:p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ржи доходит до 15 млрд., а их</a:t>
            </a:r>
          </a:p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длина составляет 10 000 км.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4038600"/>
            <a:ext cx="4931350" cy="224676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4. Корни </a:t>
            </a:r>
            <a:r>
              <a:rPr lang="ru-RU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эремуроса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содержат</a:t>
            </a:r>
          </a:p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расители, которые </a:t>
            </a:r>
          </a:p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крашивают воду в жёлтый</a:t>
            </a:r>
          </a:p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цвет, шёлк – в медовый, а </a:t>
            </a:r>
          </a:p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ожу – в оранжевый.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абличка 1"/>
          <p:cNvSpPr/>
          <p:nvPr/>
        </p:nvSpPr>
        <p:spPr>
          <a:xfrm>
            <a:off x="152400" y="152400"/>
            <a:ext cx="8839200" cy="6553200"/>
          </a:xfrm>
          <a:prstGeom prst="plaque">
            <a:avLst>
              <a:gd name="adj" fmla="val 9545"/>
            </a:avLst>
          </a:prstGeom>
          <a:solidFill>
            <a:srgbClr val="7AEE32"/>
          </a:solidFill>
          <a:ln w="127000" cmpd="thickThin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ятно 1 2"/>
          <p:cNvSpPr/>
          <p:nvPr/>
        </p:nvSpPr>
        <p:spPr>
          <a:xfrm>
            <a:off x="152400" y="152400"/>
            <a:ext cx="304800" cy="381000"/>
          </a:xfrm>
          <a:prstGeom prst="irregularSeal1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ятно 1 3"/>
          <p:cNvSpPr/>
          <p:nvPr/>
        </p:nvSpPr>
        <p:spPr>
          <a:xfrm>
            <a:off x="8610600" y="152400"/>
            <a:ext cx="304800" cy="381000"/>
          </a:xfrm>
          <a:prstGeom prst="irregularSeal1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ятно 1 4"/>
          <p:cNvSpPr/>
          <p:nvPr/>
        </p:nvSpPr>
        <p:spPr>
          <a:xfrm>
            <a:off x="8686800" y="63246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ятно 1 5"/>
          <p:cNvSpPr/>
          <p:nvPr/>
        </p:nvSpPr>
        <p:spPr>
          <a:xfrm>
            <a:off x="228600" y="63246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3" descr="C:\Users\денис\Desktop\мама\акула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2743200"/>
            <a:ext cx="3528392" cy="3608401"/>
          </a:xfrm>
          <a:prstGeom prst="roundRect">
            <a:avLst>
              <a:gd name="adj" fmla="val 15773"/>
            </a:avLst>
          </a:prstGeom>
          <a:solidFill>
            <a:schemeClr val="bg1"/>
          </a:solidFill>
          <a:ln w="63500">
            <a:solidFill>
              <a:srgbClr val="00B0F0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3733800" y="914400"/>
            <a:ext cx="5063630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5. У математиков существует</a:t>
            </a:r>
          </a:p>
          <a:p>
            <a:r>
              <a:rPr lang="ru-RU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Праздник квадратного корня.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3810000"/>
            <a:ext cx="4250394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6. Самые большие зубы</a:t>
            </a:r>
          </a:p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акулы, но корней у них</a:t>
            </a:r>
          </a:p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нет.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5" descr="C:\Users\АЛЕВТИНА\Desktop\корень Татьяна\5d8c490e821a996f1b6596a5.pngкорень математика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400" y="457200"/>
            <a:ext cx="2438400" cy="2438400"/>
          </a:xfrm>
          <a:prstGeom prst="round2DiagRect">
            <a:avLst>
              <a:gd name="adj1" fmla="val 11469"/>
              <a:gd name="adj2" fmla="val 13366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абличка 1"/>
          <p:cNvSpPr/>
          <p:nvPr/>
        </p:nvSpPr>
        <p:spPr>
          <a:xfrm>
            <a:off x="152400" y="152400"/>
            <a:ext cx="8839200" cy="6553200"/>
          </a:xfrm>
          <a:prstGeom prst="plaque">
            <a:avLst>
              <a:gd name="adj" fmla="val 9545"/>
            </a:avLst>
          </a:prstGeom>
          <a:solidFill>
            <a:srgbClr val="7AEE32"/>
          </a:solidFill>
          <a:ln w="127000" cmpd="thickThin">
            <a:gradFill flip="none" rotWithShape="1">
              <a:gsLst>
                <a:gs pos="6000">
                  <a:srgbClr val="C00000"/>
                </a:gs>
                <a:gs pos="26000">
                  <a:srgbClr val="FF0000"/>
                </a:gs>
                <a:gs pos="71000">
                  <a:srgbClr val="FFC000"/>
                </a:gs>
                <a:gs pos="98000">
                  <a:srgbClr val="FFFF00"/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ятно 1 2"/>
          <p:cNvSpPr/>
          <p:nvPr/>
        </p:nvSpPr>
        <p:spPr>
          <a:xfrm>
            <a:off x="152400" y="152400"/>
            <a:ext cx="304800" cy="381000"/>
          </a:xfrm>
          <a:prstGeom prst="irregularSeal1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ятно 1 3"/>
          <p:cNvSpPr/>
          <p:nvPr/>
        </p:nvSpPr>
        <p:spPr>
          <a:xfrm>
            <a:off x="8610600" y="152400"/>
            <a:ext cx="304800" cy="381000"/>
          </a:xfrm>
          <a:prstGeom prst="irregularSeal1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ятно 1 4"/>
          <p:cNvSpPr/>
          <p:nvPr/>
        </p:nvSpPr>
        <p:spPr>
          <a:xfrm>
            <a:off x="8686800" y="63246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ятно 1 5"/>
          <p:cNvSpPr/>
          <p:nvPr/>
        </p:nvSpPr>
        <p:spPr>
          <a:xfrm>
            <a:off x="228600" y="63246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600200" y="304800"/>
            <a:ext cx="591726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Тема занятия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05000" y="1447800"/>
            <a:ext cx="534774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Корень</a:t>
            </a:r>
            <a:endParaRPr lang="ru-RU" sz="9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1000" y="2895600"/>
            <a:ext cx="84582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Часть слова</a:t>
            </a:r>
            <a:endParaRPr lang="ru-RU" sz="8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4" descr="Картинки по запросу корень слова знак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9365" t="51447" r="13374" b="22848"/>
          <a:stretch>
            <a:fillRect/>
          </a:stretch>
        </p:blipFill>
        <p:spPr bwMode="auto">
          <a:xfrm>
            <a:off x="609600" y="4800600"/>
            <a:ext cx="2514600" cy="685800"/>
          </a:xfrm>
          <a:prstGeom prst="rect">
            <a:avLst/>
          </a:prstGeom>
          <a:noFill/>
        </p:spPr>
      </p:pic>
      <p:pic>
        <p:nvPicPr>
          <p:cNvPr id="15" name="Picture 14" descr="Картинки по запросу корень слова знак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11062" t="13495" r="35839" b="62215"/>
          <a:stretch>
            <a:fillRect/>
          </a:stretch>
        </p:blipFill>
        <p:spPr bwMode="auto">
          <a:xfrm>
            <a:off x="6248400" y="4800600"/>
            <a:ext cx="1728192" cy="648072"/>
          </a:xfrm>
          <a:prstGeom prst="rect">
            <a:avLst/>
          </a:prstGeom>
          <a:noFill/>
        </p:spPr>
      </p:pic>
      <p:pic>
        <p:nvPicPr>
          <p:cNvPr id="16" name="Picture 2" descr="Картинки по запросу корень слова знак"/>
          <p:cNvPicPr>
            <a:picLocks noChangeAspect="1" noChangeArrowheads="1"/>
          </p:cNvPicPr>
          <p:nvPr/>
        </p:nvPicPr>
        <p:blipFill>
          <a:blip r:embed="rId3" cstate="print"/>
          <a:srcRect l="22390" t="60870" r="65164" b="23320"/>
          <a:stretch>
            <a:fillRect/>
          </a:stretch>
        </p:blipFill>
        <p:spPr bwMode="auto">
          <a:xfrm>
            <a:off x="3886200" y="4419600"/>
            <a:ext cx="1600200" cy="9144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</p:pic>
      <p:pic>
        <p:nvPicPr>
          <p:cNvPr id="17" name="Picture 2" descr="Картинки по запросу корень слова знак"/>
          <p:cNvPicPr>
            <a:picLocks noChangeAspect="1" noChangeArrowheads="1"/>
          </p:cNvPicPr>
          <p:nvPr/>
        </p:nvPicPr>
        <p:blipFill>
          <a:blip r:embed="rId3" cstate="print"/>
          <a:srcRect l="55495" t="62846" r="26462" b="23320"/>
          <a:stretch>
            <a:fillRect/>
          </a:stretch>
        </p:blipFill>
        <p:spPr bwMode="auto">
          <a:xfrm>
            <a:off x="2286000" y="5791200"/>
            <a:ext cx="1368152" cy="50405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</p:pic>
      <p:pic>
        <p:nvPicPr>
          <p:cNvPr id="18" name="Picture 2" descr="Картинки по запросу корень слова знак"/>
          <p:cNvPicPr>
            <a:picLocks noChangeAspect="1" noChangeArrowheads="1"/>
          </p:cNvPicPr>
          <p:nvPr/>
        </p:nvPicPr>
        <p:blipFill>
          <a:blip r:embed="rId3" cstate="print"/>
          <a:srcRect l="38666" t="62846" r="46973" b="23320"/>
          <a:stretch>
            <a:fillRect/>
          </a:stretch>
        </p:blipFill>
        <p:spPr bwMode="auto">
          <a:xfrm>
            <a:off x="5715000" y="5791200"/>
            <a:ext cx="1371600" cy="50405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5" descr="C:\Users\АЛЕВТИНА\Desktop\корень Татьяна\ladoshki8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952" t="10256" r="67810" b="52137"/>
          <a:stretch>
            <a:fillRect/>
          </a:stretch>
        </p:blipFill>
        <p:spPr bwMode="auto">
          <a:xfrm flipH="1">
            <a:off x="7772400" y="1143000"/>
            <a:ext cx="838200" cy="838200"/>
          </a:xfrm>
          <a:prstGeom prst="rect">
            <a:avLst/>
          </a:prstGeom>
          <a:noFill/>
        </p:spPr>
      </p:pic>
      <p:sp>
        <p:nvSpPr>
          <p:cNvPr id="2" name="Табличка 1"/>
          <p:cNvSpPr/>
          <p:nvPr/>
        </p:nvSpPr>
        <p:spPr>
          <a:xfrm>
            <a:off x="152400" y="152400"/>
            <a:ext cx="8839200" cy="6553200"/>
          </a:xfrm>
          <a:prstGeom prst="plaque">
            <a:avLst>
              <a:gd name="adj" fmla="val 9545"/>
            </a:avLst>
          </a:prstGeom>
          <a:solidFill>
            <a:srgbClr val="7AEE32"/>
          </a:solidFill>
          <a:ln w="127000" cmpd="thickThin">
            <a:gradFill>
              <a:gsLst>
                <a:gs pos="6000">
                  <a:srgbClr val="FFFF00"/>
                </a:gs>
                <a:gs pos="26000">
                  <a:srgbClr val="FFC000"/>
                </a:gs>
                <a:gs pos="71000">
                  <a:srgbClr val="FF0000"/>
                </a:gs>
                <a:gs pos="98000">
                  <a:srgbClr val="C00000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ятно 1 2"/>
          <p:cNvSpPr/>
          <p:nvPr/>
        </p:nvSpPr>
        <p:spPr>
          <a:xfrm>
            <a:off x="152400" y="152400"/>
            <a:ext cx="304800" cy="381000"/>
          </a:xfrm>
          <a:prstGeom prst="irregularSeal1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ятно 1 3"/>
          <p:cNvSpPr/>
          <p:nvPr/>
        </p:nvSpPr>
        <p:spPr>
          <a:xfrm>
            <a:off x="8610600" y="152400"/>
            <a:ext cx="304800" cy="381000"/>
          </a:xfrm>
          <a:prstGeom prst="irregularSeal1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ятно 1 4"/>
          <p:cNvSpPr/>
          <p:nvPr/>
        </p:nvSpPr>
        <p:spPr>
          <a:xfrm>
            <a:off x="8686800" y="6324600"/>
            <a:ext cx="304800" cy="381000"/>
          </a:xfrm>
          <a:prstGeom prst="irregularSeal1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ятно 1 5"/>
          <p:cNvSpPr/>
          <p:nvPr/>
        </p:nvSpPr>
        <p:spPr>
          <a:xfrm>
            <a:off x="228600" y="6324600"/>
            <a:ext cx="304800" cy="381000"/>
          </a:xfrm>
          <a:prstGeom prst="irregularSeal1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92609" y="152400"/>
            <a:ext cx="31931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Игротека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86400" y="152400"/>
            <a:ext cx="286969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9050">
                  <a:solidFill>
                    <a:srgbClr val="C00000"/>
                  </a:solidFill>
                </a:ln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«Да  -  Нет»</a:t>
            </a:r>
            <a:endParaRPr lang="ru-RU" sz="4000" b="1" cap="none" spc="0" dirty="0">
              <a:ln w="19050">
                <a:solidFill>
                  <a:srgbClr val="C00000"/>
                </a:solidFill>
              </a:ln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8600" y="1143000"/>
            <a:ext cx="5970737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514350" indent="-514350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1.В корне заключено значение всех </a:t>
            </a:r>
          </a:p>
          <a:p>
            <a:pPr marL="514350" indent="-514350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однокоренных слов.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8600" y="1981200"/>
            <a:ext cx="664457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2.Корень всегда стоит после приставки.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8600" y="2362200"/>
            <a:ext cx="571489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3.Бывают слова с двумя корнями.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8600" y="2743200"/>
            <a:ext cx="6470361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4.Однокоренные слова можно назвать </a:t>
            </a:r>
          </a:p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родственными.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28600" y="3581400"/>
            <a:ext cx="6710620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5.Всегда слова с одинаковыми корнями </a:t>
            </a:r>
          </a:p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бывают однокоренными.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28600" y="4419600"/>
            <a:ext cx="5851538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6.В некоторых словах встречается </a:t>
            </a:r>
          </a:p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чередование букв.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8600" y="5181600"/>
            <a:ext cx="7425687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7.Однокоренными называются слова с</a:t>
            </a:r>
          </a:p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дним и тем же корнем и общим значением.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772400" y="1447800"/>
            <a:ext cx="69121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ДА</a:t>
            </a:r>
            <a:endParaRPr lang="ru-RU" sz="28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696200" y="1981200"/>
            <a:ext cx="94128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НЕТ</a:t>
            </a:r>
            <a:endParaRPr lang="ru-RU" sz="28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848600" y="2438400"/>
            <a:ext cx="69121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ДА</a:t>
            </a:r>
            <a:endParaRPr lang="ru-RU" sz="28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848600" y="3048000"/>
            <a:ext cx="69121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ДА</a:t>
            </a:r>
            <a:endParaRPr lang="ru-RU" sz="28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696200" y="3886200"/>
            <a:ext cx="94128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НЕТ</a:t>
            </a:r>
            <a:endParaRPr lang="ru-RU" sz="28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848600" y="4572000"/>
            <a:ext cx="69121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ДА</a:t>
            </a:r>
            <a:endParaRPr lang="ru-RU" sz="28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848600" y="5410200"/>
            <a:ext cx="69121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ДА</a:t>
            </a:r>
            <a:endParaRPr lang="ru-RU" sz="28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Picture 3" descr="C:\Users\АЛЕВТИНА\Desktop\корень Татьяна\10887262_112741613163_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597" t="1786" r="49609" b="3571"/>
          <a:stretch>
            <a:fillRect/>
          </a:stretch>
        </p:blipFill>
        <p:spPr bwMode="auto">
          <a:xfrm rot="855741" flipH="1">
            <a:off x="7783245" y="786940"/>
            <a:ext cx="262490" cy="479723"/>
          </a:xfrm>
          <a:prstGeom prst="rect">
            <a:avLst/>
          </a:prstGeom>
          <a:noFill/>
        </p:spPr>
      </p:pic>
      <p:sp>
        <p:nvSpPr>
          <p:cNvPr id="26" name="Овал 25"/>
          <p:cNvSpPr/>
          <p:nvPr/>
        </p:nvSpPr>
        <p:spPr>
          <a:xfrm>
            <a:off x="838200" y="457200"/>
            <a:ext cx="381000" cy="381000"/>
          </a:xfrm>
          <a:prstGeom prst="ellipse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Picture 5" descr="C:\Users\АЛЕВТИНА\Desktop\корень Татьяна\ladoshki8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952" t="10256" r="38095" b="52137"/>
          <a:stretch>
            <a:fillRect/>
          </a:stretch>
        </p:blipFill>
        <p:spPr bwMode="auto">
          <a:xfrm flipH="1">
            <a:off x="5562600" y="762000"/>
            <a:ext cx="1115290" cy="533400"/>
          </a:xfrm>
          <a:prstGeom prst="rect">
            <a:avLst/>
          </a:prstGeom>
          <a:noFill/>
        </p:spPr>
      </p:pic>
      <p:pic>
        <p:nvPicPr>
          <p:cNvPr id="28" name="Picture 3" descr="C:\Users\АЛЕВТИНА\Desktop\корень Татьяна\10887262_112741613163_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597" t="1786" r="49609" b="3571"/>
          <a:stretch>
            <a:fillRect/>
          </a:stretch>
        </p:blipFill>
        <p:spPr bwMode="auto">
          <a:xfrm rot="20744259">
            <a:off x="7365215" y="786655"/>
            <a:ext cx="259471" cy="47420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абличка 1"/>
          <p:cNvSpPr/>
          <p:nvPr/>
        </p:nvSpPr>
        <p:spPr>
          <a:xfrm>
            <a:off x="152400" y="152400"/>
            <a:ext cx="8839200" cy="6553200"/>
          </a:xfrm>
          <a:prstGeom prst="plaque">
            <a:avLst>
              <a:gd name="adj" fmla="val 9545"/>
            </a:avLst>
          </a:prstGeom>
          <a:solidFill>
            <a:srgbClr val="7AEE32"/>
          </a:solidFill>
          <a:ln w="127000" cmpd="thickThin">
            <a:gradFill>
              <a:gsLst>
                <a:gs pos="6000">
                  <a:srgbClr val="FFFF00"/>
                </a:gs>
                <a:gs pos="26000">
                  <a:srgbClr val="FFC000"/>
                </a:gs>
                <a:gs pos="71000">
                  <a:srgbClr val="FF0000"/>
                </a:gs>
                <a:gs pos="98000">
                  <a:srgbClr val="C00000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ятно 1 2"/>
          <p:cNvSpPr/>
          <p:nvPr/>
        </p:nvSpPr>
        <p:spPr>
          <a:xfrm>
            <a:off x="152400" y="152400"/>
            <a:ext cx="304800" cy="381000"/>
          </a:xfrm>
          <a:prstGeom prst="irregularSeal1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ятно 1 3"/>
          <p:cNvSpPr/>
          <p:nvPr/>
        </p:nvSpPr>
        <p:spPr>
          <a:xfrm>
            <a:off x="8610600" y="152400"/>
            <a:ext cx="304800" cy="381000"/>
          </a:xfrm>
          <a:prstGeom prst="irregularSeal1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ятно 1 4"/>
          <p:cNvSpPr/>
          <p:nvPr/>
        </p:nvSpPr>
        <p:spPr>
          <a:xfrm>
            <a:off x="8686800" y="63246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ятно 1 5"/>
          <p:cNvSpPr/>
          <p:nvPr/>
        </p:nvSpPr>
        <p:spPr>
          <a:xfrm>
            <a:off x="228600" y="63246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152400"/>
            <a:ext cx="45734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Почемучкино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193" y="1066800"/>
            <a:ext cx="895899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- Запишите как можно больше слов с данным корнем.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43000" y="6096000"/>
            <a:ext cx="657167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- Объясните, почему эти слова однокоренные.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АЛЕВТИНА\Desktop\корень Татьяна\unnamed-2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1524000"/>
            <a:ext cx="2680855" cy="3276600"/>
          </a:xfrm>
          <a:prstGeom prst="rect">
            <a:avLst/>
          </a:prstGeom>
          <a:noFill/>
        </p:spPr>
      </p:pic>
      <p:pic>
        <p:nvPicPr>
          <p:cNvPr id="3075" name="Picture 3" descr="C:\Users\АЛЕВТИНА\Desktop\корень Татьяна\pngtree-green-plant-big-tree-element-image_1265897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09800" y="3124200"/>
            <a:ext cx="2590800" cy="2971800"/>
          </a:xfrm>
          <a:prstGeom prst="rect">
            <a:avLst/>
          </a:prstGeom>
          <a:noFill/>
        </p:spPr>
      </p:pic>
      <p:pic>
        <p:nvPicPr>
          <p:cNvPr id="3076" name="Picture 4" descr="C:\Users\АЛЕВТИНА\Desktop\корень Татьяна\pngtree-spring-green-trees-illustration-image_122261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95800" y="1524000"/>
            <a:ext cx="2438400" cy="3124200"/>
          </a:xfrm>
          <a:prstGeom prst="rect">
            <a:avLst/>
          </a:prstGeom>
          <a:noFill/>
        </p:spPr>
      </p:pic>
      <p:pic>
        <p:nvPicPr>
          <p:cNvPr id="3077" name="Picture 5" descr="C:\Users\АЛЕВТИНА\Desktop\корень Татьяна\pngtree-spring-green-trees-illustration-image_1459774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 l="5405" t="9524" b="9524"/>
          <a:stretch>
            <a:fillRect/>
          </a:stretch>
        </p:blipFill>
        <p:spPr bwMode="auto">
          <a:xfrm>
            <a:off x="6477000" y="2971800"/>
            <a:ext cx="2667000" cy="3048000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304800" y="4038600"/>
            <a:ext cx="49244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</a:t>
            </a:r>
            <a:endParaRPr lang="ru-RU" sz="3200" b="1" cap="none" spc="0" dirty="0">
              <a:ln w="11430"/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7400" y="5562600"/>
            <a:ext cx="49244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</a:t>
            </a:r>
            <a:endParaRPr lang="ru-RU" sz="3200" b="1" cap="none" spc="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648200" y="3733800"/>
            <a:ext cx="49244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</a:t>
            </a:r>
            <a:endParaRPr lang="ru-RU" sz="3200" b="1" cap="none" spc="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934200" y="5486400"/>
            <a:ext cx="49244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</a:t>
            </a:r>
            <a:endParaRPr lang="ru-RU" sz="3200" b="1" cap="none" spc="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45434" y="1981200"/>
            <a:ext cx="11966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лес</a:t>
            </a:r>
            <a:endParaRPr lang="ru-RU" sz="5400" b="1" cap="none" spc="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804730" y="3886200"/>
            <a:ext cx="20029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мороз</a:t>
            </a:r>
            <a:endParaRPr lang="ru-RU" sz="5400" b="1" cap="none" spc="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763180" y="4038600"/>
            <a:ext cx="15135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снег</a:t>
            </a:r>
            <a:endParaRPr lang="ru-RU" sz="5400" b="1" cap="none" spc="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996281" y="2057400"/>
            <a:ext cx="13340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зим</a:t>
            </a:r>
            <a:endParaRPr lang="ru-RU" sz="5400" b="1" cap="none" spc="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Дуга 21"/>
          <p:cNvSpPr/>
          <p:nvPr/>
        </p:nvSpPr>
        <p:spPr>
          <a:xfrm>
            <a:off x="1066800" y="2057400"/>
            <a:ext cx="990600" cy="381000"/>
          </a:xfrm>
          <a:prstGeom prst="arc">
            <a:avLst>
              <a:gd name="adj1" fmla="val 10785436"/>
              <a:gd name="adj2" fmla="val 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Дуга 22"/>
          <p:cNvSpPr/>
          <p:nvPr/>
        </p:nvSpPr>
        <p:spPr>
          <a:xfrm>
            <a:off x="2743200" y="4038600"/>
            <a:ext cx="1524000" cy="533400"/>
          </a:xfrm>
          <a:prstGeom prst="arc">
            <a:avLst>
              <a:gd name="adj1" fmla="val 10758076"/>
              <a:gd name="adj2" fmla="val 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Дуга 23"/>
          <p:cNvSpPr/>
          <p:nvPr/>
        </p:nvSpPr>
        <p:spPr>
          <a:xfrm>
            <a:off x="5029200" y="2133600"/>
            <a:ext cx="1219200" cy="381000"/>
          </a:xfrm>
          <a:prstGeom prst="arc">
            <a:avLst>
              <a:gd name="adj1" fmla="val 10762634"/>
              <a:gd name="adj2" fmla="val 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Дуга 24"/>
          <p:cNvSpPr/>
          <p:nvPr/>
        </p:nvSpPr>
        <p:spPr>
          <a:xfrm>
            <a:off x="6858000" y="3962400"/>
            <a:ext cx="1905000" cy="457200"/>
          </a:xfrm>
          <a:prstGeom prst="arc">
            <a:avLst>
              <a:gd name="adj1" fmla="val 10769462"/>
              <a:gd name="adj2" fmla="val 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838200" y="457200"/>
            <a:ext cx="381000" cy="381000"/>
          </a:xfrm>
          <a:prstGeom prst="ellipse">
            <a:avLst/>
          </a:prstGeom>
          <a:solidFill>
            <a:srgbClr val="FF00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 animBg="1"/>
      <p:bldP spid="23" grpId="0" animBg="1"/>
      <p:bldP spid="24" grpId="0" animBg="1"/>
      <p:bldP spid="2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абличка 1"/>
          <p:cNvSpPr/>
          <p:nvPr/>
        </p:nvSpPr>
        <p:spPr>
          <a:xfrm>
            <a:off x="152400" y="152400"/>
            <a:ext cx="8839200" cy="6553200"/>
          </a:xfrm>
          <a:prstGeom prst="plaque">
            <a:avLst>
              <a:gd name="adj" fmla="val 9545"/>
            </a:avLst>
          </a:prstGeom>
          <a:solidFill>
            <a:srgbClr val="7AEE32"/>
          </a:solidFill>
          <a:ln w="127000" cmpd="thickThin">
            <a:gradFill flip="none" rotWithShape="1">
              <a:gsLst>
                <a:gs pos="6000">
                  <a:srgbClr val="C00000"/>
                </a:gs>
                <a:gs pos="26000">
                  <a:srgbClr val="FF0000"/>
                </a:gs>
                <a:gs pos="71000">
                  <a:srgbClr val="FFC000"/>
                </a:gs>
                <a:gs pos="98000">
                  <a:srgbClr val="FFFF00"/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ятно 1 2"/>
          <p:cNvSpPr/>
          <p:nvPr/>
        </p:nvSpPr>
        <p:spPr>
          <a:xfrm>
            <a:off x="152400" y="152400"/>
            <a:ext cx="304800" cy="381000"/>
          </a:xfrm>
          <a:prstGeom prst="irregularSeal1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ятно 1 3"/>
          <p:cNvSpPr/>
          <p:nvPr/>
        </p:nvSpPr>
        <p:spPr>
          <a:xfrm>
            <a:off x="8610600" y="152400"/>
            <a:ext cx="304800" cy="381000"/>
          </a:xfrm>
          <a:prstGeom prst="irregularSeal1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ятно 1 4"/>
          <p:cNvSpPr/>
          <p:nvPr/>
        </p:nvSpPr>
        <p:spPr>
          <a:xfrm>
            <a:off x="8686800" y="63246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ятно 1 5"/>
          <p:cNvSpPr/>
          <p:nvPr/>
        </p:nvSpPr>
        <p:spPr>
          <a:xfrm>
            <a:off x="228600" y="63246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027616" y="304800"/>
            <a:ext cx="50239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Физминуткино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1219200"/>
            <a:ext cx="686668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1. Нарисуйте корень слова правой ногой.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33600" y="2057400"/>
            <a:ext cx="664066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2. Нарисуйте корень слова левой ногой.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2400" y="2895600"/>
            <a:ext cx="690298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3. Нарисуйте корень слова правой рукой.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33600" y="3733800"/>
            <a:ext cx="667695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4. Нарисуйте корень слова левой рукой.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8600" y="4648200"/>
            <a:ext cx="8029634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5. Нарисуйте корень слова одновременно двумя </a:t>
            </a:r>
          </a:p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руками.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90600" y="6019800"/>
            <a:ext cx="722043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6. Нарисуйте корень слова в воздухе носом.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3" descr="C:\Users\АЛЕВТИНА\Desktop\корень Татьяна\10887262_112741613163_2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597" t="1786" r="49609" b="3571"/>
          <a:stretch>
            <a:fillRect/>
          </a:stretch>
        </p:blipFill>
        <p:spPr bwMode="auto">
          <a:xfrm rot="891107" flipH="1">
            <a:off x="7488648" y="1110449"/>
            <a:ext cx="447080" cy="817077"/>
          </a:xfrm>
          <a:prstGeom prst="rect">
            <a:avLst/>
          </a:prstGeom>
          <a:noFill/>
        </p:spPr>
      </p:pic>
      <p:pic>
        <p:nvPicPr>
          <p:cNvPr id="15" name="Picture 3" descr="C:\Users\АЛЕВТИНА\Desktop\корень Татьяна\10887262_112741613163_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597" t="1786" r="49609" b="3571"/>
          <a:stretch>
            <a:fillRect/>
          </a:stretch>
        </p:blipFill>
        <p:spPr bwMode="auto">
          <a:xfrm rot="20660454">
            <a:off x="990600" y="1905000"/>
            <a:ext cx="458638" cy="838200"/>
          </a:xfrm>
          <a:prstGeom prst="rect">
            <a:avLst/>
          </a:prstGeom>
          <a:noFill/>
        </p:spPr>
      </p:pic>
      <p:pic>
        <p:nvPicPr>
          <p:cNvPr id="16" name="Picture 5" descr="C:\Users\АЛЕВТИНА\Desktop\корень Татьяна\ladoshki8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1905" t="10256" r="8381" b="52137"/>
          <a:stretch>
            <a:fillRect/>
          </a:stretch>
        </p:blipFill>
        <p:spPr bwMode="auto">
          <a:xfrm rot="1071067">
            <a:off x="7239000" y="2819400"/>
            <a:ext cx="914400" cy="838200"/>
          </a:xfrm>
          <a:prstGeom prst="rect">
            <a:avLst/>
          </a:prstGeom>
          <a:noFill/>
        </p:spPr>
      </p:pic>
      <p:pic>
        <p:nvPicPr>
          <p:cNvPr id="17" name="Picture 5" descr="C:\Users\АЛЕВТИНА\Desktop\корень Татьяна\ladoshki8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952" t="51282" r="65333" b="11111"/>
          <a:stretch>
            <a:fillRect/>
          </a:stretch>
        </p:blipFill>
        <p:spPr bwMode="auto">
          <a:xfrm rot="20644945">
            <a:off x="914400" y="3657600"/>
            <a:ext cx="914400" cy="838200"/>
          </a:xfrm>
          <a:prstGeom prst="rect">
            <a:avLst/>
          </a:prstGeom>
          <a:noFill/>
        </p:spPr>
      </p:pic>
      <p:pic>
        <p:nvPicPr>
          <p:cNvPr id="19" name="Picture 5" descr="C:\Users\АЛЕВТИНА\Desktop\корень Татьяна\ladoshki8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952" t="10256" r="38095" b="52137"/>
          <a:stretch>
            <a:fillRect/>
          </a:stretch>
        </p:blipFill>
        <p:spPr bwMode="auto">
          <a:xfrm>
            <a:off x="3581400" y="5105400"/>
            <a:ext cx="1752600" cy="8382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абличка 1"/>
          <p:cNvSpPr/>
          <p:nvPr/>
        </p:nvSpPr>
        <p:spPr>
          <a:xfrm>
            <a:off x="152400" y="152400"/>
            <a:ext cx="8839200" cy="6553200"/>
          </a:xfrm>
          <a:prstGeom prst="plaque">
            <a:avLst>
              <a:gd name="adj" fmla="val 9545"/>
            </a:avLst>
          </a:prstGeom>
          <a:solidFill>
            <a:srgbClr val="7AEE32"/>
          </a:solidFill>
          <a:ln w="127000" cmpd="thickThin">
            <a:gradFill>
              <a:gsLst>
                <a:gs pos="6000">
                  <a:srgbClr val="FFFF00"/>
                </a:gs>
                <a:gs pos="26000">
                  <a:srgbClr val="FFC000"/>
                </a:gs>
                <a:gs pos="71000">
                  <a:srgbClr val="FF0000"/>
                </a:gs>
                <a:gs pos="98000">
                  <a:srgbClr val="C00000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Пятно 1 2"/>
          <p:cNvSpPr/>
          <p:nvPr/>
        </p:nvSpPr>
        <p:spPr>
          <a:xfrm>
            <a:off x="152400" y="1524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ятно 1 3"/>
          <p:cNvSpPr/>
          <p:nvPr/>
        </p:nvSpPr>
        <p:spPr>
          <a:xfrm>
            <a:off x="8610600" y="1524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ятно 1 4"/>
          <p:cNvSpPr/>
          <p:nvPr/>
        </p:nvSpPr>
        <p:spPr>
          <a:xfrm>
            <a:off x="8686800" y="63246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ятно 1 5"/>
          <p:cNvSpPr/>
          <p:nvPr/>
        </p:nvSpPr>
        <p:spPr>
          <a:xfrm>
            <a:off x="228600" y="63246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914246" y="304800"/>
            <a:ext cx="53147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Исправляйкино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4493" y="1295400"/>
            <a:ext cx="8734956" cy="49289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Соавтор, цветник, пароход,</a:t>
            </a:r>
          </a:p>
          <a:p>
            <a:pPr algn="ctr">
              <a:lnSpc>
                <a:spcPct val="150000"/>
              </a:lnSpc>
            </a:pP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перевозка, подъезд, март,</a:t>
            </a:r>
          </a:p>
          <a:p>
            <a:pPr algn="ctr">
              <a:lnSpc>
                <a:spcPct val="150000"/>
              </a:lnSpc>
            </a:pP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больница, подснежник,</a:t>
            </a:r>
          </a:p>
          <a:p>
            <a:pPr algn="ctr">
              <a:lnSpc>
                <a:spcPct val="150000"/>
              </a:lnSpc>
            </a:pP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рассказ, победа, дорога.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Дуга 8"/>
          <p:cNvSpPr/>
          <p:nvPr/>
        </p:nvSpPr>
        <p:spPr>
          <a:xfrm>
            <a:off x="381000" y="1600200"/>
            <a:ext cx="2438400" cy="533400"/>
          </a:xfrm>
          <a:prstGeom prst="arc">
            <a:avLst>
              <a:gd name="adj1" fmla="val 10890523"/>
              <a:gd name="adj2" fmla="val 21568182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Дуга 9"/>
          <p:cNvSpPr/>
          <p:nvPr/>
        </p:nvSpPr>
        <p:spPr>
          <a:xfrm>
            <a:off x="3200400" y="1676400"/>
            <a:ext cx="2590800" cy="457200"/>
          </a:xfrm>
          <a:prstGeom prst="arc">
            <a:avLst>
              <a:gd name="adj1" fmla="val 10773717"/>
              <a:gd name="adj2" fmla="val 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Дуга 10"/>
          <p:cNvSpPr/>
          <p:nvPr/>
        </p:nvSpPr>
        <p:spPr>
          <a:xfrm>
            <a:off x="6172200" y="1676400"/>
            <a:ext cx="990600" cy="381000"/>
          </a:xfrm>
          <a:prstGeom prst="arc">
            <a:avLst>
              <a:gd name="adj1" fmla="val 10853467"/>
              <a:gd name="adj2" fmla="val 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Дуга 11"/>
          <p:cNvSpPr/>
          <p:nvPr/>
        </p:nvSpPr>
        <p:spPr>
          <a:xfrm>
            <a:off x="7620000" y="1676400"/>
            <a:ext cx="914400" cy="381000"/>
          </a:xfrm>
          <a:prstGeom prst="arc">
            <a:avLst>
              <a:gd name="adj1" fmla="val 10800239"/>
              <a:gd name="adj2" fmla="val 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Дуга 12"/>
          <p:cNvSpPr/>
          <p:nvPr/>
        </p:nvSpPr>
        <p:spPr>
          <a:xfrm>
            <a:off x="2057400" y="2971800"/>
            <a:ext cx="838200" cy="304800"/>
          </a:xfrm>
          <a:prstGeom prst="arc">
            <a:avLst>
              <a:gd name="adj1" fmla="val 10862159"/>
              <a:gd name="adj2" fmla="val 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Дуга 14"/>
          <p:cNvSpPr/>
          <p:nvPr/>
        </p:nvSpPr>
        <p:spPr>
          <a:xfrm>
            <a:off x="5562600" y="2971800"/>
            <a:ext cx="914400" cy="304800"/>
          </a:xfrm>
          <a:prstGeom prst="arc">
            <a:avLst>
              <a:gd name="adj1" fmla="val 10755940"/>
              <a:gd name="adj2" fmla="val 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Дуга 15"/>
          <p:cNvSpPr/>
          <p:nvPr/>
        </p:nvSpPr>
        <p:spPr>
          <a:xfrm>
            <a:off x="6781800" y="2971800"/>
            <a:ext cx="1524000" cy="304800"/>
          </a:xfrm>
          <a:prstGeom prst="arc">
            <a:avLst>
              <a:gd name="adj1" fmla="val 10771530"/>
              <a:gd name="adj2" fmla="val 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Дуга 16"/>
          <p:cNvSpPr/>
          <p:nvPr/>
        </p:nvSpPr>
        <p:spPr>
          <a:xfrm>
            <a:off x="914400" y="4114800"/>
            <a:ext cx="1828800" cy="381000"/>
          </a:xfrm>
          <a:prstGeom prst="arc">
            <a:avLst>
              <a:gd name="adj1" fmla="val 10805780"/>
              <a:gd name="adj2" fmla="val 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Дуга 17"/>
          <p:cNvSpPr/>
          <p:nvPr/>
        </p:nvSpPr>
        <p:spPr>
          <a:xfrm>
            <a:off x="5334000" y="4191000"/>
            <a:ext cx="1752600" cy="381000"/>
          </a:xfrm>
          <a:prstGeom prst="arc">
            <a:avLst>
              <a:gd name="adj1" fmla="val 10775253"/>
              <a:gd name="adj2" fmla="val 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/>
          <p:cNvSpPr/>
          <p:nvPr/>
        </p:nvSpPr>
        <p:spPr>
          <a:xfrm>
            <a:off x="914400" y="5410200"/>
            <a:ext cx="2209800" cy="457200"/>
          </a:xfrm>
          <a:prstGeom prst="arc">
            <a:avLst>
              <a:gd name="adj1" fmla="val 10768626"/>
              <a:gd name="adj2" fmla="val 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Дуга 19"/>
          <p:cNvSpPr/>
          <p:nvPr/>
        </p:nvSpPr>
        <p:spPr>
          <a:xfrm>
            <a:off x="3505200" y="5334000"/>
            <a:ext cx="1981200" cy="533400"/>
          </a:xfrm>
          <a:prstGeom prst="arc">
            <a:avLst>
              <a:gd name="adj1" fmla="val 10821442"/>
              <a:gd name="adj2" fmla="val 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Дуга 20"/>
          <p:cNvSpPr/>
          <p:nvPr/>
        </p:nvSpPr>
        <p:spPr>
          <a:xfrm>
            <a:off x="5943600" y="5410200"/>
            <a:ext cx="1676400" cy="457200"/>
          </a:xfrm>
          <a:prstGeom prst="arc">
            <a:avLst>
              <a:gd name="adj1" fmla="val 10777964"/>
              <a:gd name="adj2" fmla="val 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Picture 2" descr="C:\Users\АЛЕВТИНА\Desktop\корень Татьяна\талисман-образования-мультфильма-карандаша-133927606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12550" flipH="1">
            <a:off x="7520996" y="268938"/>
            <a:ext cx="944034" cy="1219200"/>
          </a:xfrm>
          <a:prstGeom prst="rect">
            <a:avLst/>
          </a:prstGeom>
          <a:noFill/>
        </p:spPr>
      </p:pic>
      <p:sp>
        <p:nvSpPr>
          <p:cNvPr id="24" name="Овал 23"/>
          <p:cNvSpPr/>
          <p:nvPr/>
        </p:nvSpPr>
        <p:spPr>
          <a:xfrm>
            <a:off x="990600" y="609600"/>
            <a:ext cx="457200" cy="457200"/>
          </a:xfrm>
          <a:prstGeom prst="ellipse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абличка 1"/>
          <p:cNvSpPr/>
          <p:nvPr/>
        </p:nvSpPr>
        <p:spPr>
          <a:xfrm>
            <a:off x="152400" y="152400"/>
            <a:ext cx="8839200" cy="6553200"/>
          </a:xfrm>
          <a:prstGeom prst="plaque">
            <a:avLst>
              <a:gd name="adj" fmla="val 9545"/>
            </a:avLst>
          </a:prstGeom>
          <a:solidFill>
            <a:srgbClr val="7AEE32"/>
          </a:solidFill>
          <a:ln w="127000" cmpd="thickThin">
            <a:gradFill>
              <a:gsLst>
                <a:gs pos="6000">
                  <a:srgbClr val="FFFF00"/>
                </a:gs>
                <a:gs pos="26000">
                  <a:srgbClr val="FFC000"/>
                </a:gs>
                <a:gs pos="71000">
                  <a:srgbClr val="FF0000"/>
                </a:gs>
                <a:gs pos="98000">
                  <a:srgbClr val="C00000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Пятно 1 2"/>
          <p:cNvSpPr/>
          <p:nvPr/>
        </p:nvSpPr>
        <p:spPr>
          <a:xfrm>
            <a:off x="152400" y="1524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ятно 1 3"/>
          <p:cNvSpPr/>
          <p:nvPr/>
        </p:nvSpPr>
        <p:spPr>
          <a:xfrm>
            <a:off x="8610600" y="1524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ятно 1 4"/>
          <p:cNvSpPr/>
          <p:nvPr/>
        </p:nvSpPr>
        <p:spPr>
          <a:xfrm>
            <a:off x="8686800" y="63246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ятно 1 5"/>
          <p:cNvSpPr/>
          <p:nvPr/>
        </p:nvSpPr>
        <p:spPr>
          <a:xfrm>
            <a:off x="228600" y="63246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914246" y="304800"/>
            <a:ext cx="53147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Исправляйкино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4493" y="1295400"/>
            <a:ext cx="8734955" cy="507831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Соавтор, цветник, пароход,</a:t>
            </a:r>
          </a:p>
          <a:p>
            <a:pPr algn="ctr">
              <a:lnSpc>
                <a:spcPct val="150000"/>
              </a:lnSpc>
            </a:pP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перевозка, подъезд, март,</a:t>
            </a:r>
          </a:p>
          <a:p>
            <a:pPr algn="ctr">
              <a:lnSpc>
                <a:spcPct val="150000"/>
              </a:lnSpc>
            </a:pP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больница, подснежник,</a:t>
            </a:r>
          </a:p>
          <a:p>
            <a:pPr algn="ctr">
              <a:lnSpc>
                <a:spcPct val="150000"/>
              </a:lnSpc>
            </a:pP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рассказ, победа, дорога.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Дуга 8"/>
          <p:cNvSpPr/>
          <p:nvPr/>
        </p:nvSpPr>
        <p:spPr>
          <a:xfrm>
            <a:off x="1219200" y="1676400"/>
            <a:ext cx="1524000" cy="457200"/>
          </a:xfrm>
          <a:prstGeom prst="arc">
            <a:avLst>
              <a:gd name="adj1" fmla="val 10878898"/>
              <a:gd name="adj2" fmla="val 21568182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Дуга 9"/>
          <p:cNvSpPr/>
          <p:nvPr/>
        </p:nvSpPr>
        <p:spPr>
          <a:xfrm>
            <a:off x="3200400" y="1752600"/>
            <a:ext cx="1295400" cy="304800"/>
          </a:xfrm>
          <a:prstGeom prst="arc">
            <a:avLst>
              <a:gd name="adj1" fmla="val 10773717"/>
              <a:gd name="adj2" fmla="val 26107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Дуга 10"/>
          <p:cNvSpPr/>
          <p:nvPr/>
        </p:nvSpPr>
        <p:spPr>
          <a:xfrm>
            <a:off x="6172200" y="1676400"/>
            <a:ext cx="990600" cy="457200"/>
          </a:xfrm>
          <a:prstGeom prst="arc">
            <a:avLst>
              <a:gd name="adj1" fmla="val 10853467"/>
              <a:gd name="adj2" fmla="val 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Дуга 11"/>
          <p:cNvSpPr/>
          <p:nvPr/>
        </p:nvSpPr>
        <p:spPr>
          <a:xfrm>
            <a:off x="7620000" y="1676400"/>
            <a:ext cx="914400" cy="381000"/>
          </a:xfrm>
          <a:prstGeom prst="arc">
            <a:avLst>
              <a:gd name="adj1" fmla="val 10800239"/>
              <a:gd name="adj2" fmla="val 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Дуга 12"/>
          <p:cNvSpPr/>
          <p:nvPr/>
        </p:nvSpPr>
        <p:spPr>
          <a:xfrm>
            <a:off x="2057400" y="2971800"/>
            <a:ext cx="838200" cy="304800"/>
          </a:xfrm>
          <a:prstGeom prst="arc">
            <a:avLst>
              <a:gd name="adj1" fmla="val 10862159"/>
              <a:gd name="adj2" fmla="val 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Дуга 14"/>
          <p:cNvSpPr/>
          <p:nvPr/>
        </p:nvSpPr>
        <p:spPr>
          <a:xfrm>
            <a:off x="5562600" y="2971800"/>
            <a:ext cx="914400" cy="304800"/>
          </a:xfrm>
          <a:prstGeom prst="arc">
            <a:avLst>
              <a:gd name="adj1" fmla="val 10755940"/>
              <a:gd name="adj2" fmla="val 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Дуга 15"/>
          <p:cNvSpPr/>
          <p:nvPr/>
        </p:nvSpPr>
        <p:spPr>
          <a:xfrm>
            <a:off x="6781800" y="2971800"/>
            <a:ext cx="1447800" cy="304800"/>
          </a:xfrm>
          <a:prstGeom prst="arc">
            <a:avLst>
              <a:gd name="adj1" fmla="val 10771530"/>
              <a:gd name="adj2" fmla="val 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Дуга 16"/>
          <p:cNvSpPr/>
          <p:nvPr/>
        </p:nvSpPr>
        <p:spPr>
          <a:xfrm>
            <a:off x="914400" y="4114800"/>
            <a:ext cx="1295400" cy="381000"/>
          </a:xfrm>
          <a:prstGeom prst="arc">
            <a:avLst>
              <a:gd name="adj1" fmla="val 10805780"/>
              <a:gd name="adj2" fmla="val 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Дуга 17"/>
          <p:cNvSpPr/>
          <p:nvPr/>
        </p:nvSpPr>
        <p:spPr>
          <a:xfrm>
            <a:off x="5334000" y="4191000"/>
            <a:ext cx="1371600" cy="381000"/>
          </a:xfrm>
          <a:prstGeom prst="arc">
            <a:avLst>
              <a:gd name="adj1" fmla="val 10775253"/>
              <a:gd name="adj2" fmla="val 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/>
          <p:cNvSpPr/>
          <p:nvPr/>
        </p:nvSpPr>
        <p:spPr>
          <a:xfrm>
            <a:off x="1981200" y="5410200"/>
            <a:ext cx="1143000" cy="381000"/>
          </a:xfrm>
          <a:prstGeom prst="arc">
            <a:avLst>
              <a:gd name="adj1" fmla="val 10768626"/>
              <a:gd name="adj2" fmla="val 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Дуга 19"/>
          <p:cNvSpPr/>
          <p:nvPr/>
        </p:nvSpPr>
        <p:spPr>
          <a:xfrm>
            <a:off x="3581400" y="5410200"/>
            <a:ext cx="1600200" cy="381000"/>
          </a:xfrm>
          <a:prstGeom prst="arc">
            <a:avLst>
              <a:gd name="adj1" fmla="val 10821442"/>
              <a:gd name="adj2" fmla="val 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Дуга 20"/>
          <p:cNvSpPr/>
          <p:nvPr/>
        </p:nvSpPr>
        <p:spPr>
          <a:xfrm>
            <a:off x="5943600" y="5410200"/>
            <a:ext cx="1676400" cy="457200"/>
          </a:xfrm>
          <a:prstGeom prst="arc">
            <a:avLst>
              <a:gd name="adj1" fmla="val 10777964"/>
              <a:gd name="adj2" fmla="val 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Picture 2" descr="C:\Users\АЛЕВТИНА\Desktop\корень Татьяна\талисман-образования-мультфильма-карандаша-133927606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12550" flipH="1">
            <a:off x="7520997" y="268938"/>
            <a:ext cx="944034" cy="1219200"/>
          </a:xfrm>
          <a:prstGeom prst="rect">
            <a:avLst/>
          </a:prstGeom>
          <a:noFill/>
        </p:spPr>
      </p:pic>
      <p:sp>
        <p:nvSpPr>
          <p:cNvPr id="24" name="Овал 23"/>
          <p:cNvSpPr/>
          <p:nvPr/>
        </p:nvSpPr>
        <p:spPr>
          <a:xfrm>
            <a:off x="990600" y="609600"/>
            <a:ext cx="457200" cy="457200"/>
          </a:xfrm>
          <a:prstGeom prst="ellipse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абличка 1"/>
          <p:cNvSpPr/>
          <p:nvPr/>
        </p:nvSpPr>
        <p:spPr>
          <a:xfrm>
            <a:off x="152400" y="152400"/>
            <a:ext cx="8839200" cy="6553200"/>
          </a:xfrm>
          <a:prstGeom prst="plaque">
            <a:avLst>
              <a:gd name="adj" fmla="val 9545"/>
            </a:avLst>
          </a:prstGeom>
          <a:solidFill>
            <a:srgbClr val="7AEE32"/>
          </a:solidFill>
          <a:ln w="127000" cmpd="thickThin">
            <a:gradFill>
              <a:gsLst>
                <a:gs pos="6000">
                  <a:srgbClr val="FFFF00"/>
                </a:gs>
                <a:gs pos="26000">
                  <a:srgbClr val="FFC000"/>
                </a:gs>
                <a:gs pos="71000">
                  <a:srgbClr val="FF0000"/>
                </a:gs>
                <a:gs pos="98000">
                  <a:srgbClr val="C00000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ятно 1 2"/>
          <p:cNvSpPr/>
          <p:nvPr/>
        </p:nvSpPr>
        <p:spPr>
          <a:xfrm>
            <a:off x="152400" y="152400"/>
            <a:ext cx="304800" cy="381000"/>
          </a:xfrm>
          <a:prstGeom prst="irregularSeal1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ятно 1 3"/>
          <p:cNvSpPr/>
          <p:nvPr/>
        </p:nvSpPr>
        <p:spPr>
          <a:xfrm>
            <a:off x="8610600" y="152400"/>
            <a:ext cx="304800" cy="381000"/>
          </a:xfrm>
          <a:prstGeom prst="irregularSeal1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ятно 1 4"/>
          <p:cNvSpPr/>
          <p:nvPr/>
        </p:nvSpPr>
        <p:spPr>
          <a:xfrm>
            <a:off x="8686800" y="6324600"/>
            <a:ext cx="304800" cy="381000"/>
          </a:xfrm>
          <a:prstGeom prst="irregularSeal1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ятно 1 5"/>
          <p:cNvSpPr/>
          <p:nvPr/>
        </p:nvSpPr>
        <p:spPr>
          <a:xfrm>
            <a:off x="228600" y="6324600"/>
            <a:ext cx="304800" cy="381000"/>
          </a:xfrm>
          <a:prstGeom prst="irregularSeal1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533400"/>
            <a:ext cx="270266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Работа в парах</a:t>
            </a:r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72704" y="914400"/>
            <a:ext cx="65218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Четвёртый лишний</a:t>
            </a:r>
            <a:endParaRPr lang="ru-RU" sz="5400" b="1" spc="50" dirty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8600" y="1828800"/>
            <a:ext cx="639284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- Зачеркните в каждой строке лишнее слово.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3400" y="2286000"/>
            <a:ext cx="848232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Дорога, подорожник, дорожить, дороженька.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09600" y="2819400"/>
            <a:ext cx="601132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Год, годовалый, годик, угодить.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09600" y="3352800"/>
            <a:ext cx="605287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Деловой, делить, дело, поделка.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33400" y="3886200"/>
            <a:ext cx="728077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Слезает, прослезился, слёзы, слёзный.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33400" y="4419600"/>
            <a:ext cx="765703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Смелость, смельчак, осмелел, храбрый. 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676400" y="5562600"/>
            <a:ext cx="414421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- Докажите своё мнение.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 descr="C:\Users\1\Documents\Эффектик-пресс\2017 год\Татьяна конкурс\иконки\3dcollaboration.jpg иконка пар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5200" y="381000"/>
            <a:ext cx="870857" cy="609600"/>
          </a:xfrm>
          <a:prstGeom prst="round2DiagRect">
            <a:avLst>
              <a:gd name="adj1" fmla="val 16667"/>
              <a:gd name="adj2" fmla="val 19350"/>
            </a:avLst>
          </a:prstGeom>
          <a:ln w="381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3" descr="C:\Users\АЛЕВТИНА\Desktop\Эффектик-пресс\2017 год\Для Татьяны статьи\знак вопроса\1408052860_361202783.jpg знак вопроса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428" r="14286"/>
          <a:stretch>
            <a:fillRect/>
          </a:stretch>
        </p:blipFill>
        <p:spPr bwMode="auto">
          <a:xfrm>
            <a:off x="304800" y="2286000"/>
            <a:ext cx="342900" cy="533400"/>
          </a:xfrm>
          <a:prstGeom prst="rect">
            <a:avLst/>
          </a:prstGeom>
          <a:noFill/>
        </p:spPr>
      </p:pic>
      <p:pic>
        <p:nvPicPr>
          <p:cNvPr id="18" name="Picture 28" descr="01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00800" y="5410200"/>
            <a:ext cx="1992126" cy="115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C:\Users\АЛЕВТИНА\Desktop\корень Татьяна\2780581388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4953000"/>
            <a:ext cx="1066800" cy="1686226"/>
          </a:xfrm>
          <a:prstGeom prst="rect">
            <a:avLst/>
          </a:prstGeom>
          <a:noFill/>
        </p:spPr>
      </p:pic>
      <p:pic>
        <p:nvPicPr>
          <p:cNvPr id="20" name="Picture 2" descr="C:\Users\АЛЕВТИНА\Desktop\корень Татьяна\талисман-образования-мультфильма-карандаша-133927606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993995">
            <a:off x="385186" y="897390"/>
            <a:ext cx="762000" cy="984107"/>
          </a:xfrm>
          <a:prstGeom prst="rect">
            <a:avLst/>
          </a:prstGeom>
          <a:noFill/>
        </p:spPr>
      </p:pic>
      <p:pic>
        <p:nvPicPr>
          <p:cNvPr id="21" name="Picture 3" descr="C:\Users\АЛЕВТИНА\Desktop\Эффектик-пресс\2017 год\Для Татьяны статьи\знак вопроса\1408052860_361202783.jpg знак вопроса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428" r="14286"/>
          <a:stretch>
            <a:fillRect/>
          </a:stretch>
        </p:blipFill>
        <p:spPr bwMode="auto">
          <a:xfrm>
            <a:off x="304800" y="2819400"/>
            <a:ext cx="342900" cy="533400"/>
          </a:xfrm>
          <a:prstGeom prst="rect">
            <a:avLst/>
          </a:prstGeom>
          <a:noFill/>
        </p:spPr>
      </p:pic>
      <p:pic>
        <p:nvPicPr>
          <p:cNvPr id="22" name="Picture 3" descr="C:\Users\АЛЕВТИНА\Desktop\Эффектик-пресс\2017 год\Для Татьяны статьи\знак вопроса\1408052860_361202783.jpg знак вопроса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428" r="14286"/>
          <a:stretch>
            <a:fillRect/>
          </a:stretch>
        </p:blipFill>
        <p:spPr bwMode="auto">
          <a:xfrm>
            <a:off x="304800" y="3352800"/>
            <a:ext cx="342900" cy="533400"/>
          </a:xfrm>
          <a:prstGeom prst="rect">
            <a:avLst/>
          </a:prstGeom>
          <a:noFill/>
        </p:spPr>
      </p:pic>
      <p:pic>
        <p:nvPicPr>
          <p:cNvPr id="23" name="Picture 3" descr="C:\Users\АЛЕВТИНА\Desktop\Эффектик-пресс\2017 год\Для Татьяны статьи\знак вопроса\1408052860_361202783.jpg знак вопроса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428" r="14286"/>
          <a:stretch>
            <a:fillRect/>
          </a:stretch>
        </p:blipFill>
        <p:spPr bwMode="auto">
          <a:xfrm>
            <a:off x="304800" y="3886200"/>
            <a:ext cx="342900" cy="533400"/>
          </a:xfrm>
          <a:prstGeom prst="rect">
            <a:avLst/>
          </a:prstGeom>
          <a:noFill/>
        </p:spPr>
      </p:pic>
      <p:pic>
        <p:nvPicPr>
          <p:cNvPr id="24" name="Picture 3" descr="C:\Users\АЛЕВТИНА\Desktop\Эффектик-пресс\2017 год\Для Татьяны статьи\знак вопроса\1408052860_361202783.jpg знак вопроса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428" r="14286"/>
          <a:stretch>
            <a:fillRect/>
          </a:stretch>
        </p:blipFill>
        <p:spPr bwMode="auto">
          <a:xfrm>
            <a:off x="304800" y="4419600"/>
            <a:ext cx="342900" cy="533400"/>
          </a:xfrm>
          <a:prstGeom prst="rect">
            <a:avLst/>
          </a:prstGeom>
          <a:noFill/>
        </p:spPr>
      </p:pic>
      <p:sp>
        <p:nvSpPr>
          <p:cNvPr id="25" name="Овал 24"/>
          <p:cNvSpPr/>
          <p:nvPr/>
        </p:nvSpPr>
        <p:spPr>
          <a:xfrm>
            <a:off x="914400" y="381000"/>
            <a:ext cx="381000" cy="381000"/>
          </a:xfrm>
          <a:prstGeom prst="ellipse">
            <a:avLst/>
          </a:prstGeom>
          <a:solidFill>
            <a:srgbClr val="FFC0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1524000" y="152400"/>
            <a:ext cx="286508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Игротека</a:t>
            </a:r>
            <a:endParaRPr lang="ru-RU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абличка 1"/>
          <p:cNvSpPr/>
          <p:nvPr/>
        </p:nvSpPr>
        <p:spPr>
          <a:xfrm>
            <a:off x="152400" y="152400"/>
            <a:ext cx="8839200" cy="6553200"/>
          </a:xfrm>
          <a:prstGeom prst="plaque">
            <a:avLst>
              <a:gd name="adj" fmla="val 9545"/>
            </a:avLst>
          </a:prstGeom>
          <a:solidFill>
            <a:srgbClr val="7AEE32"/>
          </a:solidFill>
          <a:ln w="127000" cmpd="thickThin">
            <a:gradFill>
              <a:gsLst>
                <a:gs pos="6000">
                  <a:srgbClr val="FFFF00"/>
                </a:gs>
                <a:gs pos="26000">
                  <a:srgbClr val="FFC000"/>
                </a:gs>
                <a:gs pos="71000">
                  <a:srgbClr val="FF0000"/>
                </a:gs>
                <a:gs pos="98000">
                  <a:srgbClr val="C00000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ятно 1 2"/>
          <p:cNvSpPr/>
          <p:nvPr/>
        </p:nvSpPr>
        <p:spPr>
          <a:xfrm>
            <a:off x="152400" y="152400"/>
            <a:ext cx="304800" cy="381000"/>
          </a:xfrm>
          <a:prstGeom prst="irregularSeal1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ятно 1 3"/>
          <p:cNvSpPr/>
          <p:nvPr/>
        </p:nvSpPr>
        <p:spPr>
          <a:xfrm>
            <a:off x="8610600" y="152400"/>
            <a:ext cx="304800" cy="381000"/>
          </a:xfrm>
          <a:prstGeom prst="irregularSeal1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ятно 1 4"/>
          <p:cNvSpPr/>
          <p:nvPr/>
        </p:nvSpPr>
        <p:spPr>
          <a:xfrm>
            <a:off x="8686800" y="6324600"/>
            <a:ext cx="304800" cy="381000"/>
          </a:xfrm>
          <a:prstGeom prst="irregularSeal1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ятно 1 5"/>
          <p:cNvSpPr/>
          <p:nvPr/>
        </p:nvSpPr>
        <p:spPr>
          <a:xfrm>
            <a:off x="228600" y="6324600"/>
            <a:ext cx="304800" cy="381000"/>
          </a:xfrm>
          <a:prstGeom prst="irregularSeal1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533400"/>
            <a:ext cx="270266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Работа в парах</a:t>
            </a:r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72704" y="914400"/>
            <a:ext cx="65218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Четвёртый лишний</a:t>
            </a:r>
            <a:endParaRPr lang="ru-RU" sz="5400" b="1" spc="50" dirty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8600" y="1828800"/>
            <a:ext cx="639284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- Зачеркните в каждой строке лишнее слово.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3400" y="2286000"/>
            <a:ext cx="848232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Дорога, подорожник, дорожить, дороженька.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09600" y="2819400"/>
            <a:ext cx="601132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Год, годовалый, годик, угодить.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09600" y="3352800"/>
            <a:ext cx="605287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Деловой, делить, дело, поделка.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33400" y="3886200"/>
            <a:ext cx="728077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Слезает, прослезился, слёзы, слёзный.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33400" y="4419600"/>
            <a:ext cx="765703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Смелость, смельчак, осмелел, храбрый. 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676400" y="5562600"/>
            <a:ext cx="414421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- Докажите своё мнение.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 descr="C:\Users\1\Documents\Эффектик-пресс\2017 год\Татьяна конкурс\иконки\3dcollaboration.jpg иконка пар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5200" y="381000"/>
            <a:ext cx="870857" cy="609600"/>
          </a:xfrm>
          <a:prstGeom prst="round2DiagRect">
            <a:avLst>
              <a:gd name="adj1" fmla="val 16667"/>
              <a:gd name="adj2" fmla="val 19350"/>
            </a:avLst>
          </a:prstGeom>
          <a:ln w="381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3" descr="C:\Users\АЛЕВТИНА\Desktop\Эффектик-пресс\2017 год\Для Татьяны статьи\знак вопроса\1408052860_361202783.jpg знак вопроса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428" r="14286"/>
          <a:stretch>
            <a:fillRect/>
          </a:stretch>
        </p:blipFill>
        <p:spPr bwMode="auto">
          <a:xfrm>
            <a:off x="304800" y="2286000"/>
            <a:ext cx="342900" cy="533400"/>
          </a:xfrm>
          <a:prstGeom prst="rect">
            <a:avLst/>
          </a:prstGeom>
          <a:noFill/>
        </p:spPr>
      </p:pic>
      <p:pic>
        <p:nvPicPr>
          <p:cNvPr id="18" name="Picture 28" descr="01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00800" y="5410200"/>
            <a:ext cx="1992126" cy="115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C:\Users\АЛЕВТИНА\Desktop\корень Татьяна\2780581388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4953000"/>
            <a:ext cx="1066800" cy="1686226"/>
          </a:xfrm>
          <a:prstGeom prst="rect">
            <a:avLst/>
          </a:prstGeom>
          <a:noFill/>
        </p:spPr>
      </p:pic>
      <p:pic>
        <p:nvPicPr>
          <p:cNvPr id="20" name="Picture 2" descr="C:\Users\АЛЕВТИНА\Desktop\корень Татьяна\талисман-образования-мультфильма-карандаша-133927606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993995">
            <a:off x="385186" y="897390"/>
            <a:ext cx="762000" cy="984107"/>
          </a:xfrm>
          <a:prstGeom prst="rect">
            <a:avLst/>
          </a:prstGeom>
          <a:noFill/>
        </p:spPr>
      </p:pic>
      <p:pic>
        <p:nvPicPr>
          <p:cNvPr id="21" name="Picture 3" descr="C:\Users\АЛЕВТИНА\Desktop\Эффектик-пресс\2017 год\Для Татьяны статьи\знак вопроса\1408052860_361202783.jpg знак вопроса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428" r="14286"/>
          <a:stretch>
            <a:fillRect/>
          </a:stretch>
        </p:blipFill>
        <p:spPr bwMode="auto">
          <a:xfrm>
            <a:off x="304800" y="2819400"/>
            <a:ext cx="342900" cy="533400"/>
          </a:xfrm>
          <a:prstGeom prst="rect">
            <a:avLst/>
          </a:prstGeom>
          <a:noFill/>
        </p:spPr>
      </p:pic>
      <p:pic>
        <p:nvPicPr>
          <p:cNvPr id="22" name="Picture 3" descr="C:\Users\АЛЕВТИНА\Desktop\Эффектик-пресс\2017 год\Для Татьяны статьи\знак вопроса\1408052860_361202783.jpg знак вопроса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428" r="14286"/>
          <a:stretch>
            <a:fillRect/>
          </a:stretch>
        </p:blipFill>
        <p:spPr bwMode="auto">
          <a:xfrm>
            <a:off x="304800" y="3352800"/>
            <a:ext cx="342900" cy="533400"/>
          </a:xfrm>
          <a:prstGeom prst="rect">
            <a:avLst/>
          </a:prstGeom>
          <a:noFill/>
        </p:spPr>
      </p:pic>
      <p:pic>
        <p:nvPicPr>
          <p:cNvPr id="23" name="Picture 3" descr="C:\Users\АЛЕВТИНА\Desktop\Эффектик-пресс\2017 год\Для Татьяны статьи\знак вопроса\1408052860_361202783.jpg знак вопроса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428" r="14286"/>
          <a:stretch>
            <a:fillRect/>
          </a:stretch>
        </p:blipFill>
        <p:spPr bwMode="auto">
          <a:xfrm>
            <a:off x="304800" y="3886200"/>
            <a:ext cx="342900" cy="533400"/>
          </a:xfrm>
          <a:prstGeom prst="rect">
            <a:avLst/>
          </a:prstGeom>
          <a:noFill/>
        </p:spPr>
      </p:pic>
      <p:pic>
        <p:nvPicPr>
          <p:cNvPr id="24" name="Picture 3" descr="C:\Users\АЛЕВТИНА\Desktop\Эффектик-пресс\2017 год\Для Татьяны статьи\знак вопроса\1408052860_361202783.jpg знак вопроса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428" r="14286"/>
          <a:stretch>
            <a:fillRect/>
          </a:stretch>
        </p:blipFill>
        <p:spPr bwMode="auto">
          <a:xfrm>
            <a:off x="304800" y="4419600"/>
            <a:ext cx="342900" cy="533400"/>
          </a:xfrm>
          <a:prstGeom prst="rect">
            <a:avLst/>
          </a:prstGeom>
          <a:noFill/>
        </p:spPr>
      </p:pic>
      <p:sp>
        <p:nvSpPr>
          <p:cNvPr id="25" name="Овал 24"/>
          <p:cNvSpPr/>
          <p:nvPr/>
        </p:nvSpPr>
        <p:spPr>
          <a:xfrm>
            <a:off x="914400" y="381000"/>
            <a:ext cx="381000" cy="381000"/>
          </a:xfrm>
          <a:prstGeom prst="ellipse">
            <a:avLst/>
          </a:prstGeom>
          <a:solidFill>
            <a:srgbClr val="FFC0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1524000" y="152400"/>
            <a:ext cx="286508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Игротека</a:t>
            </a:r>
            <a:endParaRPr lang="ru-RU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" name="Picture 1" descr="C:\Users\АЛЕВТИНА\Desktop\корень Татьяна\depositphotos_9878140-stock-photo-colorful-check-mark-set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571" r="67857" b="78000"/>
          <a:stretch>
            <a:fillRect/>
          </a:stretch>
        </p:blipFill>
        <p:spPr bwMode="auto">
          <a:xfrm>
            <a:off x="5334000" y="2743200"/>
            <a:ext cx="395844" cy="304800"/>
          </a:xfrm>
          <a:prstGeom prst="rect">
            <a:avLst/>
          </a:prstGeom>
          <a:noFill/>
        </p:spPr>
      </p:pic>
      <p:pic>
        <p:nvPicPr>
          <p:cNvPr id="29" name="Picture 1" descr="C:\Users\АЛЕВТИНА\Desktop\корень Татьяна\depositphotos_9878140-stock-photo-colorful-check-mark-set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571" r="67857" b="78000"/>
          <a:stretch>
            <a:fillRect/>
          </a:stretch>
        </p:blipFill>
        <p:spPr bwMode="auto">
          <a:xfrm>
            <a:off x="5486400" y="2209800"/>
            <a:ext cx="395844" cy="304800"/>
          </a:xfrm>
          <a:prstGeom prst="rect">
            <a:avLst/>
          </a:prstGeom>
          <a:noFill/>
        </p:spPr>
      </p:pic>
      <p:pic>
        <p:nvPicPr>
          <p:cNvPr id="30" name="Picture 1" descr="C:\Users\АЛЕВТИНА\Desktop\корень Татьяна\depositphotos_9878140-stock-photo-colorful-check-mark-set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571" r="67857" b="78000"/>
          <a:stretch>
            <a:fillRect/>
          </a:stretch>
        </p:blipFill>
        <p:spPr bwMode="auto">
          <a:xfrm>
            <a:off x="2971800" y="3276600"/>
            <a:ext cx="395844" cy="304800"/>
          </a:xfrm>
          <a:prstGeom prst="rect">
            <a:avLst/>
          </a:prstGeom>
          <a:noFill/>
        </p:spPr>
      </p:pic>
      <p:pic>
        <p:nvPicPr>
          <p:cNvPr id="32" name="Picture 1" descr="C:\Users\АЛЕВТИНА\Desktop\корень Татьяна\depositphotos_9878140-stock-photo-colorful-check-mark-set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571" r="67857" b="78000"/>
          <a:stretch>
            <a:fillRect/>
          </a:stretch>
        </p:blipFill>
        <p:spPr bwMode="auto">
          <a:xfrm>
            <a:off x="1447800" y="3810000"/>
            <a:ext cx="395844" cy="304800"/>
          </a:xfrm>
          <a:prstGeom prst="rect">
            <a:avLst/>
          </a:prstGeom>
          <a:noFill/>
        </p:spPr>
      </p:pic>
      <p:pic>
        <p:nvPicPr>
          <p:cNvPr id="33" name="Picture 1" descr="C:\Users\АЛЕВТИНА\Desktop\корень Татьяна\depositphotos_9878140-stock-photo-colorful-check-mark-set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571" r="67857" b="78000"/>
          <a:stretch>
            <a:fillRect/>
          </a:stretch>
        </p:blipFill>
        <p:spPr bwMode="auto">
          <a:xfrm>
            <a:off x="6553200" y="4343400"/>
            <a:ext cx="395844" cy="30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абличка 1"/>
          <p:cNvSpPr/>
          <p:nvPr/>
        </p:nvSpPr>
        <p:spPr>
          <a:xfrm>
            <a:off x="152400" y="152400"/>
            <a:ext cx="8839200" cy="6553200"/>
          </a:xfrm>
          <a:prstGeom prst="plaque">
            <a:avLst>
              <a:gd name="adj" fmla="val 9545"/>
            </a:avLst>
          </a:prstGeom>
          <a:solidFill>
            <a:srgbClr val="7AEE32"/>
          </a:solidFill>
          <a:ln w="127000" cmpd="thickThin">
            <a:gradFill flip="none" rotWithShape="1">
              <a:gsLst>
                <a:gs pos="6000">
                  <a:srgbClr val="C00000"/>
                </a:gs>
                <a:gs pos="26000">
                  <a:srgbClr val="FF0000"/>
                </a:gs>
                <a:gs pos="71000">
                  <a:srgbClr val="FFC000"/>
                </a:gs>
                <a:gs pos="98000">
                  <a:srgbClr val="FFFF00"/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ятно 1 2"/>
          <p:cNvSpPr/>
          <p:nvPr/>
        </p:nvSpPr>
        <p:spPr>
          <a:xfrm>
            <a:off x="152400" y="152400"/>
            <a:ext cx="304800" cy="381000"/>
          </a:xfrm>
          <a:prstGeom prst="irregularSeal1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ятно 1 3"/>
          <p:cNvSpPr/>
          <p:nvPr/>
        </p:nvSpPr>
        <p:spPr>
          <a:xfrm>
            <a:off x="8610600" y="152400"/>
            <a:ext cx="304800" cy="381000"/>
          </a:xfrm>
          <a:prstGeom prst="irregularSeal1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ятно 1 4"/>
          <p:cNvSpPr/>
          <p:nvPr/>
        </p:nvSpPr>
        <p:spPr>
          <a:xfrm>
            <a:off x="8686800" y="63246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ятно 1 5"/>
          <p:cNvSpPr/>
          <p:nvPr/>
        </p:nvSpPr>
        <p:spPr>
          <a:xfrm>
            <a:off x="228600" y="63246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62000" y="0"/>
            <a:ext cx="7744557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Занимательный</a:t>
            </a:r>
          </a:p>
          <a:p>
            <a:pPr algn="ctr"/>
            <a:r>
              <a:rPr lang="ru-RU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русский язык</a:t>
            </a:r>
            <a:endParaRPr lang="ru-RU" sz="8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 cstate="print"/>
          <a:srcRect l="1818" t="2118" r="1818" b="2560"/>
          <a:stretch>
            <a:fillRect/>
          </a:stretch>
        </p:blipFill>
        <p:spPr bwMode="auto">
          <a:xfrm>
            <a:off x="7315200" y="4495800"/>
            <a:ext cx="1512147" cy="1447800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9" name="Picture 5" descr="C:\Users\АЛЕВТИНА\Desktop\корень Татьяна\hello_html_468385f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5314122"/>
            <a:ext cx="1905000" cy="1239078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</p:pic>
      <p:pic>
        <p:nvPicPr>
          <p:cNvPr id="10" name="Picture 2" descr="C:\Users\АЛЕВТИНА\Desktop\корень Татьяна\10122.png"/>
          <p:cNvPicPr>
            <a:picLocks noChangeAspect="1" noChangeArrowheads="1"/>
          </p:cNvPicPr>
          <p:nvPr/>
        </p:nvPicPr>
        <p:blipFill>
          <a:blip r:embed="rId4" cstate="print"/>
          <a:srcRect l="2393" t="6916"/>
          <a:stretch>
            <a:fillRect/>
          </a:stretch>
        </p:blipFill>
        <p:spPr bwMode="auto">
          <a:xfrm>
            <a:off x="5410200" y="4038600"/>
            <a:ext cx="1524000" cy="115807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11" name="Picture 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304800" y="4267200"/>
            <a:ext cx="1208174" cy="1673290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12" name="Picture 11" descr="C:\Users\АЛЕВТИНА\Desktop\корень Татьяна\vnieklassnoiemieropriiatiieporusskomuiazykuvielikipriekrasientyrusskiiiazyk_1.jpeg"/>
          <p:cNvPicPr>
            <a:picLocks noChangeAspect="1" noChangeArrowheads="1"/>
          </p:cNvPicPr>
          <p:nvPr/>
        </p:nvPicPr>
        <p:blipFill>
          <a:blip r:embed="rId6" cstate="print"/>
          <a:srcRect l="4286" t="11446" r="4286" b="4561"/>
          <a:stretch>
            <a:fillRect/>
          </a:stretch>
        </p:blipFill>
        <p:spPr bwMode="auto">
          <a:xfrm>
            <a:off x="304800" y="2743200"/>
            <a:ext cx="1499017" cy="1143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</p:pic>
      <p:pic>
        <p:nvPicPr>
          <p:cNvPr id="13" name="Picture 7" descr="C:\Users\АЛЕВТИНА\Desktop\корень Татьяна\img8 (1).jpg"/>
          <p:cNvPicPr>
            <a:picLocks noChangeAspect="1" noChangeArrowheads="1"/>
          </p:cNvPicPr>
          <p:nvPr/>
        </p:nvPicPr>
        <p:blipFill>
          <a:blip r:embed="rId7" cstate="print"/>
          <a:srcRect l="16250" t="10000" r="13750" b="15000"/>
          <a:stretch>
            <a:fillRect/>
          </a:stretch>
        </p:blipFill>
        <p:spPr bwMode="auto">
          <a:xfrm>
            <a:off x="3962400" y="5486400"/>
            <a:ext cx="1043094" cy="838200"/>
          </a:xfrm>
          <a:prstGeom prst="rect">
            <a:avLst/>
          </a:prstGeom>
          <a:noFill/>
          <a:ln w="38100">
            <a:solidFill>
              <a:srgbClr val="08DEDE"/>
            </a:solidFill>
          </a:ln>
        </p:spPr>
      </p:pic>
      <p:pic>
        <p:nvPicPr>
          <p:cNvPr id="14" name="Picture 12" descr="C:\Users\АЛЕВТИНА\Desktop\корень Татьяна\s1200 (3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00200" y="5334000"/>
            <a:ext cx="2133600" cy="1219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15" name="Picture 16" descr="C:\Users\АЛЕВТИНА\Desktop\корень Татьяна\tangram-puzzles.png"/>
          <p:cNvPicPr>
            <a:picLocks noChangeAspect="1" noChangeArrowheads="1"/>
          </p:cNvPicPr>
          <p:nvPr/>
        </p:nvPicPr>
        <p:blipFill>
          <a:blip r:embed="rId9" cstate="print"/>
          <a:srcRect l="1774" t="6713" r="2226" b="7261"/>
          <a:stretch>
            <a:fillRect/>
          </a:stretch>
        </p:blipFill>
        <p:spPr bwMode="auto">
          <a:xfrm>
            <a:off x="1828800" y="4038600"/>
            <a:ext cx="1295400" cy="1160813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</p:pic>
      <p:pic>
        <p:nvPicPr>
          <p:cNvPr id="16" name="Picture 6" descr="C:\Users\АЛЕВТИНА\Desktop\корень Татьяна\img2.jpg"/>
          <p:cNvPicPr>
            <a:picLocks noChangeAspect="1" noChangeArrowheads="1"/>
          </p:cNvPicPr>
          <p:nvPr/>
        </p:nvPicPr>
        <p:blipFill>
          <a:blip r:embed="rId10" cstate="print"/>
          <a:srcRect l="10000" t="10000" r="6250" b="20000"/>
          <a:stretch>
            <a:fillRect/>
          </a:stretch>
        </p:blipFill>
        <p:spPr bwMode="auto">
          <a:xfrm>
            <a:off x="6934200" y="2743200"/>
            <a:ext cx="1823357" cy="1143000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  <p:pic>
        <p:nvPicPr>
          <p:cNvPr id="17" name="Picture 2" descr="C:\Users\АЛЕВТИНА\Desktop\корень Татьяна\depositphotos_97803958-stock-illustration-boy-in-plaid-shirt-with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344" r="10156" b="5078"/>
          <a:stretch>
            <a:fillRect/>
          </a:stretch>
        </p:blipFill>
        <p:spPr bwMode="auto">
          <a:xfrm>
            <a:off x="2913605" y="2438400"/>
            <a:ext cx="2736127" cy="28194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абличка 1"/>
          <p:cNvSpPr/>
          <p:nvPr/>
        </p:nvSpPr>
        <p:spPr>
          <a:xfrm>
            <a:off x="152400" y="152400"/>
            <a:ext cx="8839200" cy="6553200"/>
          </a:xfrm>
          <a:prstGeom prst="plaque">
            <a:avLst>
              <a:gd name="adj" fmla="val 9545"/>
            </a:avLst>
          </a:prstGeom>
          <a:solidFill>
            <a:srgbClr val="7AEE32"/>
          </a:solidFill>
          <a:ln w="127000" cmpd="thickThin">
            <a:gradFill>
              <a:gsLst>
                <a:gs pos="6000">
                  <a:srgbClr val="FFFF00"/>
                </a:gs>
                <a:gs pos="26000">
                  <a:srgbClr val="FFC000"/>
                </a:gs>
                <a:gs pos="71000">
                  <a:srgbClr val="FF0000"/>
                </a:gs>
                <a:gs pos="98000">
                  <a:srgbClr val="C00000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ятно 1 2"/>
          <p:cNvSpPr/>
          <p:nvPr/>
        </p:nvSpPr>
        <p:spPr>
          <a:xfrm>
            <a:off x="152400" y="152400"/>
            <a:ext cx="304800" cy="381000"/>
          </a:xfrm>
          <a:prstGeom prst="irregularSeal1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ятно 1 3"/>
          <p:cNvSpPr/>
          <p:nvPr/>
        </p:nvSpPr>
        <p:spPr>
          <a:xfrm>
            <a:off x="8610600" y="152400"/>
            <a:ext cx="304800" cy="381000"/>
          </a:xfrm>
          <a:prstGeom prst="irregularSeal1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ятно 1 4"/>
          <p:cNvSpPr/>
          <p:nvPr/>
        </p:nvSpPr>
        <p:spPr>
          <a:xfrm>
            <a:off x="8686800" y="63246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ятно 1 5"/>
          <p:cNvSpPr/>
          <p:nvPr/>
        </p:nvSpPr>
        <p:spPr>
          <a:xfrm>
            <a:off x="228600" y="63246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334000" y="990600"/>
            <a:ext cx="351955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Работа в команде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76400" y="152400"/>
            <a:ext cx="428739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Творческая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3" descr="C:\Users\1\Documents\Эффектик-пресс\2017 год\Татьяна конкурс\иконки\1409203135_klo.jpgиконка команда.jpg"/>
          <p:cNvPicPr>
            <a:picLocks noChangeAspect="1" noChangeArrowheads="1"/>
          </p:cNvPicPr>
          <p:nvPr/>
        </p:nvPicPr>
        <p:blipFill>
          <a:blip r:embed="rId2" cstate="print"/>
          <a:srcRect t="34250" r="44904" b="42650"/>
          <a:stretch>
            <a:fillRect/>
          </a:stretch>
        </p:blipFill>
        <p:spPr bwMode="auto">
          <a:xfrm>
            <a:off x="7391400" y="381000"/>
            <a:ext cx="838200" cy="639621"/>
          </a:xfrm>
          <a:prstGeom prst="round2DiagRect">
            <a:avLst>
              <a:gd name="adj1" fmla="val 25489"/>
              <a:gd name="adj2" fmla="val 22606"/>
            </a:avLst>
          </a:prstGeom>
          <a:ln w="381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Picture 5" descr="C:\Users\АЛЕВТИНА\Desktop\корень Татьяна\IMG_20180222_130506[1].jpg"/>
          <p:cNvPicPr>
            <a:picLocks noChangeAspect="1" noChangeArrowheads="1"/>
          </p:cNvPicPr>
          <p:nvPr/>
        </p:nvPicPr>
        <p:blipFill>
          <a:blip r:embed="rId3" cstate="print"/>
          <a:srcRect l="1515" r="4545" b="9091"/>
          <a:stretch>
            <a:fillRect/>
          </a:stretch>
        </p:blipFill>
        <p:spPr bwMode="auto">
          <a:xfrm>
            <a:off x="381000" y="1371600"/>
            <a:ext cx="3359573" cy="2438400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  <p:pic>
        <p:nvPicPr>
          <p:cNvPr id="22" name="Picture 4" descr="C:\Users\АЛЕВТИНА\Desktop\корень Татьяна\gazet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2200" y="3581400"/>
            <a:ext cx="3821818" cy="2743200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  <p:pic>
        <p:nvPicPr>
          <p:cNvPr id="23" name="Picture 3" descr="C:\Users\АЛЕВТИНА\Desktop\корень Татьяна\img17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000" t="4667" r="47000" b="23333"/>
          <a:stretch>
            <a:fillRect/>
          </a:stretch>
        </p:blipFill>
        <p:spPr bwMode="auto">
          <a:xfrm>
            <a:off x="457200" y="3962400"/>
            <a:ext cx="1460500" cy="1752600"/>
          </a:xfrm>
          <a:prstGeom prst="rect">
            <a:avLst/>
          </a:prstGeom>
          <a:noFill/>
        </p:spPr>
      </p:pic>
      <p:pic>
        <p:nvPicPr>
          <p:cNvPr id="24" name="Picture 2" descr="C:\Users\АЛЕВТИНА\Desktop\корень Татьяна\slide-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307" r="21312"/>
          <a:stretch>
            <a:fillRect/>
          </a:stretch>
        </p:blipFill>
        <p:spPr bwMode="auto">
          <a:xfrm flipH="1">
            <a:off x="6705600" y="4648200"/>
            <a:ext cx="1600200" cy="1905000"/>
          </a:xfrm>
          <a:prstGeom prst="rect">
            <a:avLst/>
          </a:prstGeom>
          <a:noFill/>
        </p:spPr>
      </p:pic>
      <p:pic>
        <p:nvPicPr>
          <p:cNvPr id="25" name="Picture 2" descr="http://www.legaljuice.com/idea%20good%20interesting%20light%20bulb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86200" y="1371600"/>
            <a:ext cx="1433945" cy="1752600"/>
          </a:xfrm>
          <a:prstGeom prst="rect">
            <a:avLst/>
          </a:prstGeom>
          <a:noFill/>
        </p:spPr>
      </p:pic>
      <p:sp>
        <p:nvSpPr>
          <p:cNvPr id="16" name="Овал 15"/>
          <p:cNvSpPr/>
          <p:nvPr/>
        </p:nvSpPr>
        <p:spPr>
          <a:xfrm>
            <a:off x="990600" y="533400"/>
            <a:ext cx="381000" cy="381000"/>
          </a:xfrm>
          <a:prstGeom prst="ellipse">
            <a:avLst/>
          </a:prstGeom>
          <a:solidFill>
            <a:srgbClr val="00206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Picture 3" descr="C:\Users\АЛЕВТИНА\Desktop\корень Татьяна\d6c0bda31f0576d54215d6e130529c5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10200" y="1905000"/>
            <a:ext cx="3352800" cy="2512365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абличка 1"/>
          <p:cNvSpPr/>
          <p:nvPr/>
        </p:nvSpPr>
        <p:spPr>
          <a:xfrm>
            <a:off x="152400" y="152400"/>
            <a:ext cx="8839200" cy="6553200"/>
          </a:xfrm>
          <a:prstGeom prst="plaque">
            <a:avLst>
              <a:gd name="adj" fmla="val 9545"/>
            </a:avLst>
          </a:prstGeom>
          <a:solidFill>
            <a:srgbClr val="7AEE32"/>
          </a:solidFill>
          <a:ln w="127000" cmpd="thickThin">
            <a:gradFill>
              <a:gsLst>
                <a:gs pos="6000">
                  <a:srgbClr val="FFFF00"/>
                </a:gs>
                <a:gs pos="26000">
                  <a:srgbClr val="FFC000"/>
                </a:gs>
                <a:gs pos="71000">
                  <a:srgbClr val="FF0000"/>
                </a:gs>
                <a:gs pos="98000">
                  <a:srgbClr val="C00000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ятно 1 2"/>
          <p:cNvSpPr/>
          <p:nvPr/>
        </p:nvSpPr>
        <p:spPr>
          <a:xfrm>
            <a:off x="152400" y="152400"/>
            <a:ext cx="304800" cy="381000"/>
          </a:xfrm>
          <a:prstGeom prst="irregularSeal1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ятно 1 3"/>
          <p:cNvSpPr/>
          <p:nvPr/>
        </p:nvSpPr>
        <p:spPr>
          <a:xfrm>
            <a:off x="8610600" y="152400"/>
            <a:ext cx="304800" cy="381000"/>
          </a:xfrm>
          <a:prstGeom prst="irregularSeal1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ятно 1 4"/>
          <p:cNvSpPr/>
          <p:nvPr/>
        </p:nvSpPr>
        <p:spPr>
          <a:xfrm>
            <a:off x="8686800" y="63246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ятно 1 5"/>
          <p:cNvSpPr/>
          <p:nvPr/>
        </p:nvSpPr>
        <p:spPr>
          <a:xfrm>
            <a:off x="228600" y="63246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143000" y="228600"/>
            <a:ext cx="68086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«Что такое корень?»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8600" y="1143000"/>
            <a:ext cx="3905300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а) Команды № 1 и № 2 </a:t>
            </a:r>
          </a:p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рисуют </a:t>
            </a:r>
            <a:r>
              <a:rPr lang="ru-RU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постер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04800" y="2590800"/>
            <a:ext cx="6309932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б) Команды № 3 и № 4 придумывают </a:t>
            </a:r>
          </a:p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кроссворд, ребус, загадку.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33400" y="4191000"/>
            <a:ext cx="8140818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Команды № 1 и № 3, № 2 и № 4 объединяются </a:t>
            </a:r>
          </a:p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для составления  и защиты творческого проекта.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2" descr="http://detsad-kitty.ru/uploads/posts/2010-09/1283681858_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5257800"/>
            <a:ext cx="1812794" cy="129540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3" descr="C:\Users\денис\Desktop\мама\1080x800b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3276600"/>
            <a:ext cx="1143000" cy="838200"/>
          </a:xfrm>
          <a:prstGeom prst="round2DiagRect">
            <a:avLst>
              <a:gd name="adj1" fmla="val 21021"/>
              <a:gd name="adj2" fmla="val 0"/>
            </a:avLst>
          </a:prstGeom>
          <a:noFill/>
          <a:ln w="38100">
            <a:solidFill>
              <a:srgbClr val="FFFF00"/>
            </a:solidFill>
          </a:ln>
        </p:spPr>
      </p:pic>
      <p:pic>
        <p:nvPicPr>
          <p:cNvPr id="16" name="Picture 4" descr="C:\Users\денис\Desktop\мама\img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3048000"/>
            <a:ext cx="1350817" cy="990600"/>
          </a:xfrm>
          <a:prstGeom prst="rect">
            <a:avLst/>
          </a:prstGeom>
          <a:noFill/>
        </p:spPr>
      </p:pic>
      <p:pic>
        <p:nvPicPr>
          <p:cNvPr id="17" name="Picture 2" descr="C:\Users\денис\Desktop\мама\1200x630wa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00" y="2743200"/>
            <a:ext cx="1066801" cy="838200"/>
          </a:xfrm>
          <a:prstGeom prst="round2DiagRect">
            <a:avLst>
              <a:gd name="adj1" fmla="val 0"/>
              <a:gd name="adj2" fmla="val 19119"/>
            </a:avLst>
          </a:prstGeom>
          <a:ln w="38100" cap="sq">
            <a:solidFill>
              <a:srgbClr val="FFFF00"/>
            </a:solidFill>
            <a:miter lim="800000"/>
          </a:ln>
          <a:effectLst/>
        </p:spPr>
      </p:pic>
      <p:pic>
        <p:nvPicPr>
          <p:cNvPr id="18" name="Picture 5" descr="C:\Users\АЛЕВТИНА\Desktop\корень Татьяна\img3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9605" t="5263" r="40789" b="2632"/>
          <a:stretch>
            <a:fillRect/>
          </a:stretch>
        </p:blipFill>
        <p:spPr bwMode="auto">
          <a:xfrm flipH="1">
            <a:off x="2209800" y="5181600"/>
            <a:ext cx="838200" cy="1447800"/>
          </a:xfrm>
          <a:prstGeom prst="rect">
            <a:avLst/>
          </a:prstGeom>
          <a:noFill/>
        </p:spPr>
      </p:pic>
      <p:pic>
        <p:nvPicPr>
          <p:cNvPr id="19" name="Picture 2" descr="C:\Users\АЛЕВТИНА\Desktop\корень Татьяна\i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739" r="8696"/>
          <a:stretch>
            <a:fillRect/>
          </a:stretch>
        </p:blipFill>
        <p:spPr bwMode="auto">
          <a:xfrm>
            <a:off x="5943600" y="5105400"/>
            <a:ext cx="1143000" cy="1524000"/>
          </a:xfrm>
          <a:prstGeom prst="rect">
            <a:avLst/>
          </a:prstGeom>
          <a:noFill/>
        </p:spPr>
      </p:pic>
      <p:pic>
        <p:nvPicPr>
          <p:cNvPr id="20" name="Picture 3" descr="C:\Users\АЛЕВТИНА\Desktop\корень Татьяна\счаст-ивые-ети-совместно-рисуют-на-бо-ьшом-исте-бумаги-82761160.jpg"/>
          <p:cNvPicPr>
            <a:picLocks noChangeAspect="1" noChangeArrowheads="1"/>
          </p:cNvPicPr>
          <p:nvPr/>
        </p:nvPicPr>
        <p:blipFill>
          <a:blip r:embed="rId8" cstate="print"/>
          <a:srcRect b="11231"/>
          <a:stretch>
            <a:fillRect/>
          </a:stretch>
        </p:blipFill>
        <p:spPr bwMode="auto">
          <a:xfrm>
            <a:off x="6019800" y="1295400"/>
            <a:ext cx="1676400" cy="122738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</p:pic>
      <p:pic>
        <p:nvPicPr>
          <p:cNvPr id="21" name="Picture 4" descr="C:\Users\АЛЕВТИНА\Desktop\корень Татьяна\29-0962.jpg-17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72000" y="1371600"/>
            <a:ext cx="990600" cy="99060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</p:pic>
      <p:sp>
        <p:nvSpPr>
          <p:cNvPr id="22" name="Овал 21"/>
          <p:cNvSpPr/>
          <p:nvPr/>
        </p:nvSpPr>
        <p:spPr>
          <a:xfrm>
            <a:off x="762000" y="533400"/>
            <a:ext cx="381000" cy="381000"/>
          </a:xfrm>
          <a:prstGeom prst="ellipse">
            <a:avLst/>
          </a:prstGeom>
          <a:solidFill>
            <a:srgbClr val="00206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абличка 1"/>
          <p:cNvSpPr/>
          <p:nvPr/>
        </p:nvSpPr>
        <p:spPr>
          <a:xfrm>
            <a:off x="152400" y="152400"/>
            <a:ext cx="8839200" cy="6553200"/>
          </a:xfrm>
          <a:prstGeom prst="plaque">
            <a:avLst>
              <a:gd name="adj" fmla="val 9545"/>
            </a:avLst>
          </a:prstGeom>
          <a:solidFill>
            <a:srgbClr val="7AEE32"/>
          </a:solidFill>
          <a:ln w="127000" cmpd="thickThin">
            <a:gradFill flip="none" rotWithShape="1">
              <a:gsLst>
                <a:gs pos="6000">
                  <a:srgbClr val="C00000"/>
                </a:gs>
                <a:gs pos="26000">
                  <a:srgbClr val="FF0000"/>
                </a:gs>
                <a:gs pos="71000">
                  <a:srgbClr val="FFC000"/>
                </a:gs>
                <a:gs pos="98000">
                  <a:srgbClr val="FFFF00"/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ятно 1 2"/>
          <p:cNvSpPr/>
          <p:nvPr/>
        </p:nvSpPr>
        <p:spPr>
          <a:xfrm>
            <a:off x="152400" y="152400"/>
            <a:ext cx="304800" cy="381000"/>
          </a:xfrm>
          <a:prstGeom prst="irregularSeal1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ятно 1 3"/>
          <p:cNvSpPr/>
          <p:nvPr/>
        </p:nvSpPr>
        <p:spPr>
          <a:xfrm>
            <a:off x="8610600" y="152400"/>
            <a:ext cx="304800" cy="381000"/>
          </a:xfrm>
          <a:prstGeom prst="irregularSeal1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ятно 1 4"/>
          <p:cNvSpPr/>
          <p:nvPr/>
        </p:nvSpPr>
        <p:spPr>
          <a:xfrm>
            <a:off x="8686800" y="63246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ятно 1 5"/>
          <p:cNvSpPr/>
          <p:nvPr/>
        </p:nvSpPr>
        <p:spPr>
          <a:xfrm>
            <a:off x="228600" y="63246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228600"/>
            <a:ext cx="472956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Работа в команде</a:t>
            </a:r>
            <a:endParaRPr lang="ru-RU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600" y="1066800"/>
            <a:ext cx="801770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- Расположите жетоны в порядке цветов радуги.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304800" y="1676400"/>
            <a:ext cx="1219200" cy="1219200"/>
          </a:xfrm>
          <a:prstGeom prst="ellipse">
            <a:avLst/>
          </a:prstGeom>
          <a:solidFill>
            <a:srgbClr val="7030A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524000" y="1676400"/>
            <a:ext cx="1219200" cy="1219200"/>
          </a:xfrm>
          <a:prstGeom prst="ellipse">
            <a:avLst/>
          </a:prstGeom>
          <a:solidFill>
            <a:srgbClr val="FFFF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743200" y="1676400"/>
            <a:ext cx="1219200" cy="1219200"/>
          </a:xfrm>
          <a:prstGeom prst="ellipse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962400" y="1676400"/>
            <a:ext cx="1219200" cy="1219200"/>
          </a:xfrm>
          <a:prstGeom prst="ellipse">
            <a:avLst/>
          </a:prstGeom>
          <a:solidFill>
            <a:srgbClr val="FF00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5181600" y="1676400"/>
            <a:ext cx="1219200" cy="1219200"/>
          </a:xfrm>
          <a:prstGeom prst="ellipse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6400800" y="1676400"/>
            <a:ext cx="1219200" cy="1219200"/>
          </a:xfrm>
          <a:prstGeom prst="ellipse">
            <a:avLst/>
          </a:prstGeom>
          <a:solidFill>
            <a:srgbClr val="FFC0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7620000" y="1676400"/>
            <a:ext cx="1219200" cy="1219200"/>
          </a:xfrm>
          <a:prstGeom prst="ellipse">
            <a:avLst/>
          </a:prstGeom>
          <a:solidFill>
            <a:srgbClr val="00206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28600" y="3200400"/>
            <a:ext cx="735214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- Прочитайте получившееся высказывание.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Picture 3" descr="C:\Users\1\Documents\Эффектик-пресс\2017 год\Татьяна конкурс\иконки\1409203135_klo.jpgиконка команда.jpg"/>
          <p:cNvPicPr>
            <a:picLocks noChangeAspect="1" noChangeArrowheads="1"/>
          </p:cNvPicPr>
          <p:nvPr/>
        </p:nvPicPr>
        <p:blipFill>
          <a:blip r:embed="rId2" cstate="print"/>
          <a:srcRect t="34250" r="44904" b="42650"/>
          <a:stretch>
            <a:fillRect/>
          </a:stretch>
        </p:blipFill>
        <p:spPr bwMode="auto">
          <a:xfrm>
            <a:off x="7239000" y="304800"/>
            <a:ext cx="914400" cy="681620"/>
          </a:xfrm>
          <a:prstGeom prst="round2DiagRect">
            <a:avLst>
              <a:gd name="adj1" fmla="val 25489"/>
              <a:gd name="adj2" fmla="val 22606"/>
            </a:avLst>
          </a:prstGeom>
          <a:ln w="381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Прямоугольник 19"/>
          <p:cNvSpPr/>
          <p:nvPr/>
        </p:nvSpPr>
        <p:spPr>
          <a:xfrm>
            <a:off x="1143000" y="4191000"/>
            <a:ext cx="6858000" cy="16002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990600" y="4724400"/>
            <a:ext cx="71628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Люби, цени и знай великий русский язык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Picture 2" descr="C:\Users\АЛЕВТИНА\Desktop\корень Татьяна\depositphotos_1498460-stock-illustration-calligraphic-border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3810000"/>
            <a:ext cx="8534400" cy="2438400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/>
      <p:bldP spid="20" grpId="0" animBg="1"/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абличка 1"/>
          <p:cNvSpPr/>
          <p:nvPr/>
        </p:nvSpPr>
        <p:spPr>
          <a:xfrm>
            <a:off x="152400" y="152400"/>
            <a:ext cx="8839200" cy="6553200"/>
          </a:xfrm>
          <a:prstGeom prst="plaque">
            <a:avLst>
              <a:gd name="adj" fmla="val 9545"/>
            </a:avLst>
          </a:prstGeom>
          <a:solidFill>
            <a:srgbClr val="7AEE32"/>
          </a:solidFill>
          <a:ln w="127000" cmpd="thickThin">
            <a:gradFill flip="none" rotWithShape="1">
              <a:gsLst>
                <a:gs pos="6000">
                  <a:srgbClr val="C00000"/>
                </a:gs>
                <a:gs pos="26000">
                  <a:srgbClr val="FF0000"/>
                </a:gs>
                <a:gs pos="71000">
                  <a:srgbClr val="FFC000"/>
                </a:gs>
                <a:gs pos="98000">
                  <a:srgbClr val="FFFF00"/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ятно 1 2"/>
          <p:cNvSpPr/>
          <p:nvPr/>
        </p:nvSpPr>
        <p:spPr>
          <a:xfrm>
            <a:off x="152400" y="152400"/>
            <a:ext cx="304800" cy="381000"/>
          </a:xfrm>
          <a:prstGeom prst="irregularSeal1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ятно 1 3"/>
          <p:cNvSpPr/>
          <p:nvPr/>
        </p:nvSpPr>
        <p:spPr>
          <a:xfrm>
            <a:off x="8610600" y="152400"/>
            <a:ext cx="304800" cy="381000"/>
          </a:xfrm>
          <a:prstGeom prst="irregularSeal1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ятно 1 4"/>
          <p:cNvSpPr/>
          <p:nvPr/>
        </p:nvSpPr>
        <p:spPr>
          <a:xfrm>
            <a:off x="8686800" y="63246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ятно 1 5"/>
          <p:cNvSpPr/>
          <p:nvPr/>
        </p:nvSpPr>
        <p:spPr>
          <a:xfrm>
            <a:off x="228600" y="63246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228600"/>
            <a:ext cx="297087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Рефлексия</a:t>
            </a:r>
            <a:endParaRPr lang="ru-RU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05000" y="914400"/>
            <a:ext cx="52715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Приём « Три У»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1000" y="2209800"/>
            <a:ext cx="437696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Я узнал, что …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33600" y="3276600"/>
            <a:ext cx="491307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Меня удивило …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33400" y="4419600"/>
            <a:ext cx="811209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Мне хотелось бы узнать о …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 descr="C:\Users\АЛЕВТИНА\Desktop\корень Татьяна\i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739" r="8696"/>
          <a:stretch>
            <a:fillRect/>
          </a:stretch>
        </p:blipFill>
        <p:spPr bwMode="auto">
          <a:xfrm>
            <a:off x="5638800" y="1905000"/>
            <a:ext cx="1059873" cy="1371600"/>
          </a:xfrm>
          <a:prstGeom prst="rect">
            <a:avLst/>
          </a:prstGeom>
          <a:noFill/>
        </p:spPr>
      </p:pic>
      <p:pic>
        <p:nvPicPr>
          <p:cNvPr id="13" name="Picture 6" descr="C:\Users\АЛЕВТИНА\Desktop\корень Татьяна\s1200 (2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5181600"/>
            <a:ext cx="1066800" cy="1384707"/>
          </a:xfrm>
          <a:prstGeom prst="rect">
            <a:avLst/>
          </a:prstGeom>
          <a:noFill/>
        </p:spPr>
      </p:pic>
      <p:pic>
        <p:nvPicPr>
          <p:cNvPr id="14" name="Picture 8" descr="C:\Users\АЛЕВТИНА\Desktop\корень Татьяна\s1200 (3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3124200"/>
            <a:ext cx="990600" cy="1260539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абличка 1"/>
          <p:cNvSpPr/>
          <p:nvPr/>
        </p:nvSpPr>
        <p:spPr>
          <a:xfrm>
            <a:off x="228600" y="228600"/>
            <a:ext cx="8686800" cy="6400800"/>
          </a:xfrm>
          <a:prstGeom prst="plaque">
            <a:avLst>
              <a:gd name="adj" fmla="val 9545"/>
            </a:avLst>
          </a:prstGeom>
          <a:solidFill>
            <a:srgbClr val="7AEE32"/>
          </a:solidFill>
          <a:ln w="127000" cmpd="thickThin">
            <a:gradFill flip="none" rotWithShape="1">
              <a:gsLst>
                <a:gs pos="6000">
                  <a:srgbClr val="C00000"/>
                </a:gs>
                <a:gs pos="26000">
                  <a:srgbClr val="FF0000"/>
                </a:gs>
                <a:gs pos="71000">
                  <a:srgbClr val="FFC000"/>
                </a:gs>
                <a:gs pos="98000">
                  <a:srgbClr val="FFFF00"/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ятно 1 2"/>
          <p:cNvSpPr/>
          <p:nvPr/>
        </p:nvSpPr>
        <p:spPr>
          <a:xfrm>
            <a:off x="152400" y="152400"/>
            <a:ext cx="304800" cy="381000"/>
          </a:xfrm>
          <a:prstGeom prst="irregularSeal1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ятно 1 3"/>
          <p:cNvSpPr/>
          <p:nvPr/>
        </p:nvSpPr>
        <p:spPr>
          <a:xfrm>
            <a:off x="8610600" y="152400"/>
            <a:ext cx="304800" cy="381000"/>
          </a:xfrm>
          <a:prstGeom prst="irregularSeal1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ятно 1 4"/>
          <p:cNvSpPr/>
          <p:nvPr/>
        </p:nvSpPr>
        <p:spPr>
          <a:xfrm>
            <a:off x="8686800" y="63246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ятно 1 5"/>
          <p:cNvSpPr/>
          <p:nvPr/>
        </p:nvSpPr>
        <p:spPr>
          <a:xfrm>
            <a:off x="228600" y="63246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9" name="Picture 5" descr="C:\Users\АЛЕВТИНА\Desktop\корень Татьяна\uchitelnica-u-doski_02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09563"/>
            <a:ext cx="8534400" cy="6548437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1981200" y="762000"/>
            <a:ext cx="5638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Прозвенел звонок-</a:t>
            </a: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Закончился урок!</a:t>
            </a:r>
          </a:p>
        </p:txBody>
      </p:sp>
      <p:pic>
        <p:nvPicPr>
          <p:cNvPr id="19" name="Picture 3" descr="C:\Users\1\Desktop\Для Татьяны статьи\смайлики\b44c1aad6bd64ae6d40292cf251ed1c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93956">
            <a:off x="6903121" y="3043105"/>
            <a:ext cx="881611" cy="601259"/>
          </a:xfrm>
          <a:prstGeom prst="rect">
            <a:avLst/>
          </a:prstGeom>
          <a:noFill/>
        </p:spPr>
      </p:pic>
      <p:pic>
        <p:nvPicPr>
          <p:cNvPr id="20" name="Picture 6" descr="C:\Users\АЛЕВТИНА\Desktop\корень Татьяна\premera-spektaklya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3600" y="4114800"/>
            <a:ext cx="1065007" cy="1676400"/>
          </a:xfrm>
          <a:prstGeom prst="rect">
            <a:avLst/>
          </a:prstGeom>
          <a:noFill/>
        </p:spPr>
      </p:pic>
      <p:pic>
        <p:nvPicPr>
          <p:cNvPr id="21" name="Picture 4" descr="C:\Users\АЛЕВТИНА\Desktop\корень Татьяна\2780581388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048000" y="4114800"/>
            <a:ext cx="1055641" cy="1676400"/>
          </a:xfrm>
          <a:prstGeom prst="rect">
            <a:avLst/>
          </a:prstGeom>
          <a:noFill/>
        </p:spPr>
      </p:pic>
      <p:pic>
        <p:nvPicPr>
          <p:cNvPr id="13" name="Picture 3" descr="C:\Users\АЛЕВТИНА\Desktop\корень Татьяна\img17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000" t="4667" r="47000" b="23333"/>
          <a:stretch>
            <a:fillRect/>
          </a:stretch>
        </p:blipFill>
        <p:spPr bwMode="auto">
          <a:xfrm>
            <a:off x="6248400" y="4267200"/>
            <a:ext cx="1260366" cy="1676400"/>
          </a:xfrm>
          <a:prstGeom prst="rect">
            <a:avLst/>
          </a:prstGeom>
          <a:noFill/>
        </p:spPr>
      </p:pic>
      <p:pic>
        <p:nvPicPr>
          <p:cNvPr id="14" name="Picture 2" descr="C:\Users\АЛЕВТИНА\Desktop\корень Татьяна\slide-0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106" r="21312"/>
          <a:stretch>
            <a:fillRect/>
          </a:stretch>
        </p:blipFill>
        <p:spPr bwMode="auto">
          <a:xfrm flipH="1">
            <a:off x="7467598" y="4191000"/>
            <a:ext cx="1295401" cy="1752600"/>
          </a:xfrm>
          <a:prstGeom prst="rect">
            <a:avLst/>
          </a:prstGeom>
          <a:noFill/>
        </p:spPr>
      </p:pic>
      <p:pic>
        <p:nvPicPr>
          <p:cNvPr id="15" name="Picture 2" descr="C:\Users\АЛЕВТИНА\Desktop\корень Татьяна\depositphotos_230440148-stock-illustration-bell-icon-alarm-notifications-call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091" t="9091" r="9091" b="9091"/>
          <a:stretch>
            <a:fillRect/>
          </a:stretch>
        </p:blipFill>
        <p:spPr bwMode="auto">
          <a:xfrm>
            <a:off x="2057400" y="762000"/>
            <a:ext cx="685800" cy="685800"/>
          </a:xfrm>
          <a:prstGeom prst="rect">
            <a:avLst/>
          </a:prstGeom>
          <a:noFill/>
        </p:spPr>
      </p:pic>
      <p:pic>
        <p:nvPicPr>
          <p:cNvPr id="17" name="Picture 2" descr="C:\Users\АЛЕВТИНА\Desktop\корень Татьяна\i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739" r="8696"/>
          <a:stretch>
            <a:fillRect/>
          </a:stretch>
        </p:blipFill>
        <p:spPr bwMode="auto">
          <a:xfrm flipH="1">
            <a:off x="4038600" y="4724400"/>
            <a:ext cx="1295400" cy="1693333"/>
          </a:xfrm>
          <a:prstGeom prst="rect">
            <a:avLst/>
          </a:prstGeom>
          <a:noFill/>
        </p:spPr>
      </p:pic>
      <p:pic>
        <p:nvPicPr>
          <p:cNvPr id="22" name="Picture 6" descr="C:\Users\АЛЕВТИНА\Desktop\корень Татьяна\s1200 (2)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105400" y="4724400"/>
            <a:ext cx="1291525" cy="1676400"/>
          </a:xfrm>
          <a:prstGeom prst="rect">
            <a:avLst/>
          </a:prstGeom>
          <a:noFill/>
        </p:spPr>
      </p:pic>
      <p:sp>
        <p:nvSpPr>
          <p:cNvPr id="23" name="Прямоугольник 22"/>
          <p:cNvSpPr/>
          <p:nvPr/>
        </p:nvSpPr>
        <p:spPr>
          <a:xfrm>
            <a:off x="2133600" y="1905000"/>
            <a:ext cx="583044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До свидания!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абличка 1"/>
          <p:cNvSpPr/>
          <p:nvPr/>
        </p:nvSpPr>
        <p:spPr>
          <a:xfrm>
            <a:off x="228600" y="228600"/>
            <a:ext cx="8686800" cy="6400800"/>
          </a:xfrm>
          <a:prstGeom prst="plaque">
            <a:avLst>
              <a:gd name="adj" fmla="val 9545"/>
            </a:avLst>
          </a:prstGeom>
          <a:solidFill>
            <a:srgbClr val="7AEE32"/>
          </a:solidFill>
          <a:ln w="127000" cmpd="thickThin">
            <a:gradFill flip="none" rotWithShape="1">
              <a:gsLst>
                <a:gs pos="6000">
                  <a:srgbClr val="C00000"/>
                </a:gs>
                <a:gs pos="26000">
                  <a:srgbClr val="FF0000"/>
                </a:gs>
                <a:gs pos="71000">
                  <a:srgbClr val="FFC000"/>
                </a:gs>
                <a:gs pos="98000">
                  <a:srgbClr val="FFFF00"/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ятно 1 2"/>
          <p:cNvSpPr/>
          <p:nvPr/>
        </p:nvSpPr>
        <p:spPr>
          <a:xfrm>
            <a:off x="152400" y="152400"/>
            <a:ext cx="304800" cy="381000"/>
          </a:xfrm>
          <a:prstGeom prst="irregularSeal1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ятно 1 3"/>
          <p:cNvSpPr/>
          <p:nvPr/>
        </p:nvSpPr>
        <p:spPr>
          <a:xfrm>
            <a:off x="8610600" y="152400"/>
            <a:ext cx="304800" cy="381000"/>
          </a:xfrm>
          <a:prstGeom prst="irregularSeal1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ятно 1 4"/>
          <p:cNvSpPr/>
          <p:nvPr/>
        </p:nvSpPr>
        <p:spPr>
          <a:xfrm>
            <a:off x="8686800" y="63246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ятно 1 5"/>
          <p:cNvSpPr/>
          <p:nvPr/>
        </p:nvSpPr>
        <p:spPr>
          <a:xfrm>
            <a:off x="228600" y="63246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9" name="Picture 5" descr="C:\Users\АЛЕВТИНА\Desktop\корень Татьяна\uchitelnica-u-doski_02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09563"/>
            <a:ext cx="8534400" cy="6548437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1981200" y="762000"/>
            <a:ext cx="5638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Прозвенел звонок-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Начинается урок.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 теперь все повернитесь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друг другу улыбнитесь.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Улыбнитесь мне, гостям,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садитесь по местам.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19" name="Picture 3" descr="C:\Users\1\Desktop\Для Татьяны статьи\смайлики\b44c1aad6bd64ae6d40292cf251ed1c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93956">
            <a:off x="6903121" y="3043105"/>
            <a:ext cx="881611" cy="601259"/>
          </a:xfrm>
          <a:prstGeom prst="rect">
            <a:avLst/>
          </a:prstGeom>
          <a:noFill/>
        </p:spPr>
      </p:pic>
      <p:pic>
        <p:nvPicPr>
          <p:cNvPr id="20" name="Picture 6" descr="C:\Users\АЛЕВТИНА\Desktop\корень Татьяна\premera-spektaklya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3600" y="4114800"/>
            <a:ext cx="1065007" cy="1676400"/>
          </a:xfrm>
          <a:prstGeom prst="rect">
            <a:avLst/>
          </a:prstGeom>
          <a:noFill/>
        </p:spPr>
      </p:pic>
      <p:pic>
        <p:nvPicPr>
          <p:cNvPr id="21" name="Picture 4" descr="C:\Users\АЛЕВТИНА\Desktop\корень Татьяна\2780581388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048000" y="4114800"/>
            <a:ext cx="1055641" cy="1676400"/>
          </a:xfrm>
          <a:prstGeom prst="rect">
            <a:avLst/>
          </a:prstGeom>
          <a:noFill/>
        </p:spPr>
      </p:pic>
      <p:pic>
        <p:nvPicPr>
          <p:cNvPr id="13" name="Picture 3" descr="C:\Users\АЛЕВТИНА\Desktop\корень Татьяна\img17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000" t="4667" r="47000" b="23333"/>
          <a:stretch>
            <a:fillRect/>
          </a:stretch>
        </p:blipFill>
        <p:spPr bwMode="auto">
          <a:xfrm>
            <a:off x="6248400" y="4267200"/>
            <a:ext cx="1260366" cy="1676400"/>
          </a:xfrm>
          <a:prstGeom prst="rect">
            <a:avLst/>
          </a:prstGeom>
          <a:noFill/>
        </p:spPr>
      </p:pic>
      <p:pic>
        <p:nvPicPr>
          <p:cNvPr id="14" name="Picture 2" descr="C:\Users\АЛЕВТИНА\Desktop\корень Татьяна\slide-0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106" r="21312"/>
          <a:stretch>
            <a:fillRect/>
          </a:stretch>
        </p:blipFill>
        <p:spPr bwMode="auto">
          <a:xfrm flipH="1">
            <a:off x="7467598" y="4191000"/>
            <a:ext cx="1295401" cy="1752600"/>
          </a:xfrm>
          <a:prstGeom prst="rect">
            <a:avLst/>
          </a:prstGeom>
          <a:noFill/>
        </p:spPr>
      </p:pic>
      <p:pic>
        <p:nvPicPr>
          <p:cNvPr id="15" name="Picture 2" descr="C:\Users\АЛЕВТИНА\Desktop\корень Татьяна\depositphotos_230440148-stock-illustration-bell-icon-alarm-notifications-call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091" t="9091" r="9091" b="9091"/>
          <a:stretch>
            <a:fillRect/>
          </a:stretch>
        </p:blipFill>
        <p:spPr bwMode="auto">
          <a:xfrm>
            <a:off x="2057400" y="762000"/>
            <a:ext cx="685800" cy="685800"/>
          </a:xfrm>
          <a:prstGeom prst="rect">
            <a:avLst/>
          </a:prstGeom>
          <a:noFill/>
        </p:spPr>
      </p:pic>
      <p:pic>
        <p:nvPicPr>
          <p:cNvPr id="17" name="Picture 2" descr="C:\Users\АЛЕВТИНА\Desktop\корень Татьяна\i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739" r="8696"/>
          <a:stretch>
            <a:fillRect/>
          </a:stretch>
        </p:blipFill>
        <p:spPr bwMode="auto">
          <a:xfrm flipH="1">
            <a:off x="4038600" y="4724400"/>
            <a:ext cx="1295400" cy="1693333"/>
          </a:xfrm>
          <a:prstGeom prst="rect">
            <a:avLst/>
          </a:prstGeom>
          <a:noFill/>
        </p:spPr>
      </p:pic>
      <p:pic>
        <p:nvPicPr>
          <p:cNvPr id="22" name="Picture 6" descr="C:\Users\АЛЕВТИНА\Desktop\корень Татьяна\s1200 (2)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105400" y="4724400"/>
            <a:ext cx="1291525" cy="1676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абличка 1"/>
          <p:cNvSpPr/>
          <p:nvPr/>
        </p:nvSpPr>
        <p:spPr>
          <a:xfrm>
            <a:off x="152400" y="152400"/>
            <a:ext cx="8839200" cy="6553200"/>
          </a:xfrm>
          <a:prstGeom prst="plaque">
            <a:avLst>
              <a:gd name="adj" fmla="val 9545"/>
            </a:avLst>
          </a:prstGeom>
          <a:solidFill>
            <a:srgbClr val="7AEE32"/>
          </a:solidFill>
          <a:ln w="127000" cmpd="thickThin">
            <a:gradFill flip="none" rotWithShape="1">
              <a:gsLst>
                <a:gs pos="6000">
                  <a:srgbClr val="C00000"/>
                </a:gs>
                <a:gs pos="26000">
                  <a:srgbClr val="FF0000"/>
                </a:gs>
                <a:gs pos="71000">
                  <a:srgbClr val="FFC000"/>
                </a:gs>
                <a:gs pos="98000">
                  <a:srgbClr val="FFFF00"/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ятно 1 2"/>
          <p:cNvSpPr/>
          <p:nvPr/>
        </p:nvSpPr>
        <p:spPr>
          <a:xfrm>
            <a:off x="152400" y="152400"/>
            <a:ext cx="304800" cy="381000"/>
          </a:xfrm>
          <a:prstGeom prst="irregularSeal1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ятно 1 3"/>
          <p:cNvSpPr/>
          <p:nvPr/>
        </p:nvSpPr>
        <p:spPr>
          <a:xfrm>
            <a:off x="8610600" y="152400"/>
            <a:ext cx="304800" cy="381000"/>
          </a:xfrm>
          <a:prstGeom prst="irregularSeal1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ятно 1 4"/>
          <p:cNvSpPr/>
          <p:nvPr/>
        </p:nvSpPr>
        <p:spPr>
          <a:xfrm>
            <a:off x="8686800" y="63246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ятно 1 5"/>
          <p:cNvSpPr/>
          <p:nvPr/>
        </p:nvSpPr>
        <p:spPr>
          <a:xfrm>
            <a:off x="228600" y="63246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лилиния 7"/>
          <p:cNvSpPr/>
          <p:nvPr/>
        </p:nvSpPr>
        <p:spPr>
          <a:xfrm>
            <a:off x="228600" y="685800"/>
            <a:ext cx="8587818" cy="5924746"/>
          </a:xfrm>
          <a:custGeom>
            <a:avLst/>
            <a:gdLst>
              <a:gd name="connsiteX0" fmla="*/ 84841 w 8587818"/>
              <a:gd name="connsiteY0" fmla="*/ 842128 h 5924746"/>
              <a:gd name="connsiteX1" fmla="*/ 725864 w 8587818"/>
              <a:gd name="connsiteY1" fmla="*/ 267093 h 5924746"/>
              <a:gd name="connsiteX2" fmla="*/ 1461155 w 8587818"/>
              <a:gd name="connsiteY2" fmla="*/ 314227 h 5924746"/>
              <a:gd name="connsiteX3" fmla="*/ 2300140 w 8587818"/>
              <a:gd name="connsiteY3" fmla="*/ 97410 h 5924746"/>
              <a:gd name="connsiteX4" fmla="*/ 3487917 w 8587818"/>
              <a:gd name="connsiteY4" fmla="*/ 540470 h 5924746"/>
              <a:gd name="connsiteX5" fmla="*/ 5024487 w 8587818"/>
              <a:gd name="connsiteY5" fmla="*/ 50276 h 5924746"/>
              <a:gd name="connsiteX6" fmla="*/ 6429080 w 8587818"/>
              <a:gd name="connsiteY6" fmla="*/ 238812 h 5924746"/>
              <a:gd name="connsiteX7" fmla="*/ 7626284 w 8587818"/>
              <a:gd name="connsiteY7" fmla="*/ 342507 h 5924746"/>
              <a:gd name="connsiteX8" fmla="*/ 8220173 w 8587818"/>
              <a:gd name="connsiteY8" fmla="*/ 578177 h 5924746"/>
              <a:gd name="connsiteX9" fmla="*/ 8352148 w 8587818"/>
              <a:gd name="connsiteY9" fmla="*/ 1275761 h 5924746"/>
              <a:gd name="connsiteX10" fmla="*/ 8220173 w 8587818"/>
              <a:gd name="connsiteY10" fmla="*/ 2161880 h 5924746"/>
              <a:gd name="connsiteX11" fmla="*/ 8559538 w 8587818"/>
              <a:gd name="connsiteY11" fmla="*/ 2953732 h 5924746"/>
              <a:gd name="connsiteX12" fmla="*/ 8267307 w 8587818"/>
              <a:gd name="connsiteY12" fmla="*/ 3773864 h 5924746"/>
              <a:gd name="connsiteX13" fmla="*/ 8493550 w 8587818"/>
              <a:gd name="connsiteY13" fmla="*/ 4867373 h 5924746"/>
              <a:gd name="connsiteX14" fmla="*/ 8493550 w 8587818"/>
              <a:gd name="connsiteY14" fmla="*/ 5310433 h 5924746"/>
              <a:gd name="connsiteX15" fmla="*/ 7927942 w 8587818"/>
              <a:gd name="connsiteY15" fmla="*/ 5555530 h 5924746"/>
              <a:gd name="connsiteX16" fmla="*/ 7729979 w 8587818"/>
              <a:gd name="connsiteY16" fmla="*/ 5904321 h 5924746"/>
              <a:gd name="connsiteX17" fmla="*/ 6674177 w 8587818"/>
              <a:gd name="connsiteY17" fmla="*/ 5678078 h 5924746"/>
              <a:gd name="connsiteX18" fmla="*/ 5976594 w 8587818"/>
              <a:gd name="connsiteY18" fmla="*/ 5838334 h 5924746"/>
              <a:gd name="connsiteX19" fmla="*/ 5175315 w 8587818"/>
              <a:gd name="connsiteY19" fmla="*/ 5583810 h 5924746"/>
              <a:gd name="connsiteX20" fmla="*/ 4034672 w 8587818"/>
              <a:gd name="connsiteY20" fmla="*/ 5810053 h 5924746"/>
              <a:gd name="connsiteX21" fmla="*/ 2978870 w 8587818"/>
              <a:gd name="connsiteY21" fmla="*/ 5602664 h 5924746"/>
              <a:gd name="connsiteX22" fmla="*/ 2064470 w 8587818"/>
              <a:gd name="connsiteY22" fmla="*/ 5819480 h 5924746"/>
              <a:gd name="connsiteX23" fmla="*/ 1168924 w 8587818"/>
              <a:gd name="connsiteY23" fmla="*/ 5574383 h 5924746"/>
              <a:gd name="connsiteX24" fmla="*/ 735291 w 8587818"/>
              <a:gd name="connsiteY24" fmla="*/ 5744066 h 5924746"/>
              <a:gd name="connsiteX25" fmla="*/ 197963 w 8587818"/>
              <a:gd name="connsiteY25" fmla="*/ 5178458 h 5924746"/>
              <a:gd name="connsiteX26" fmla="*/ 94268 w 8587818"/>
              <a:gd name="connsiteY26" fmla="*/ 5055909 h 5924746"/>
              <a:gd name="connsiteX27" fmla="*/ 348792 w 8587818"/>
              <a:gd name="connsiteY27" fmla="*/ 4744825 h 5924746"/>
              <a:gd name="connsiteX28" fmla="*/ 28280 w 8587818"/>
              <a:gd name="connsiteY28" fmla="*/ 4028387 h 5924746"/>
              <a:gd name="connsiteX29" fmla="*/ 254524 w 8587818"/>
              <a:gd name="connsiteY29" fmla="*/ 3217682 h 5924746"/>
              <a:gd name="connsiteX30" fmla="*/ 28280 w 8587818"/>
              <a:gd name="connsiteY30" fmla="*/ 2454111 h 5924746"/>
              <a:gd name="connsiteX31" fmla="*/ 216816 w 8587818"/>
              <a:gd name="connsiteY31" fmla="*/ 1897930 h 5924746"/>
              <a:gd name="connsiteX32" fmla="*/ 84841 w 8587818"/>
              <a:gd name="connsiteY32" fmla="*/ 842128 h 5924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8587818" h="5924746">
                <a:moveTo>
                  <a:pt x="84841" y="842128"/>
                </a:moveTo>
                <a:cubicBezTo>
                  <a:pt x="169682" y="570322"/>
                  <a:pt x="496478" y="355076"/>
                  <a:pt x="725864" y="267093"/>
                </a:cubicBezTo>
                <a:cubicBezTo>
                  <a:pt x="955250" y="179110"/>
                  <a:pt x="1198776" y="342508"/>
                  <a:pt x="1461155" y="314227"/>
                </a:cubicBezTo>
                <a:cubicBezTo>
                  <a:pt x="1723534" y="285946"/>
                  <a:pt x="1962346" y="59703"/>
                  <a:pt x="2300140" y="97410"/>
                </a:cubicBezTo>
                <a:cubicBezTo>
                  <a:pt x="2637934" y="135117"/>
                  <a:pt x="3033859" y="548326"/>
                  <a:pt x="3487917" y="540470"/>
                </a:cubicBezTo>
                <a:cubicBezTo>
                  <a:pt x="3941975" y="532614"/>
                  <a:pt x="4534293" y="100552"/>
                  <a:pt x="5024487" y="50276"/>
                </a:cubicBezTo>
                <a:cubicBezTo>
                  <a:pt x="5514681" y="0"/>
                  <a:pt x="5995447" y="190107"/>
                  <a:pt x="6429080" y="238812"/>
                </a:cubicBezTo>
                <a:cubicBezTo>
                  <a:pt x="6862713" y="287517"/>
                  <a:pt x="7327769" y="285946"/>
                  <a:pt x="7626284" y="342507"/>
                </a:cubicBezTo>
                <a:cubicBezTo>
                  <a:pt x="7924799" y="399068"/>
                  <a:pt x="8099196" y="422635"/>
                  <a:pt x="8220173" y="578177"/>
                </a:cubicBezTo>
                <a:cubicBezTo>
                  <a:pt x="8341150" y="733719"/>
                  <a:pt x="8352148" y="1011811"/>
                  <a:pt x="8352148" y="1275761"/>
                </a:cubicBezTo>
                <a:cubicBezTo>
                  <a:pt x="8352148" y="1539711"/>
                  <a:pt x="8185608" y="1882218"/>
                  <a:pt x="8220173" y="2161880"/>
                </a:cubicBezTo>
                <a:cubicBezTo>
                  <a:pt x="8254738" y="2441542"/>
                  <a:pt x="8551682" y="2685068"/>
                  <a:pt x="8559538" y="2953732"/>
                </a:cubicBezTo>
                <a:cubicBezTo>
                  <a:pt x="8567394" y="3222396"/>
                  <a:pt x="8278305" y="3454924"/>
                  <a:pt x="8267307" y="3773864"/>
                </a:cubicBezTo>
                <a:cubicBezTo>
                  <a:pt x="8256309" y="4092804"/>
                  <a:pt x="8455843" y="4611278"/>
                  <a:pt x="8493550" y="4867373"/>
                </a:cubicBezTo>
                <a:cubicBezTo>
                  <a:pt x="8531257" y="5123468"/>
                  <a:pt x="8587818" y="5195740"/>
                  <a:pt x="8493550" y="5310433"/>
                </a:cubicBezTo>
                <a:cubicBezTo>
                  <a:pt x="8399282" y="5425126"/>
                  <a:pt x="8055204" y="5456549"/>
                  <a:pt x="7927942" y="5555530"/>
                </a:cubicBezTo>
                <a:cubicBezTo>
                  <a:pt x="7800680" y="5654511"/>
                  <a:pt x="7938940" y="5883896"/>
                  <a:pt x="7729979" y="5904321"/>
                </a:cubicBezTo>
                <a:cubicBezTo>
                  <a:pt x="7521018" y="5924746"/>
                  <a:pt x="6966408" y="5689076"/>
                  <a:pt x="6674177" y="5678078"/>
                </a:cubicBezTo>
                <a:cubicBezTo>
                  <a:pt x="6381946" y="5667080"/>
                  <a:pt x="6226404" y="5854045"/>
                  <a:pt x="5976594" y="5838334"/>
                </a:cubicBezTo>
                <a:cubicBezTo>
                  <a:pt x="5726784" y="5822623"/>
                  <a:pt x="5498969" y="5588524"/>
                  <a:pt x="5175315" y="5583810"/>
                </a:cubicBezTo>
                <a:cubicBezTo>
                  <a:pt x="4851661" y="5579097"/>
                  <a:pt x="4400746" y="5806911"/>
                  <a:pt x="4034672" y="5810053"/>
                </a:cubicBezTo>
                <a:cubicBezTo>
                  <a:pt x="3668598" y="5813195"/>
                  <a:pt x="3307237" y="5601093"/>
                  <a:pt x="2978870" y="5602664"/>
                </a:cubicBezTo>
                <a:cubicBezTo>
                  <a:pt x="2650503" y="5604235"/>
                  <a:pt x="2366128" y="5824193"/>
                  <a:pt x="2064470" y="5819480"/>
                </a:cubicBezTo>
                <a:cubicBezTo>
                  <a:pt x="1762812" y="5814767"/>
                  <a:pt x="1390454" y="5586952"/>
                  <a:pt x="1168924" y="5574383"/>
                </a:cubicBezTo>
                <a:cubicBezTo>
                  <a:pt x="947394" y="5561814"/>
                  <a:pt x="897118" y="5810054"/>
                  <a:pt x="735291" y="5744066"/>
                </a:cubicBezTo>
                <a:cubicBezTo>
                  <a:pt x="573464" y="5678079"/>
                  <a:pt x="304800" y="5293151"/>
                  <a:pt x="197963" y="5178458"/>
                </a:cubicBezTo>
                <a:cubicBezTo>
                  <a:pt x="91126" y="5063765"/>
                  <a:pt x="69130" y="5128181"/>
                  <a:pt x="94268" y="5055909"/>
                </a:cubicBezTo>
                <a:cubicBezTo>
                  <a:pt x="119406" y="4983637"/>
                  <a:pt x="359790" y="4916078"/>
                  <a:pt x="348792" y="4744825"/>
                </a:cubicBezTo>
                <a:cubicBezTo>
                  <a:pt x="337794" y="4573572"/>
                  <a:pt x="43991" y="4282911"/>
                  <a:pt x="28280" y="4028387"/>
                </a:cubicBezTo>
                <a:cubicBezTo>
                  <a:pt x="12569" y="3773863"/>
                  <a:pt x="254524" y="3480061"/>
                  <a:pt x="254524" y="3217682"/>
                </a:cubicBezTo>
                <a:cubicBezTo>
                  <a:pt x="254524" y="2955303"/>
                  <a:pt x="34565" y="2674070"/>
                  <a:pt x="28280" y="2454111"/>
                </a:cubicBezTo>
                <a:cubicBezTo>
                  <a:pt x="21995" y="2234152"/>
                  <a:pt x="207389" y="2169736"/>
                  <a:pt x="216816" y="1897930"/>
                </a:cubicBezTo>
                <a:cubicBezTo>
                  <a:pt x="226243" y="1626124"/>
                  <a:pt x="0" y="1113934"/>
                  <a:pt x="84841" y="842128"/>
                </a:cubicBezTo>
                <a:close/>
              </a:path>
            </a:pathLst>
          </a:custGeom>
          <a:blipFill>
            <a:blip r:embed="rId2" cstate="print"/>
            <a:tile tx="0" ty="0" sx="100000" sy="100000" flip="none" algn="tl"/>
          </a:blipFill>
          <a:ln w="57150"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6" name="Picture 2" descr="C:\Users\АЛЕВТИНА\Desktop\корень Татьяна\дом-немногая-деревянное-1491610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15200" y="2362200"/>
            <a:ext cx="1059583" cy="990600"/>
          </a:xfrm>
          <a:prstGeom prst="rect">
            <a:avLst/>
          </a:prstGeom>
          <a:noFill/>
        </p:spPr>
      </p:pic>
      <p:sp>
        <p:nvSpPr>
          <p:cNvPr id="19" name="Полилиния 18"/>
          <p:cNvSpPr/>
          <p:nvPr/>
        </p:nvSpPr>
        <p:spPr>
          <a:xfrm>
            <a:off x="4343400" y="2667000"/>
            <a:ext cx="2286000" cy="1676400"/>
          </a:xfrm>
          <a:custGeom>
            <a:avLst/>
            <a:gdLst>
              <a:gd name="connsiteX0" fmla="*/ 344078 w 2066041"/>
              <a:gd name="connsiteY0" fmla="*/ 711724 h 1420305"/>
              <a:gd name="connsiteX1" fmla="*/ 447773 w 2066041"/>
              <a:gd name="connsiteY1" fmla="*/ 296945 h 1420305"/>
              <a:gd name="connsiteX2" fmla="*/ 768284 w 2066041"/>
              <a:gd name="connsiteY2" fmla="*/ 259237 h 1420305"/>
              <a:gd name="connsiteX3" fmla="*/ 1041662 w 2066041"/>
              <a:gd name="connsiteY3" fmla="*/ 14140 h 1420305"/>
              <a:gd name="connsiteX4" fmla="*/ 1513002 w 2066041"/>
              <a:gd name="connsiteY4" fmla="*/ 344079 h 1420305"/>
              <a:gd name="connsiteX5" fmla="*/ 1729818 w 2066041"/>
              <a:gd name="connsiteY5" fmla="*/ 212103 h 1420305"/>
              <a:gd name="connsiteX6" fmla="*/ 2022049 w 2066041"/>
              <a:gd name="connsiteY6" fmla="*/ 419493 h 1420305"/>
              <a:gd name="connsiteX7" fmla="*/ 1993769 w 2066041"/>
              <a:gd name="connsiteY7" fmla="*/ 881406 h 1420305"/>
              <a:gd name="connsiteX8" fmla="*/ 1786379 w 2066041"/>
              <a:gd name="connsiteY8" fmla="*/ 1211345 h 1420305"/>
              <a:gd name="connsiteX9" fmla="*/ 1456441 w 2066041"/>
              <a:gd name="connsiteY9" fmla="*/ 1098223 h 1420305"/>
              <a:gd name="connsiteX10" fmla="*/ 1117076 w 2066041"/>
              <a:gd name="connsiteY10" fmla="*/ 1381027 h 1420305"/>
              <a:gd name="connsiteX11" fmla="*/ 711724 w 2066041"/>
              <a:gd name="connsiteY11" fmla="*/ 1333893 h 1420305"/>
              <a:gd name="connsiteX12" fmla="*/ 636309 w 2066041"/>
              <a:gd name="connsiteY12" fmla="*/ 1013382 h 1420305"/>
              <a:gd name="connsiteX13" fmla="*/ 249810 w 2066041"/>
              <a:gd name="connsiteY13" fmla="*/ 1183064 h 1420305"/>
              <a:gd name="connsiteX14" fmla="*/ 14140 w 2066041"/>
              <a:gd name="connsiteY14" fmla="*/ 862553 h 1420305"/>
              <a:gd name="connsiteX15" fmla="*/ 344078 w 2066041"/>
              <a:gd name="connsiteY15" fmla="*/ 711724 h 1420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066041" h="1420305">
                <a:moveTo>
                  <a:pt x="344078" y="711724"/>
                </a:moveTo>
                <a:cubicBezTo>
                  <a:pt x="416350" y="617456"/>
                  <a:pt x="377072" y="372359"/>
                  <a:pt x="447773" y="296945"/>
                </a:cubicBezTo>
                <a:cubicBezTo>
                  <a:pt x="518474" y="221531"/>
                  <a:pt x="669302" y="306371"/>
                  <a:pt x="768284" y="259237"/>
                </a:cubicBezTo>
                <a:cubicBezTo>
                  <a:pt x="867266" y="212103"/>
                  <a:pt x="917542" y="0"/>
                  <a:pt x="1041662" y="14140"/>
                </a:cubicBezTo>
                <a:cubicBezTo>
                  <a:pt x="1165782" y="28280"/>
                  <a:pt x="1398309" y="311085"/>
                  <a:pt x="1513002" y="344079"/>
                </a:cubicBezTo>
                <a:cubicBezTo>
                  <a:pt x="1627695" y="377073"/>
                  <a:pt x="1644977" y="199534"/>
                  <a:pt x="1729818" y="212103"/>
                </a:cubicBezTo>
                <a:cubicBezTo>
                  <a:pt x="1814659" y="224672"/>
                  <a:pt x="1978057" y="307943"/>
                  <a:pt x="2022049" y="419493"/>
                </a:cubicBezTo>
                <a:cubicBezTo>
                  <a:pt x="2066041" y="531043"/>
                  <a:pt x="2033047" y="749431"/>
                  <a:pt x="1993769" y="881406"/>
                </a:cubicBezTo>
                <a:cubicBezTo>
                  <a:pt x="1954491" y="1013381"/>
                  <a:pt x="1875934" y="1175209"/>
                  <a:pt x="1786379" y="1211345"/>
                </a:cubicBezTo>
                <a:cubicBezTo>
                  <a:pt x="1696824" y="1247481"/>
                  <a:pt x="1567991" y="1069943"/>
                  <a:pt x="1456441" y="1098223"/>
                </a:cubicBezTo>
                <a:cubicBezTo>
                  <a:pt x="1344891" y="1126503"/>
                  <a:pt x="1241195" y="1341749"/>
                  <a:pt x="1117076" y="1381027"/>
                </a:cubicBezTo>
                <a:cubicBezTo>
                  <a:pt x="992957" y="1420305"/>
                  <a:pt x="791852" y="1395167"/>
                  <a:pt x="711724" y="1333893"/>
                </a:cubicBezTo>
                <a:cubicBezTo>
                  <a:pt x="631596" y="1272619"/>
                  <a:pt x="713295" y="1038520"/>
                  <a:pt x="636309" y="1013382"/>
                </a:cubicBezTo>
                <a:cubicBezTo>
                  <a:pt x="559323" y="988244"/>
                  <a:pt x="353505" y="1208202"/>
                  <a:pt x="249810" y="1183064"/>
                </a:cubicBezTo>
                <a:cubicBezTo>
                  <a:pt x="146115" y="1157926"/>
                  <a:pt x="0" y="945823"/>
                  <a:pt x="14140" y="862553"/>
                </a:cubicBezTo>
                <a:cubicBezTo>
                  <a:pt x="28280" y="779283"/>
                  <a:pt x="271806" y="805992"/>
                  <a:pt x="344078" y="711724"/>
                </a:cubicBezTo>
                <a:close/>
              </a:path>
            </a:pathLst>
          </a:custGeom>
          <a:solidFill>
            <a:srgbClr val="0BDB78"/>
          </a:solidFill>
          <a:ln w="79375">
            <a:solidFill>
              <a:srgbClr val="00642D">
                <a:alpha val="6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600200" y="76200"/>
            <a:ext cx="597246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Карта путешественника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676400" y="4419600"/>
            <a:ext cx="224567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Размышляйкино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85800" y="2209800"/>
            <a:ext cx="128022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Игротека</a:t>
            </a:r>
            <a:endParaRPr lang="ru-RU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858000" y="3657600"/>
            <a:ext cx="128022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Игротека</a:t>
            </a:r>
            <a:endParaRPr lang="ru-RU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124200" y="2514600"/>
            <a:ext cx="178100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Почемучкино</a:t>
            </a:r>
            <a:endParaRPr lang="ru-RU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 rot="20834429">
            <a:off x="4592158" y="3334146"/>
            <a:ext cx="194591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Физминуткино</a:t>
            </a:r>
            <a:endParaRPr lang="ru-RU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410200" y="2057400"/>
            <a:ext cx="205197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Исправляйкино</a:t>
            </a:r>
            <a:endParaRPr lang="ru-RU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657600" y="5943600"/>
            <a:ext cx="142673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Рефлексия</a:t>
            </a:r>
            <a:endParaRPr lang="ru-RU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55950" y="5791200"/>
            <a:ext cx="157267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Угадайкино</a:t>
            </a:r>
            <a:endParaRPr lang="ru-RU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олилиния 39"/>
          <p:cNvSpPr/>
          <p:nvPr/>
        </p:nvSpPr>
        <p:spPr>
          <a:xfrm>
            <a:off x="1476375" y="4305300"/>
            <a:ext cx="649475" cy="1466850"/>
          </a:xfrm>
          <a:custGeom>
            <a:avLst/>
            <a:gdLst>
              <a:gd name="connsiteX0" fmla="*/ 485775 w 649475"/>
              <a:gd name="connsiteY0" fmla="*/ 1466850 h 1466850"/>
              <a:gd name="connsiteX1" fmla="*/ 571500 w 649475"/>
              <a:gd name="connsiteY1" fmla="*/ 1390650 h 1466850"/>
              <a:gd name="connsiteX2" fmla="*/ 609600 w 649475"/>
              <a:gd name="connsiteY2" fmla="*/ 1333500 h 1466850"/>
              <a:gd name="connsiteX3" fmla="*/ 628650 w 649475"/>
              <a:gd name="connsiteY3" fmla="*/ 1304925 h 1466850"/>
              <a:gd name="connsiteX4" fmla="*/ 647700 w 649475"/>
              <a:gd name="connsiteY4" fmla="*/ 1247775 h 1466850"/>
              <a:gd name="connsiteX5" fmla="*/ 619125 w 649475"/>
              <a:gd name="connsiteY5" fmla="*/ 1047750 h 1466850"/>
              <a:gd name="connsiteX6" fmla="*/ 581025 w 649475"/>
              <a:gd name="connsiteY6" fmla="*/ 990600 h 1466850"/>
              <a:gd name="connsiteX7" fmla="*/ 561975 w 649475"/>
              <a:gd name="connsiteY7" fmla="*/ 962025 h 1466850"/>
              <a:gd name="connsiteX8" fmla="*/ 495300 w 649475"/>
              <a:gd name="connsiteY8" fmla="*/ 876300 h 1466850"/>
              <a:gd name="connsiteX9" fmla="*/ 476250 w 649475"/>
              <a:gd name="connsiteY9" fmla="*/ 847725 h 1466850"/>
              <a:gd name="connsiteX10" fmla="*/ 447675 w 649475"/>
              <a:gd name="connsiteY10" fmla="*/ 790575 h 1466850"/>
              <a:gd name="connsiteX11" fmla="*/ 400050 w 649475"/>
              <a:gd name="connsiteY11" fmla="*/ 704850 h 1466850"/>
              <a:gd name="connsiteX12" fmla="*/ 371475 w 649475"/>
              <a:gd name="connsiteY12" fmla="*/ 676275 h 1466850"/>
              <a:gd name="connsiteX13" fmla="*/ 352425 w 649475"/>
              <a:gd name="connsiteY13" fmla="*/ 647700 h 1466850"/>
              <a:gd name="connsiteX14" fmla="*/ 295275 w 649475"/>
              <a:gd name="connsiteY14" fmla="*/ 609600 h 1466850"/>
              <a:gd name="connsiteX15" fmla="*/ 266700 w 649475"/>
              <a:gd name="connsiteY15" fmla="*/ 590550 h 1466850"/>
              <a:gd name="connsiteX16" fmla="*/ 209550 w 649475"/>
              <a:gd name="connsiteY16" fmla="*/ 552450 h 1466850"/>
              <a:gd name="connsiteX17" fmla="*/ 180975 w 649475"/>
              <a:gd name="connsiteY17" fmla="*/ 533400 h 1466850"/>
              <a:gd name="connsiteX18" fmla="*/ 133350 w 649475"/>
              <a:gd name="connsiteY18" fmla="*/ 485775 h 1466850"/>
              <a:gd name="connsiteX19" fmla="*/ 114300 w 649475"/>
              <a:gd name="connsiteY19" fmla="*/ 457200 h 1466850"/>
              <a:gd name="connsiteX20" fmla="*/ 85725 w 649475"/>
              <a:gd name="connsiteY20" fmla="*/ 428625 h 1466850"/>
              <a:gd name="connsiteX21" fmla="*/ 19050 w 649475"/>
              <a:gd name="connsiteY21" fmla="*/ 342900 h 1466850"/>
              <a:gd name="connsiteX22" fmla="*/ 9525 w 649475"/>
              <a:gd name="connsiteY22" fmla="*/ 304800 h 1466850"/>
              <a:gd name="connsiteX23" fmla="*/ 0 w 649475"/>
              <a:gd name="connsiteY23" fmla="*/ 276225 h 1466850"/>
              <a:gd name="connsiteX24" fmla="*/ 9525 w 649475"/>
              <a:gd name="connsiteY24" fmla="*/ 209550 h 1466850"/>
              <a:gd name="connsiteX25" fmla="*/ 19050 w 649475"/>
              <a:gd name="connsiteY25" fmla="*/ 180975 h 1466850"/>
              <a:gd name="connsiteX26" fmla="*/ 76200 w 649475"/>
              <a:gd name="connsiteY26" fmla="*/ 123825 h 1466850"/>
              <a:gd name="connsiteX27" fmla="*/ 133350 w 649475"/>
              <a:gd name="connsiteY27" fmla="*/ 76200 h 1466850"/>
              <a:gd name="connsiteX28" fmla="*/ 161925 w 649475"/>
              <a:gd name="connsiteY28" fmla="*/ 66675 h 1466850"/>
              <a:gd name="connsiteX29" fmla="*/ 190500 w 649475"/>
              <a:gd name="connsiteY29" fmla="*/ 47625 h 1466850"/>
              <a:gd name="connsiteX30" fmla="*/ 247650 w 649475"/>
              <a:gd name="connsiteY30" fmla="*/ 28575 h 1466850"/>
              <a:gd name="connsiteX31" fmla="*/ 276225 w 649475"/>
              <a:gd name="connsiteY31" fmla="*/ 19050 h 1466850"/>
              <a:gd name="connsiteX32" fmla="*/ 457200 w 649475"/>
              <a:gd name="connsiteY32" fmla="*/ 0 h 1466850"/>
              <a:gd name="connsiteX33" fmla="*/ 533400 w 649475"/>
              <a:gd name="connsiteY33" fmla="*/ 9525 h 146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649475" h="1466850">
                <a:moveTo>
                  <a:pt x="485775" y="1466850"/>
                </a:moveTo>
                <a:cubicBezTo>
                  <a:pt x="520132" y="1443945"/>
                  <a:pt x="545402" y="1429797"/>
                  <a:pt x="571500" y="1390650"/>
                </a:cubicBezTo>
                <a:lnTo>
                  <a:pt x="609600" y="1333500"/>
                </a:lnTo>
                <a:cubicBezTo>
                  <a:pt x="615950" y="1323975"/>
                  <a:pt x="625030" y="1315785"/>
                  <a:pt x="628650" y="1304925"/>
                </a:cubicBezTo>
                <a:lnTo>
                  <a:pt x="647700" y="1247775"/>
                </a:lnTo>
                <a:cubicBezTo>
                  <a:pt x="645857" y="1220129"/>
                  <a:pt x="649475" y="1093275"/>
                  <a:pt x="619125" y="1047750"/>
                </a:cubicBezTo>
                <a:lnTo>
                  <a:pt x="581025" y="990600"/>
                </a:lnTo>
                <a:cubicBezTo>
                  <a:pt x="574675" y="981075"/>
                  <a:pt x="570070" y="970120"/>
                  <a:pt x="561975" y="962025"/>
                </a:cubicBezTo>
                <a:cubicBezTo>
                  <a:pt x="517211" y="917261"/>
                  <a:pt x="540872" y="944658"/>
                  <a:pt x="495300" y="876300"/>
                </a:cubicBezTo>
                <a:cubicBezTo>
                  <a:pt x="488950" y="866775"/>
                  <a:pt x="479870" y="858585"/>
                  <a:pt x="476250" y="847725"/>
                </a:cubicBezTo>
                <a:cubicBezTo>
                  <a:pt x="452309" y="775901"/>
                  <a:pt x="484604" y="864433"/>
                  <a:pt x="447675" y="790575"/>
                </a:cubicBezTo>
                <a:cubicBezTo>
                  <a:pt x="423720" y="742665"/>
                  <a:pt x="460115" y="764915"/>
                  <a:pt x="400050" y="704850"/>
                </a:cubicBezTo>
                <a:cubicBezTo>
                  <a:pt x="390525" y="695325"/>
                  <a:pt x="380099" y="686623"/>
                  <a:pt x="371475" y="676275"/>
                </a:cubicBezTo>
                <a:cubicBezTo>
                  <a:pt x="364146" y="667481"/>
                  <a:pt x="361040" y="655238"/>
                  <a:pt x="352425" y="647700"/>
                </a:cubicBezTo>
                <a:cubicBezTo>
                  <a:pt x="335195" y="632623"/>
                  <a:pt x="314325" y="622300"/>
                  <a:pt x="295275" y="609600"/>
                </a:cubicBezTo>
                <a:lnTo>
                  <a:pt x="266700" y="590550"/>
                </a:lnTo>
                <a:lnTo>
                  <a:pt x="209550" y="552450"/>
                </a:lnTo>
                <a:lnTo>
                  <a:pt x="180975" y="533400"/>
                </a:lnTo>
                <a:cubicBezTo>
                  <a:pt x="130175" y="457200"/>
                  <a:pt x="196850" y="549275"/>
                  <a:pt x="133350" y="485775"/>
                </a:cubicBezTo>
                <a:cubicBezTo>
                  <a:pt x="125255" y="477680"/>
                  <a:pt x="121629" y="465994"/>
                  <a:pt x="114300" y="457200"/>
                </a:cubicBezTo>
                <a:cubicBezTo>
                  <a:pt x="105676" y="446852"/>
                  <a:pt x="93995" y="439258"/>
                  <a:pt x="85725" y="428625"/>
                </a:cubicBezTo>
                <a:cubicBezTo>
                  <a:pt x="5974" y="326088"/>
                  <a:pt x="83924" y="407774"/>
                  <a:pt x="19050" y="342900"/>
                </a:cubicBezTo>
                <a:cubicBezTo>
                  <a:pt x="15875" y="330200"/>
                  <a:pt x="13121" y="317387"/>
                  <a:pt x="9525" y="304800"/>
                </a:cubicBezTo>
                <a:cubicBezTo>
                  <a:pt x="6767" y="295146"/>
                  <a:pt x="0" y="286265"/>
                  <a:pt x="0" y="276225"/>
                </a:cubicBezTo>
                <a:cubicBezTo>
                  <a:pt x="0" y="253774"/>
                  <a:pt x="5122" y="231565"/>
                  <a:pt x="9525" y="209550"/>
                </a:cubicBezTo>
                <a:cubicBezTo>
                  <a:pt x="11494" y="199705"/>
                  <a:pt x="12886" y="188900"/>
                  <a:pt x="19050" y="180975"/>
                </a:cubicBezTo>
                <a:cubicBezTo>
                  <a:pt x="35590" y="159709"/>
                  <a:pt x="57150" y="142875"/>
                  <a:pt x="76200" y="123825"/>
                </a:cubicBezTo>
                <a:cubicBezTo>
                  <a:pt x="97266" y="102759"/>
                  <a:pt x="106828" y="89461"/>
                  <a:pt x="133350" y="76200"/>
                </a:cubicBezTo>
                <a:cubicBezTo>
                  <a:pt x="142330" y="71710"/>
                  <a:pt x="152945" y="71165"/>
                  <a:pt x="161925" y="66675"/>
                </a:cubicBezTo>
                <a:cubicBezTo>
                  <a:pt x="172164" y="61555"/>
                  <a:pt x="180039" y="52274"/>
                  <a:pt x="190500" y="47625"/>
                </a:cubicBezTo>
                <a:cubicBezTo>
                  <a:pt x="208850" y="39470"/>
                  <a:pt x="228600" y="34925"/>
                  <a:pt x="247650" y="28575"/>
                </a:cubicBezTo>
                <a:cubicBezTo>
                  <a:pt x="257175" y="25400"/>
                  <a:pt x="266262" y="20295"/>
                  <a:pt x="276225" y="19050"/>
                </a:cubicBezTo>
                <a:cubicBezTo>
                  <a:pt x="387223" y="5175"/>
                  <a:pt x="326932" y="11843"/>
                  <a:pt x="457200" y="0"/>
                </a:cubicBezTo>
                <a:lnTo>
                  <a:pt x="533400" y="9525"/>
                </a:lnTo>
              </a:path>
            </a:pathLst>
          </a:custGeom>
          <a:ln w="57150">
            <a:solidFill>
              <a:srgbClr val="9966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олилиния 41"/>
          <p:cNvSpPr/>
          <p:nvPr/>
        </p:nvSpPr>
        <p:spPr>
          <a:xfrm>
            <a:off x="619125" y="2171700"/>
            <a:ext cx="1423437" cy="2147337"/>
          </a:xfrm>
          <a:custGeom>
            <a:avLst/>
            <a:gdLst>
              <a:gd name="connsiteX0" fmla="*/ 1409700 w 1423437"/>
              <a:gd name="connsiteY0" fmla="*/ 2133600 h 2147337"/>
              <a:gd name="connsiteX1" fmla="*/ 1352550 w 1423437"/>
              <a:gd name="connsiteY1" fmla="*/ 2076450 h 2147337"/>
              <a:gd name="connsiteX2" fmla="*/ 1323975 w 1423437"/>
              <a:gd name="connsiteY2" fmla="*/ 2057400 h 2147337"/>
              <a:gd name="connsiteX3" fmla="*/ 1285875 w 1423437"/>
              <a:gd name="connsiteY3" fmla="*/ 2000250 h 2147337"/>
              <a:gd name="connsiteX4" fmla="*/ 1266825 w 1423437"/>
              <a:gd name="connsiteY4" fmla="*/ 1971675 h 2147337"/>
              <a:gd name="connsiteX5" fmla="*/ 1238250 w 1423437"/>
              <a:gd name="connsiteY5" fmla="*/ 1952625 h 2147337"/>
              <a:gd name="connsiteX6" fmla="*/ 1200150 w 1423437"/>
              <a:gd name="connsiteY6" fmla="*/ 1895475 h 2147337"/>
              <a:gd name="connsiteX7" fmla="*/ 1190625 w 1423437"/>
              <a:gd name="connsiteY7" fmla="*/ 1866900 h 2147337"/>
              <a:gd name="connsiteX8" fmla="*/ 1171575 w 1423437"/>
              <a:gd name="connsiteY8" fmla="*/ 1838325 h 2147337"/>
              <a:gd name="connsiteX9" fmla="*/ 1152525 w 1423437"/>
              <a:gd name="connsiteY9" fmla="*/ 1781175 h 2147337"/>
              <a:gd name="connsiteX10" fmla="*/ 1133475 w 1423437"/>
              <a:gd name="connsiteY10" fmla="*/ 1752600 h 2147337"/>
              <a:gd name="connsiteX11" fmla="*/ 1114425 w 1423437"/>
              <a:gd name="connsiteY11" fmla="*/ 1695450 h 2147337"/>
              <a:gd name="connsiteX12" fmla="*/ 1104900 w 1423437"/>
              <a:gd name="connsiteY12" fmla="*/ 1666875 h 2147337"/>
              <a:gd name="connsiteX13" fmla="*/ 1114425 w 1423437"/>
              <a:gd name="connsiteY13" fmla="*/ 1466850 h 2147337"/>
              <a:gd name="connsiteX14" fmla="*/ 1123950 w 1423437"/>
              <a:gd name="connsiteY14" fmla="*/ 1428750 h 2147337"/>
              <a:gd name="connsiteX15" fmla="*/ 1143000 w 1423437"/>
              <a:gd name="connsiteY15" fmla="*/ 1400175 h 2147337"/>
              <a:gd name="connsiteX16" fmla="*/ 1152525 w 1423437"/>
              <a:gd name="connsiteY16" fmla="*/ 1371600 h 2147337"/>
              <a:gd name="connsiteX17" fmla="*/ 1181100 w 1423437"/>
              <a:gd name="connsiteY17" fmla="*/ 1343025 h 2147337"/>
              <a:gd name="connsiteX18" fmla="*/ 1228725 w 1423437"/>
              <a:gd name="connsiteY18" fmla="*/ 1295400 h 2147337"/>
              <a:gd name="connsiteX19" fmla="*/ 1238250 w 1423437"/>
              <a:gd name="connsiteY19" fmla="*/ 1266825 h 2147337"/>
              <a:gd name="connsiteX20" fmla="*/ 1304925 w 1423437"/>
              <a:gd name="connsiteY20" fmla="*/ 1181100 h 2147337"/>
              <a:gd name="connsiteX21" fmla="*/ 1333500 w 1423437"/>
              <a:gd name="connsiteY21" fmla="*/ 1123950 h 2147337"/>
              <a:gd name="connsiteX22" fmla="*/ 1352550 w 1423437"/>
              <a:gd name="connsiteY22" fmla="*/ 1066800 h 2147337"/>
              <a:gd name="connsiteX23" fmla="*/ 1362075 w 1423437"/>
              <a:gd name="connsiteY23" fmla="*/ 1038225 h 2147337"/>
              <a:gd name="connsiteX24" fmla="*/ 1381125 w 1423437"/>
              <a:gd name="connsiteY24" fmla="*/ 1009650 h 2147337"/>
              <a:gd name="connsiteX25" fmla="*/ 1381125 w 1423437"/>
              <a:gd name="connsiteY25" fmla="*/ 828675 h 2147337"/>
              <a:gd name="connsiteX26" fmla="*/ 1362075 w 1423437"/>
              <a:gd name="connsiteY26" fmla="*/ 762000 h 2147337"/>
              <a:gd name="connsiteX27" fmla="*/ 1276350 w 1423437"/>
              <a:gd name="connsiteY27" fmla="*/ 685800 h 2147337"/>
              <a:gd name="connsiteX28" fmla="*/ 1257300 w 1423437"/>
              <a:gd name="connsiteY28" fmla="*/ 657225 h 2147337"/>
              <a:gd name="connsiteX29" fmla="*/ 1228725 w 1423437"/>
              <a:gd name="connsiteY29" fmla="*/ 647700 h 2147337"/>
              <a:gd name="connsiteX30" fmla="*/ 1200150 w 1423437"/>
              <a:gd name="connsiteY30" fmla="*/ 628650 h 2147337"/>
              <a:gd name="connsiteX31" fmla="*/ 1171575 w 1423437"/>
              <a:gd name="connsiteY31" fmla="*/ 619125 h 2147337"/>
              <a:gd name="connsiteX32" fmla="*/ 1085850 w 1423437"/>
              <a:gd name="connsiteY32" fmla="*/ 571500 h 2147337"/>
              <a:gd name="connsiteX33" fmla="*/ 1009650 w 1423437"/>
              <a:gd name="connsiteY33" fmla="*/ 561975 h 2147337"/>
              <a:gd name="connsiteX34" fmla="*/ 762000 w 1423437"/>
              <a:gd name="connsiteY34" fmla="*/ 590550 h 2147337"/>
              <a:gd name="connsiteX35" fmla="*/ 733425 w 1423437"/>
              <a:gd name="connsiteY35" fmla="*/ 609600 h 2147337"/>
              <a:gd name="connsiteX36" fmla="*/ 676275 w 1423437"/>
              <a:gd name="connsiteY36" fmla="*/ 628650 h 2147337"/>
              <a:gd name="connsiteX37" fmla="*/ 619125 w 1423437"/>
              <a:gd name="connsiteY37" fmla="*/ 647700 h 2147337"/>
              <a:gd name="connsiteX38" fmla="*/ 590550 w 1423437"/>
              <a:gd name="connsiteY38" fmla="*/ 657225 h 2147337"/>
              <a:gd name="connsiteX39" fmla="*/ 561975 w 1423437"/>
              <a:gd name="connsiteY39" fmla="*/ 666750 h 2147337"/>
              <a:gd name="connsiteX40" fmla="*/ 438150 w 1423437"/>
              <a:gd name="connsiteY40" fmla="*/ 647700 h 2147337"/>
              <a:gd name="connsiteX41" fmla="*/ 361950 w 1423437"/>
              <a:gd name="connsiteY41" fmla="*/ 628650 h 2147337"/>
              <a:gd name="connsiteX42" fmla="*/ 276225 w 1423437"/>
              <a:gd name="connsiteY42" fmla="*/ 581025 h 2147337"/>
              <a:gd name="connsiteX43" fmla="*/ 228600 w 1423437"/>
              <a:gd name="connsiteY43" fmla="*/ 542925 h 2147337"/>
              <a:gd name="connsiteX44" fmla="*/ 171450 w 1423437"/>
              <a:gd name="connsiteY44" fmla="*/ 485775 h 2147337"/>
              <a:gd name="connsiteX45" fmla="*/ 152400 w 1423437"/>
              <a:gd name="connsiteY45" fmla="*/ 457200 h 2147337"/>
              <a:gd name="connsiteX46" fmla="*/ 123825 w 1423437"/>
              <a:gd name="connsiteY46" fmla="*/ 447675 h 2147337"/>
              <a:gd name="connsiteX47" fmla="*/ 76200 w 1423437"/>
              <a:gd name="connsiteY47" fmla="*/ 400050 h 2147337"/>
              <a:gd name="connsiteX48" fmla="*/ 0 w 1423437"/>
              <a:gd name="connsiteY48" fmla="*/ 314325 h 2147337"/>
              <a:gd name="connsiteX49" fmla="*/ 9525 w 1423437"/>
              <a:gd name="connsiteY49" fmla="*/ 104775 h 2147337"/>
              <a:gd name="connsiteX50" fmla="*/ 38100 w 1423437"/>
              <a:gd name="connsiteY50" fmla="*/ 47625 h 2147337"/>
              <a:gd name="connsiteX51" fmla="*/ 47625 w 1423437"/>
              <a:gd name="connsiteY51" fmla="*/ 19050 h 2147337"/>
              <a:gd name="connsiteX52" fmla="*/ 57150 w 1423437"/>
              <a:gd name="connsiteY52" fmla="*/ 0 h 2147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423437" h="2147337">
                <a:moveTo>
                  <a:pt x="1409700" y="2133600"/>
                </a:moveTo>
                <a:cubicBezTo>
                  <a:pt x="1342357" y="2088705"/>
                  <a:pt x="1423437" y="2147337"/>
                  <a:pt x="1352550" y="2076450"/>
                </a:cubicBezTo>
                <a:cubicBezTo>
                  <a:pt x="1344455" y="2068355"/>
                  <a:pt x="1333500" y="2063750"/>
                  <a:pt x="1323975" y="2057400"/>
                </a:cubicBezTo>
                <a:lnTo>
                  <a:pt x="1285875" y="2000250"/>
                </a:lnTo>
                <a:cubicBezTo>
                  <a:pt x="1279525" y="1990725"/>
                  <a:pt x="1276350" y="1978025"/>
                  <a:pt x="1266825" y="1971675"/>
                </a:cubicBezTo>
                <a:lnTo>
                  <a:pt x="1238250" y="1952625"/>
                </a:lnTo>
                <a:cubicBezTo>
                  <a:pt x="1225550" y="1933575"/>
                  <a:pt x="1207390" y="1917195"/>
                  <a:pt x="1200150" y="1895475"/>
                </a:cubicBezTo>
                <a:cubicBezTo>
                  <a:pt x="1196975" y="1885950"/>
                  <a:pt x="1195115" y="1875880"/>
                  <a:pt x="1190625" y="1866900"/>
                </a:cubicBezTo>
                <a:cubicBezTo>
                  <a:pt x="1185505" y="1856661"/>
                  <a:pt x="1176224" y="1848786"/>
                  <a:pt x="1171575" y="1838325"/>
                </a:cubicBezTo>
                <a:cubicBezTo>
                  <a:pt x="1163420" y="1819975"/>
                  <a:pt x="1163664" y="1797883"/>
                  <a:pt x="1152525" y="1781175"/>
                </a:cubicBezTo>
                <a:cubicBezTo>
                  <a:pt x="1146175" y="1771650"/>
                  <a:pt x="1138124" y="1763061"/>
                  <a:pt x="1133475" y="1752600"/>
                </a:cubicBezTo>
                <a:cubicBezTo>
                  <a:pt x="1125320" y="1734250"/>
                  <a:pt x="1120775" y="1714500"/>
                  <a:pt x="1114425" y="1695450"/>
                </a:cubicBezTo>
                <a:lnTo>
                  <a:pt x="1104900" y="1666875"/>
                </a:lnTo>
                <a:cubicBezTo>
                  <a:pt x="1108075" y="1600200"/>
                  <a:pt x="1109102" y="1533388"/>
                  <a:pt x="1114425" y="1466850"/>
                </a:cubicBezTo>
                <a:cubicBezTo>
                  <a:pt x="1115469" y="1453801"/>
                  <a:pt x="1118793" y="1440782"/>
                  <a:pt x="1123950" y="1428750"/>
                </a:cubicBezTo>
                <a:cubicBezTo>
                  <a:pt x="1128459" y="1418228"/>
                  <a:pt x="1137880" y="1410414"/>
                  <a:pt x="1143000" y="1400175"/>
                </a:cubicBezTo>
                <a:cubicBezTo>
                  <a:pt x="1147490" y="1391195"/>
                  <a:pt x="1146956" y="1379954"/>
                  <a:pt x="1152525" y="1371600"/>
                </a:cubicBezTo>
                <a:cubicBezTo>
                  <a:pt x="1159997" y="1360392"/>
                  <a:pt x="1172476" y="1353373"/>
                  <a:pt x="1181100" y="1343025"/>
                </a:cubicBezTo>
                <a:cubicBezTo>
                  <a:pt x="1220787" y="1295400"/>
                  <a:pt x="1176337" y="1330325"/>
                  <a:pt x="1228725" y="1295400"/>
                </a:cubicBezTo>
                <a:cubicBezTo>
                  <a:pt x="1231900" y="1285875"/>
                  <a:pt x="1232681" y="1275179"/>
                  <a:pt x="1238250" y="1266825"/>
                </a:cubicBezTo>
                <a:cubicBezTo>
                  <a:pt x="1271124" y="1217515"/>
                  <a:pt x="1279563" y="1257185"/>
                  <a:pt x="1304925" y="1181100"/>
                </a:cubicBezTo>
                <a:cubicBezTo>
                  <a:pt x="1339663" y="1076887"/>
                  <a:pt x="1284261" y="1234737"/>
                  <a:pt x="1333500" y="1123950"/>
                </a:cubicBezTo>
                <a:cubicBezTo>
                  <a:pt x="1341655" y="1105600"/>
                  <a:pt x="1346200" y="1085850"/>
                  <a:pt x="1352550" y="1066800"/>
                </a:cubicBezTo>
                <a:cubicBezTo>
                  <a:pt x="1355725" y="1057275"/>
                  <a:pt x="1356506" y="1046579"/>
                  <a:pt x="1362075" y="1038225"/>
                </a:cubicBezTo>
                <a:lnTo>
                  <a:pt x="1381125" y="1009650"/>
                </a:lnTo>
                <a:cubicBezTo>
                  <a:pt x="1394273" y="917612"/>
                  <a:pt x="1395552" y="944088"/>
                  <a:pt x="1381125" y="828675"/>
                </a:cubicBezTo>
                <a:cubicBezTo>
                  <a:pt x="1380839" y="826387"/>
                  <a:pt x="1366786" y="768057"/>
                  <a:pt x="1362075" y="762000"/>
                </a:cubicBezTo>
                <a:cubicBezTo>
                  <a:pt x="1326943" y="716831"/>
                  <a:pt x="1314546" y="711264"/>
                  <a:pt x="1276350" y="685800"/>
                </a:cubicBezTo>
                <a:cubicBezTo>
                  <a:pt x="1270000" y="676275"/>
                  <a:pt x="1266239" y="664376"/>
                  <a:pt x="1257300" y="657225"/>
                </a:cubicBezTo>
                <a:cubicBezTo>
                  <a:pt x="1249460" y="650953"/>
                  <a:pt x="1237705" y="652190"/>
                  <a:pt x="1228725" y="647700"/>
                </a:cubicBezTo>
                <a:cubicBezTo>
                  <a:pt x="1218486" y="642580"/>
                  <a:pt x="1210389" y="633770"/>
                  <a:pt x="1200150" y="628650"/>
                </a:cubicBezTo>
                <a:cubicBezTo>
                  <a:pt x="1191170" y="624160"/>
                  <a:pt x="1180352" y="624001"/>
                  <a:pt x="1171575" y="619125"/>
                </a:cubicBezTo>
                <a:cubicBezTo>
                  <a:pt x="1133093" y="597746"/>
                  <a:pt x="1124295" y="578490"/>
                  <a:pt x="1085850" y="571500"/>
                </a:cubicBezTo>
                <a:cubicBezTo>
                  <a:pt x="1060665" y="566921"/>
                  <a:pt x="1035050" y="565150"/>
                  <a:pt x="1009650" y="561975"/>
                </a:cubicBezTo>
                <a:cubicBezTo>
                  <a:pt x="1000136" y="562451"/>
                  <a:pt x="815971" y="554569"/>
                  <a:pt x="762000" y="590550"/>
                </a:cubicBezTo>
                <a:cubicBezTo>
                  <a:pt x="752475" y="596900"/>
                  <a:pt x="743886" y="604951"/>
                  <a:pt x="733425" y="609600"/>
                </a:cubicBezTo>
                <a:cubicBezTo>
                  <a:pt x="715075" y="617755"/>
                  <a:pt x="695325" y="622300"/>
                  <a:pt x="676275" y="628650"/>
                </a:cubicBezTo>
                <a:lnTo>
                  <a:pt x="619125" y="647700"/>
                </a:lnTo>
                <a:lnTo>
                  <a:pt x="590550" y="657225"/>
                </a:lnTo>
                <a:lnTo>
                  <a:pt x="561975" y="666750"/>
                </a:lnTo>
                <a:cubicBezTo>
                  <a:pt x="391115" y="649664"/>
                  <a:pt x="517644" y="669380"/>
                  <a:pt x="438150" y="647700"/>
                </a:cubicBezTo>
                <a:cubicBezTo>
                  <a:pt x="412891" y="640811"/>
                  <a:pt x="361950" y="628650"/>
                  <a:pt x="361950" y="628650"/>
                </a:cubicBezTo>
                <a:cubicBezTo>
                  <a:pt x="296446" y="584981"/>
                  <a:pt x="326520" y="597790"/>
                  <a:pt x="276225" y="581025"/>
                </a:cubicBezTo>
                <a:cubicBezTo>
                  <a:pt x="223936" y="502592"/>
                  <a:pt x="292303" y="592472"/>
                  <a:pt x="228600" y="542925"/>
                </a:cubicBezTo>
                <a:cubicBezTo>
                  <a:pt x="207334" y="526385"/>
                  <a:pt x="190500" y="504825"/>
                  <a:pt x="171450" y="485775"/>
                </a:cubicBezTo>
                <a:cubicBezTo>
                  <a:pt x="163355" y="477680"/>
                  <a:pt x="161339" y="464351"/>
                  <a:pt x="152400" y="457200"/>
                </a:cubicBezTo>
                <a:cubicBezTo>
                  <a:pt x="144560" y="450928"/>
                  <a:pt x="133350" y="450850"/>
                  <a:pt x="123825" y="447675"/>
                </a:cubicBezTo>
                <a:cubicBezTo>
                  <a:pt x="84570" y="388793"/>
                  <a:pt x="128155" y="446232"/>
                  <a:pt x="76200" y="400050"/>
                </a:cubicBezTo>
                <a:cubicBezTo>
                  <a:pt x="22818" y="352599"/>
                  <a:pt x="28953" y="357755"/>
                  <a:pt x="0" y="314325"/>
                </a:cubicBezTo>
                <a:cubicBezTo>
                  <a:pt x="3175" y="244475"/>
                  <a:pt x="3949" y="174474"/>
                  <a:pt x="9525" y="104775"/>
                </a:cubicBezTo>
                <a:cubicBezTo>
                  <a:pt x="11805" y="76273"/>
                  <a:pt x="25869" y="72088"/>
                  <a:pt x="38100" y="47625"/>
                </a:cubicBezTo>
                <a:cubicBezTo>
                  <a:pt x="42590" y="38645"/>
                  <a:pt x="43896" y="28372"/>
                  <a:pt x="47625" y="19050"/>
                </a:cubicBezTo>
                <a:cubicBezTo>
                  <a:pt x="50262" y="12458"/>
                  <a:pt x="53975" y="6350"/>
                  <a:pt x="57150" y="0"/>
                </a:cubicBezTo>
              </a:path>
            </a:pathLst>
          </a:custGeom>
          <a:ln w="57150">
            <a:solidFill>
              <a:srgbClr val="9966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олилиния 42"/>
          <p:cNvSpPr/>
          <p:nvPr/>
        </p:nvSpPr>
        <p:spPr>
          <a:xfrm>
            <a:off x="1952625" y="1990725"/>
            <a:ext cx="1457325" cy="505312"/>
          </a:xfrm>
          <a:custGeom>
            <a:avLst/>
            <a:gdLst>
              <a:gd name="connsiteX0" fmla="*/ 0 w 1457325"/>
              <a:gd name="connsiteY0" fmla="*/ 0 h 505312"/>
              <a:gd name="connsiteX1" fmla="*/ 104775 w 1457325"/>
              <a:gd name="connsiteY1" fmla="*/ 9525 h 505312"/>
              <a:gd name="connsiteX2" fmla="*/ 333375 w 1457325"/>
              <a:gd name="connsiteY2" fmla="*/ 28575 h 505312"/>
              <a:gd name="connsiteX3" fmla="*/ 361950 w 1457325"/>
              <a:gd name="connsiteY3" fmla="*/ 38100 h 505312"/>
              <a:gd name="connsiteX4" fmla="*/ 419100 w 1457325"/>
              <a:gd name="connsiteY4" fmla="*/ 85725 h 505312"/>
              <a:gd name="connsiteX5" fmla="*/ 447675 w 1457325"/>
              <a:gd name="connsiteY5" fmla="*/ 95250 h 505312"/>
              <a:gd name="connsiteX6" fmla="*/ 485775 w 1457325"/>
              <a:gd name="connsiteY6" fmla="*/ 123825 h 505312"/>
              <a:gd name="connsiteX7" fmla="*/ 514350 w 1457325"/>
              <a:gd name="connsiteY7" fmla="*/ 142875 h 505312"/>
              <a:gd name="connsiteX8" fmla="*/ 571500 w 1457325"/>
              <a:gd name="connsiteY8" fmla="*/ 200025 h 505312"/>
              <a:gd name="connsiteX9" fmla="*/ 628650 w 1457325"/>
              <a:gd name="connsiteY9" fmla="*/ 238125 h 505312"/>
              <a:gd name="connsiteX10" fmla="*/ 695325 w 1457325"/>
              <a:gd name="connsiteY10" fmla="*/ 276225 h 505312"/>
              <a:gd name="connsiteX11" fmla="*/ 762000 w 1457325"/>
              <a:gd name="connsiteY11" fmla="*/ 304800 h 505312"/>
              <a:gd name="connsiteX12" fmla="*/ 790575 w 1457325"/>
              <a:gd name="connsiteY12" fmla="*/ 323850 h 505312"/>
              <a:gd name="connsiteX13" fmla="*/ 819150 w 1457325"/>
              <a:gd name="connsiteY13" fmla="*/ 333375 h 505312"/>
              <a:gd name="connsiteX14" fmla="*/ 904875 w 1457325"/>
              <a:gd name="connsiteY14" fmla="*/ 400050 h 505312"/>
              <a:gd name="connsiteX15" fmla="*/ 962025 w 1457325"/>
              <a:gd name="connsiteY15" fmla="*/ 419100 h 505312"/>
              <a:gd name="connsiteX16" fmla="*/ 990600 w 1457325"/>
              <a:gd name="connsiteY16" fmla="*/ 428625 h 505312"/>
              <a:gd name="connsiteX17" fmla="*/ 1047750 w 1457325"/>
              <a:gd name="connsiteY17" fmla="*/ 438150 h 505312"/>
              <a:gd name="connsiteX18" fmla="*/ 1076325 w 1457325"/>
              <a:gd name="connsiteY18" fmla="*/ 447675 h 505312"/>
              <a:gd name="connsiteX19" fmla="*/ 1143000 w 1457325"/>
              <a:gd name="connsiteY19" fmla="*/ 457200 h 505312"/>
              <a:gd name="connsiteX20" fmla="*/ 1266825 w 1457325"/>
              <a:gd name="connsiteY20" fmla="*/ 485775 h 505312"/>
              <a:gd name="connsiteX21" fmla="*/ 1314450 w 1457325"/>
              <a:gd name="connsiteY21" fmla="*/ 495300 h 505312"/>
              <a:gd name="connsiteX22" fmla="*/ 1457325 w 1457325"/>
              <a:gd name="connsiteY22" fmla="*/ 504825 h 505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457325" h="505312">
                <a:moveTo>
                  <a:pt x="0" y="0"/>
                </a:moveTo>
                <a:cubicBezTo>
                  <a:pt x="34925" y="3175"/>
                  <a:pt x="69789" y="7112"/>
                  <a:pt x="104775" y="9525"/>
                </a:cubicBezTo>
                <a:cubicBezTo>
                  <a:pt x="190140" y="15412"/>
                  <a:pt x="255318" y="11229"/>
                  <a:pt x="333375" y="28575"/>
                </a:cubicBezTo>
                <a:cubicBezTo>
                  <a:pt x="343176" y="30753"/>
                  <a:pt x="352425" y="34925"/>
                  <a:pt x="361950" y="38100"/>
                </a:cubicBezTo>
                <a:cubicBezTo>
                  <a:pt x="383016" y="59166"/>
                  <a:pt x="392578" y="72464"/>
                  <a:pt x="419100" y="85725"/>
                </a:cubicBezTo>
                <a:cubicBezTo>
                  <a:pt x="428080" y="90215"/>
                  <a:pt x="438150" y="92075"/>
                  <a:pt x="447675" y="95250"/>
                </a:cubicBezTo>
                <a:cubicBezTo>
                  <a:pt x="460375" y="104775"/>
                  <a:pt x="472857" y="114598"/>
                  <a:pt x="485775" y="123825"/>
                </a:cubicBezTo>
                <a:cubicBezTo>
                  <a:pt x="495090" y="130479"/>
                  <a:pt x="505794" y="135270"/>
                  <a:pt x="514350" y="142875"/>
                </a:cubicBezTo>
                <a:cubicBezTo>
                  <a:pt x="534486" y="160773"/>
                  <a:pt x="549084" y="185081"/>
                  <a:pt x="571500" y="200025"/>
                </a:cubicBezTo>
                <a:cubicBezTo>
                  <a:pt x="590550" y="212725"/>
                  <a:pt x="612461" y="221936"/>
                  <a:pt x="628650" y="238125"/>
                </a:cubicBezTo>
                <a:cubicBezTo>
                  <a:pt x="666482" y="275957"/>
                  <a:pt x="644157" y="263433"/>
                  <a:pt x="695325" y="276225"/>
                </a:cubicBezTo>
                <a:cubicBezTo>
                  <a:pt x="767064" y="324051"/>
                  <a:pt x="675890" y="267896"/>
                  <a:pt x="762000" y="304800"/>
                </a:cubicBezTo>
                <a:cubicBezTo>
                  <a:pt x="772522" y="309309"/>
                  <a:pt x="780336" y="318730"/>
                  <a:pt x="790575" y="323850"/>
                </a:cubicBezTo>
                <a:cubicBezTo>
                  <a:pt x="799555" y="328340"/>
                  <a:pt x="809625" y="330200"/>
                  <a:pt x="819150" y="333375"/>
                </a:cubicBezTo>
                <a:cubicBezTo>
                  <a:pt x="843805" y="358030"/>
                  <a:pt x="870696" y="388657"/>
                  <a:pt x="904875" y="400050"/>
                </a:cubicBezTo>
                <a:lnTo>
                  <a:pt x="962025" y="419100"/>
                </a:lnTo>
                <a:cubicBezTo>
                  <a:pt x="971550" y="422275"/>
                  <a:pt x="980696" y="426974"/>
                  <a:pt x="990600" y="428625"/>
                </a:cubicBezTo>
                <a:cubicBezTo>
                  <a:pt x="1009650" y="431800"/>
                  <a:pt x="1028897" y="433960"/>
                  <a:pt x="1047750" y="438150"/>
                </a:cubicBezTo>
                <a:cubicBezTo>
                  <a:pt x="1057551" y="440328"/>
                  <a:pt x="1066480" y="445706"/>
                  <a:pt x="1076325" y="447675"/>
                </a:cubicBezTo>
                <a:cubicBezTo>
                  <a:pt x="1098340" y="452078"/>
                  <a:pt x="1120775" y="454025"/>
                  <a:pt x="1143000" y="457200"/>
                </a:cubicBezTo>
                <a:cubicBezTo>
                  <a:pt x="1232508" y="487036"/>
                  <a:pt x="1167907" y="469289"/>
                  <a:pt x="1266825" y="485775"/>
                </a:cubicBezTo>
                <a:cubicBezTo>
                  <a:pt x="1282794" y="488437"/>
                  <a:pt x="1298360" y="493512"/>
                  <a:pt x="1314450" y="495300"/>
                </a:cubicBezTo>
                <a:cubicBezTo>
                  <a:pt x="1404558" y="505312"/>
                  <a:pt x="1403021" y="504825"/>
                  <a:pt x="1457325" y="504825"/>
                </a:cubicBezTo>
              </a:path>
            </a:pathLst>
          </a:custGeom>
          <a:ln w="57150">
            <a:solidFill>
              <a:srgbClr val="9966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олилиния 44"/>
          <p:cNvSpPr/>
          <p:nvPr/>
        </p:nvSpPr>
        <p:spPr>
          <a:xfrm>
            <a:off x="4314825" y="2400300"/>
            <a:ext cx="782386" cy="1238250"/>
          </a:xfrm>
          <a:custGeom>
            <a:avLst/>
            <a:gdLst>
              <a:gd name="connsiteX0" fmla="*/ 57150 w 782386"/>
              <a:gd name="connsiteY0" fmla="*/ 85725 h 1238250"/>
              <a:gd name="connsiteX1" fmla="*/ 85725 w 782386"/>
              <a:gd name="connsiteY1" fmla="*/ 66675 h 1238250"/>
              <a:gd name="connsiteX2" fmla="*/ 142875 w 782386"/>
              <a:gd name="connsiteY2" fmla="*/ 47625 h 1238250"/>
              <a:gd name="connsiteX3" fmla="*/ 200025 w 782386"/>
              <a:gd name="connsiteY3" fmla="*/ 28575 h 1238250"/>
              <a:gd name="connsiteX4" fmla="*/ 257175 w 782386"/>
              <a:gd name="connsiteY4" fmla="*/ 9525 h 1238250"/>
              <a:gd name="connsiteX5" fmla="*/ 285750 w 782386"/>
              <a:gd name="connsiteY5" fmla="*/ 0 h 1238250"/>
              <a:gd name="connsiteX6" fmla="*/ 476250 w 782386"/>
              <a:gd name="connsiteY6" fmla="*/ 9525 h 1238250"/>
              <a:gd name="connsiteX7" fmla="*/ 504825 w 782386"/>
              <a:gd name="connsiteY7" fmla="*/ 19050 h 1238250"/>
              <a:gd name="connsiteX8" fmla="*/ 600075 w 782386"/>
              <a:gd name="connsiteY8" fmla="*/ 47625 h 1238250"/>
              <a:gd name="connsiteX9" fmla="*/ 685800 w 782386"/>
              <a:gd name="connsiteY9" fmla="*/ 95250 h 1238250"/>
              <a:gd name="connsiteX10" fmla="*/ 733425 w 782386"/>
              <a:gd name="connsiteY10" fmla="*/ 152400 h 1238250"/>
              <a:gd name="connsiteX11" fmla="*/ 762000 w 782386"/>
              <a:gd name="connsiteY11" fmla="*/ 180975 h 1238250"/>
              <a:gd name="connsiteX12" fmla="*/ 781050 w 782386"/>
              <a:gd name="connsiteY12" fmla="*/ 238125 h 1238250"/>
              <a:gd name="connsiteX13" fmla="*/ 762000 w 782386"/>
              <a:gd name="connsiteY13" fmla="*/ 419100 h 1238250"/>
              <a:gd name="connsiteX14" fmla="*/ 742950 w 782386"/>
              <a:gd name="connsiteY14" fmla="*/ 447675 h 1238250"/>
              <a:gd name="connsiteX15" fmla="*/ 657225 w 782386"/>
              <a:gd name="connsiteY15" fmla="*/ 485775 h 1238250"/>
              <a:gd name="connsiteX16" fmla="*/ 609600 w 782386"/>
              <a:gd name="connsiteY16" fmla="*/ 495300 h 1238250"/>
              <a:gd name="connsiteX17" fmla="*/ 476250 w 782386"/>
              <a:gd name="connsiteY17" fmla="*/ 523875 h 1238250"/>
              <a:gd name="connsiteX18" fmla="*/ 419100 w 782386"/>
              <a:gd name="connsiteY18" fmla="*/ 542925 h 1238250"/>
              <a:gd name="connsiteX19" fmla="*/ 390525 w 782386"/>
              <a:gd name="connsiteY19" fmla="*/ 552450 h 1238250"/>
              <a:gd name="connsiteX20" fmla="*/ 352425 w 782386"/>
              <a:gd name="connsiteY20" fmla="*/ 561975 h 1238250"/>
              <a:gd name="connsiteX21" fmla="*/ 266700 w 782386"/>
              <a:gd name="connsiteY21" fmla="*/ 600075 h 1238250"/>
              <a:gd name="connsiteX22" fmla="*/ 238125 w 782386"/>
              <a:gd name="connsiteY22" fmla="*/ 609600 h 1238250"/>
              <a:gd name="connsiteX23" fmla="*/ 180975 w 782386"/>
              <a:gd name="connsiteY23" fmla="*/ 638175 h 1238250"/>
              <a:gd name="connsiteX24" fmla="*/ 133350 w 782386"/>
              <a:gd name="connsiteY24" fmla="*/ 676275 h 1238250"/>
              <a:gd name="connsiteX25" fmla="*/ 114300 w 782386"/>
              <a:gd name="connsiteY25" fmla="*/ 704850 h 1238250"/>
              <a:gd name="connsiteX26" fmla="*/ 57150 w 782386"/>
              <a:gd name="connsiteY26" fmla="*/ 752475 h 1238250"/>
              <a:gd name="connsiteX27" fmla="*/ 19050 w 782386"/>
              <a:gd name="connsiteY27" fmla="*/ 809625 h 1238250"/>
              <a:gd name="connsiteX28" fmla="*/ 0 w 782386"/>
              <a:gd name="connsiteY28" fmla="*/ 866775 h 1238250"/>
              <a:gd name="connsiteX29" fmla="*/ 19050 w 782386"/>
              <a:gd name="connsiteY29" fmla="*/ 1076325 h 1238250"/>
              <a:gd name="connsiteX30" fmla="*/ 57150 w 782386"/>
              <a:gd name="connsiteY30" fmla="*/ 1162050 h 1238250"/>
              <a:gd name="connsiteX31" fmla="*/ 85725 w 782386"/>
              <a:gd name="connsiteY31" fmla="*/ 1181100 h 1238250"/>
              <a:gd name="connsiteX32" fmla="*/ 104775 w 782386"/>
              <a:gd name="connsiteY32" fmla="*/ 1209675 h 1238250"/>
              <a:gd name="connsiteX33" fmla="*/ 133350 w 782386"/>
              <a:gd name="connsiteY33" fmla="*/ 1228725 h 1238250"/>
              <a:gd name="connsiteX34" fmla="*/ 142875 w 782386"/>
              <a:gd name="connsiteY34" fmla="*/ 1238250 h 1238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82386" h="1238250">
                <a:moveTo>
                  <a:pt x="57150" y="85725"/>
                </a:moveTo>
                <a:cubicBezTo>
                  <a:pt x="66675" y="79375"/>
                  <a:pt x="75264" y="71324"/>
                  <a:pt x="85725" y="66675"/>
                </a:cubicBezTo>
                <a:cubicBezTo>
                  <a:pt x="104075" y="58520"/>
                  <a:pt x="123825" y="53975"/>
                  <a:pt x="142875" y="47625"/>
                </a:cubicBezTo>
                <a:lnTo>
                  <a:pt x="200025" y="28575"/>
                </a:lnTo>
                <a:lnTo>
                  <a:pt x="257175" y="9525"/>
                </a:lnTo>
                <a:lnTo>
                  <a:pt x="285750" y="0"/>
                </a:lnTo>
                <a:cubicBezTo>
                  <a:pt x="349250" y="3175"/>
                  <a:pt x="412910" y="4017"/>
                  <a:pt x="476250" y="9525"/>
                </a:cubicBezTo>
                <a:cubicBezTo>
                  <a:pt x="486252" y="10395"/>
                  <a:pt x="495171" y="16292"/>
                  <a:pt x="504825" y="19050"/>
                </a:cubicBezTo>
                <a:cubicBezTo>
                  <a:pt x="528120" y="25706"/>
                  <a:pt x="583098" y="36307"/>
                  <a:pt x="600075" y="47625"/>
                </a:cubicBezTo>
                <a:cubicBezTo>
                  <a:pt x="665579" y="91294"/>
                  <a:pt x="635505" y="78485"/>
                  <a:pt x="685800" y="95250"/>
                </a:cubicBezTo>
                <a:cubicBezTo>
                  <a:pt x="769282" y="178732"/>
                  <a:pt x="667120" y="72834"/>
                  <a:pt x="733425" y="152400"/>
                </a:cubicBezTo>
                <a:cubicBezTo>
                  <a:pt x="742049" y="162748"/>
                  <a:pt x="752475" y="171450"/>
                  <a:pt x="762000" y="180975"/>
                </a:cubicBezTo>
                <a:cubicBezTo>
                  <a:pt x="768350" y="200025"/>
                  <a:pt x="782386" y="218089"/>
                  <a:pt x="781050" y="238125"/>
                </a:cubicBezTo>
                <a:cubicBezTo>
                  <a:pt x="780778" y="242211"/>
                  <a:pt x="780325" y="376342"/>
                  <a:pt x="762000" y="419100"/>
                </a:cubicBezTo>
                <a:cubicBezTo>
                  <a:pt x="757491" y="429622"/>
                  <a:pt x="751045" y="439580"/>
                  <a:pt x="742950" y="447675"/>
                </a:cubicBezTo>
                <a:cubicBezTo>
                  <a:pt x="722997" y="467628"/>
                  <a:pt x="680804" y="481059"/>
                  <a:pt x="657225" y="485775"/>
                </a:cubicBezTo>
                <a:cubicBezTo>
                  <a:pt x="641350" y="488950"/>
                  <a:pt x="625219" y="491040"/>
                  <a:pt x="609600" y="495300"/>
                </a:cubicBezTo>
                <a:cubicBezTo>
                  <a:pt x="494757" y="526621"/>
                  <a:pt x="614963" y="506536"/>
                  <a:pt x="476250" y="523875"/>
                </a:cubicBezTo>
                <a:lnTo>
                  <a:pt x="419100" y="542925"/>
                </a:lnTo>
                <a:cubicBezTo>
                  <a:pt x="409575" y="546100"/>
                  <a:pt x="400265" y="550015"/>
                  <a:pt x="390525" y="552450"/>
                </a:cubicBezTo>
                <a:lnTo>
                  <a:pt x="352425" y="561975"/>
                </a:lnTo>
                <a:cubicBezTo>
                  <a:pt x="307142" y="592164"/>
                  <a:pt x="334710" y="577405"/>
                  <a:pt x="266700" y="600075"/>
                </a:cubicBezTo>
                <a:cubicBezTo>
                  <a:pt x="257175" y="603250"/>
                  <a:pt x="246479" y="604031"/>
                  <a:pt x="238125" y="609600"/>
                </a:cubicBezTo>
                <a:cubicBezTo>
                  <a:pt x="201196" y="634219"/>
                  <a:pt x="220410" y="625030"/>
                  <a:pt x="180975" y="638175"/>
                </a:cubicBezTo>
                <a:cubicBezTo>
                  <a:pt x="126380" y="720067"/>
                  <a:pt x="199075" y="623695"/>
                  <a:pt x="133350" y="676275"/>
                </a:cubicBezTo>
                <a:cubicBezTo>
                  <a:pt x="124411" y="683426"/>
                  <a:pt x="122395" y="696755"/>
                  <a:pt x="114300" y="704850"/>
                </a:cubicBezTo>
                <a:cubicBezTo>
                  <a:pt x="59267" y="759883"/>
                  <a:pt x="111765" y="682256"/>
                  <a:pt x="57150" y="752475"/>
                </a:cubicBezTo>
                <a:cubicBezTo>
                  <a:pt x="43094" y="770547"/>
                  <a:pt x="26290" y="787905"/>
                  <a:pt x="19050" y="809625"/>
                </a:cubicBezTo>
                <a:lnTo>
                  <a:pt x="0" y="866775"/>
                </a:lnTo>
                <a:cubicBezTo>
                  <a:pt x="3753" y="930580"/>
                  <a:pt x="934" y="1009900"/>
                  <a:pt x="19050" y="1076325"/>
                </a:cubicBezTo>
                <a:cubicBezTo>
                  <a:pt x="26124" y="1102262"/>
                  <a:pt x="35853" y="1140753"/>
                  <a:pt x="57150" y="1162050"/>
                </a:cubicBezTo>
                <a:cubicBezTo>
                  <a:pt x="65245" y="1170145"/>
                  <a:pt x="76200" y="1174750"/>
                  <a:pt x="85725" y="1181100"/>
                </a:cubicBezTo>
                <a:cubicBezTo>
                  <a:pt x="92075" y="1190625"/>
                  <a:pt x="96680" y="1201580"/>
                  <a:pt x="104775" y="1209675"/>
                </a:cubicBezTo>
                <a:cubicBezTo>
                  <a:pt x="112870" y="1217770"/>
                  <a:pt x="124192" y="1221856"/>
                  <a:pt x="133350" y="1228725"/>
                </a:cubicBezTo>
                <a:cubicBezTo>
                  <a:pt x="136942" y="1231419"/>
                  <a:pt x="139700" y="1235075"/>
                  <a:pt x="142875" y="1238250"/>
                </a:cubicBezTo>
              </a:path>
            </a:pathLst>
          </a:custGeom>
          <a:ln w="57150">
            <a:solidFill>
              <a:srgbClr val="9966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олилиния 45"/>
          <p:cNvSpPr/>
          <p:nvPr/>
        </p:nvSpPr>
        <p:spPr>
          <a:xfrm>
            <a:off x="5171229" y="1657350"/>
            <a:ext cx="1277196" cy="1352550"/>
          </a:xfrm>
          <a:custGeom>
            <a:avLst/>
            <a:gdLst>
              <a:gd name="connsiteX0" fmla="*/ 1277196 w 1277196"/>
              <a:gd name="connsiteY0" fmla="*/ 1352550 h 1352550"/>
              <a:gd name="connsiteX1" fmla="*/ 1248621 w 1277196"/>
              <a:gd name="connsiteY1" fmla="*/ 1323975 h 1352550"/>
              <a:gd name="connsiteX2" fmla="*/ 1229571 w 1277196"/>
              <a:gd name="connsiteY2" fmla="*/ 1295400 h 1352550"/>
              <a:gd name="connsiteX3" fmla="*/ 1200996 w 1277196"/>
              <a:gd name="connsiteY3" fmla="*/ 1276350 h 1352550"/>
              <a:gd name="connsiteX4" fmla="*/ 1153371 w 1277196"/>
              <a:gd name="connsiteY4" fmla="*/ 1228725 h 1352550"/>
              <a:gd name="connsiteX5" fmla="*/ 1124796 w 1277196"/>
              <a:gd name="connsiteY5" fmla="*/ 1200150 h 1352550"/>
              <a:gd name="connsiteX6" fmla="*/ 1067646 w 1277196"/>
              <a:gd name="connsiteY6" fmla="*/ 1162050 h 1352550"/>
              <a:gd name="connsiteX7" fmla="*/ 1048596 w 1277196"/>
              <a:gd name="connsiteY7" fmla="*/ 1133475 h 1352550"/>
              <a:gd name="connsiteX8" fmla="*/ 991446 w 1277196"/>
              <a:gd name="connsiteY8" fmla="*/ 1114425 h 1352550"/>
              <a:gd name="connsiteX9" fmla="*/ 962871 w 1277196"/>
              <a:gd name="connsiteY9" fmla="*/ 1104900 h 1352550"/>
              <a:gd name="connsiteX10" fmla="*/ 905721 w 1277196"/>
              <a:gd name="connsiteY10" fmla="*/ 1076325 h 1352550"/>
              <a:gd name="connsiteX11" fmla="*/ 877146 w 1277196"/>
              <a:gd name="connsiteY11" fmla="*/ 1057275 h 1352550"/>
              <a:gd name="connsiteX12" fmla="*/ 848571 w 1277196"/>
              <a:gd name="connsiteY12" fmla="*/ 1047750 h 1352550"/>
              <a:gd name="connsiteX13" fmla="*/ 819996 w 1277196"/>
              <a:gd name="connsiteY13" fmla="*/ 1028700 h 1352550"/>
              <a:gd name="connsiteX14" fmla="*/ 762846 w 1277196"/>
              <a:gd name="connsiteY14" fmla="*/ 1009650 h 1352550"/>
              <a:gd name="connsiteX15" fmla="*/ 696171 w 1277196"/>
              <a:gd name="connsiteY15" fmla="*/ 990600 h 1352550"/>
              <a:gd name="connsiteX16" fmla="*/ 667596 w 1277196"/>
              <a:gd name="connsiteY16" fmla="*/ 971550 h 1352550"/>
              <a:gd name="connsiteX17" fmla="*/ 629496 w 1277196"/>
              <a:gd name="connsiteY17" fmla="*/ 962025 h 1352550"/>
              <a:gd name="connsiteX18" fmla="*/ 572346 w 1277196"/>
              <a:gd name="connsiteY18" fmla="*/ 942975 h 1352550"/>
              <a:gd name="connsiteX19" fmla="*/ 543771 w 1277196"/>
              <a:gd name="connsiteY19" fmla="*/ 933450 h 1352550"/>
              <a:gd name="connsiteX20" fmla="*/ 515196 w 1277196"/>
              <a:gd name="connsiteY20" fmla="*/ 923925 h 1352550"/>
              <a:gd name="connsiteX21" fmla="*/ 410421 w 1277196"/>
              <a:gd name="connsiteY21" fmla="*/ 895350 h 1352550"/>
              <a:gd name="connsiteX22" fmla="*/ 353271 w 1277196"/>
              <a:gd name="connsiteY22" fmla="*/ 857250 h 1352550"/>
              <a:gd name="connsiteX23" fmla="*/ 324696 w 1277196"/>
              <a:gd name="connsiteY23" fmla="*/ 838200 h 1352550"/>
              <a:gd name="connsiteX24" fmla="*/ 267546 w 1277196"/>
              <a:gd name="connsiteY24" fmla="*/ 809625 h 1352550"/>
              <a:gd name="connsiteX25" fmla="*/ 238971 w 1277196"/>
              <a:gd name="connsiteY25" fmla="*/ 781050 h 1352550"/>
              <a:gd name="connsiteX26" fmla="*/ 210396 w 1277196"/>
              <a:gd name="connsiteY26" fmla="*/ 771525 h 1352550"/>
              <a:gd name="connsiteX27" fmla="*/ 124671 w 1277196"/>
              <a:gd name="connsiteY27" fmla="*/ 723900 h 1352550"/>
              <a:gd name="connsiteX28" fmla="*/ 57996 w 1277196"/>
              <a:gd name="connsiteY28" fmla="*/ 638175 h 1352550"/>
              <a:gd name="connsiteX29" fmla="*/ 38946 w 1277196"/>
              <a:gd name="connsiteY29" fmla="*/ 609600 h 1352550"/>
              <a:gd name="connsiteX30" fmla="*/ 10371 w 1277196"/>
              <a:gd name="connsiteY30" fmla="*/ 523875 h 1352550"/>
              <a:gd name="connsiteX31" fmla="*/ 846 w 1277196"/>
              <a:gd name="connsiteY31" fmla="*/ 495300 h 1352550"/>
              <a:gd name="connsiteX32" fmla="*/ 19896 w 1277196"/>
              <a:gd name="connsiteY32" fmla="*/ 314325 h 1352550"/>
              <a:gd name="connsiteX33" fmla="*/ 38946 w 1277196"/>
              <a:gd name="connsiteY33" fmla="*/ 257175 h 1352550"/>
              <a:gd name="connsiteX34" fmla="*/ 67521 w 1277196"/>
              <a:gd name="connsiteY34" fmla="*/ 228600 h 1352550"/>
              <a:gd name="connsiteX35" fmla="*/ 115146 w 1277196"/>
              <a:gd name="connsiteY35" fmla="*/ 180975 h 1352550"/>
              <a:gd name="connsiteX36" fmla="*/ 181821 w 1277196"/>
              <a:gd name="connsiteY36" fmla="*/ 114300 h 1352550"/>
              <a:gd name="connsiteX37" fmla="*/ 229446 w 1277196"/>
              <a:gd name="connsiteY37" fmla="*/ 66675 h 1352550"/>
              <a:gd name="connsiteX38" fmla="*/ 286596 w 1277196"/>
              <a:gd name="connsiteY38" fmla="*/ 19050 h 1352550"/>
              <a:gd name="connsiteX39" fmla="*/ 343746 w 1277196"/>
              <a:gd name="connsiteY39" fmla="*/ 0 h 1352550"/>
              <a:gd name="connsiteX40" fmla="*/ 581871 w 1277196"/>
              <a:gd name="connsiteY40" fmla="*/ 9525 h 1352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277196" h="1352550">
                <a:moveTo>
                  <a:pt x="1277196" y="1352550"/>
                </a:moveTo>
                <a:cubicBezTo>
                  <a:pt x="1267671" y="1343025"/>
                  <a:pt x="1257245" y="1334323"/>
                  <a:pt x="1248621" y="1323975"/>
                </a:cubicBezTo>
                <a:cubicBezTo>
                  <a:pt x="1241292" y="1315181"/>
                  <a:pt x="1237666" y="1303495"/>
                  <a:pt x="1229571" y="1295400"/>
                </a:cubicBezTo>
                <a:cubicBezTo>
                  <a:pt x="1221476" y="1287305"/>
                  <a:pt x="1210521" y="1282700"/>
                  <a:pt x="1200996" y="1276350"/>
                </a:cubicBezTo>
                <a:cubicBezTo>
                  <a:pt x="1166071" y="1223962"/>
                  <a:pt x="1200996" y="1268412"/>
                  <a:pt x="1153371" y="1228725"/>
                </a:cubicBezTo>
                <a:cubicBezTo>
                  <a:pt x="1143023" y="1220101"/>
                  <a:pt x="1135429" y="1208420"/>
                  <a:pt x="1124796" y="1200150"/>
                </a:cubicBezTo>
                <a:cubicBezTo>
                  <a:pt x="1106724" y="1186094"/>
                  <a:pt x="1067646" y="1162050"/>
                  <a:pt x="1067646" y="1162050"/>
                </a:cubicBezTo>
                <a:cubicBezTo>
                  <a:pt x="1061296" y="1152525"/>
                  <a:pt x="1058304" y="1139542"/>
                  <a:pt x="1048596" y="1133475"/>
                </a:cubicBezTo>
                <a:cubicBezTo>
                  <a:pt x="1031568" y="1122832"/>
                  <a:pt x="1010496" y="1120775"/>
                  <a:pt x="991446" y="1114425"/>
                </a:cubicBezTo>
                <a:cubicBezTo>
                  <a:pt x="981921" y="1111250"/>
                  <a:pt x="971225" y="1110469"/>
                  <a:pt x="962871" y="1104900"/>
                </a:cubicBezTo>
                <a:cubicBezTo>
                  <a:pt x="880979" y="1050305"/>
                  <a:pt x="984591" y="1115760"/>
                  <a:pt x="905721" y="1076325"/>
                </a:cubicBezTo>
                <a:cubicBezTo>
                  <a:pt x="895482" y="1071205"/>
                  <a:pt x="887385" y="1062395"/>
                  <a:pt x="877146" y="1057275"/>
                </a:cubicBezTo>
                <a:cubicBezTo>
                  <a:pt x="868166" y="1052785"/>
                  <a:pt x="857551" y="1052240"/>
                  <a:pt x="848571" y="1047750"/>
                </a:cubicBezTo>
                <a:cubicBezTo>
                  <a:pt x="838332" y="1042630"/>
                  <a:pt x="830457" y="1033349"/>
                  <a:pt x="819996" y="1028700"/>
                </a:cubicBezTo>
                <a:cubicBezTo>
                  <a:pt x="801646" y="1020545"/>
                  <a:pt x="781896" y="1016000"/>
                  <a:pt x="762846" y="1009650"/>
                </a:cubicBezTo>
                <a:cubicBezTo>
                  <a:pt x="721852" y="995985"/>
                  <a:pt x="744011" y="1002560"/>
                  <a:pt x="696171" y="990600"/>
                </a:cubicBezTo>
                <a:cubicBezTo>
                  <a:pt x="686646" y="984250"/>
                  <a:pt x="678118" y="976059"/>
                  <a:pt x="667596" y="971550"/>
                </a:cubicBezTo>
                <a:cubicBezTo>
                  <a:pt x="655564" y="966393"/>
                  <a:pt x="642035" y="965787"/>
                  <a:pt x="629496" y="962025"/>
                </a:cubicBezTo>
                <a:cubicBezTo>
                  <a:pt x="610262" y="956255"/>
                  <a:pt x="591396" y="949325"/>
                  <a:pt x="572346" y="942975"/>
                </a:cubicBezTo>
                <a:lnTo>
                  <a:pt x="543771" y="933450"/>
                </a:lnTo>
                <a:cubicBezTo>
                  <a:pt x="534246" y="930275"/>
                  <a:pt x="525041" y="925894"/>
                  <a:pt x="515196" y="923925"/>
                </a:cubicBezTo>
                <a:cubicBezTo>
                  <a:pt x="489636" y="918813"/>
                  <a:pt x="431138" y="909161"/>
                  <a:pt x="410421" y="895350"/>
                </a:cubicBezTo>
                <a:lnTo>
                  <a:pt x="353271" y="857250"/>
                </a:lnTo>
                <a:cubicBezTo>
                  <a:pt x="343746" y="850900"/>
                  <a:pt x="335556" y="841820"/>
                  <a:pt x="324696" y="838200"/>
                </a:cubicBezTo>
                <a:cubicBezTo>
                  <a:pt x="296057" y="828654"/>
                  <a:pt x="292165" y="830141"/>
                  <a:pt x="267546" y="809625"/>
                </a:cubicBezTo>
                <a:cubicBezTo>
                  <a:pt x="257198" y="801001"/>
                  <a:pt x="250179" y="788522"/>
                  <a:pt x="238971" y="781050"/>
                </a:cubicBezTo>
                <a:cubicBezTo>
                  <a:pt x="230617" y="775481"/>
                  <a:pt x="219173" y="776401"/>
                  <a:pt x="210396" y="771525"/>
                </a:cubicBezTo>
                <a:cubicBezTo>
                  <a:pt x="112140" y="716938"/>
                  <a:pt x="189329" y="745453"/>
                  <a:pt x="124671" y="723900"/>
                </a:cubicBezTo>
                <a:cubicBezTo>
                  <a:pt x="79907" y="679136"/>
                  <a:pt x="103568" y="706533"/>
                  <a:pt x="57996" y="638175"/>
                </a:cubicBezTo>
                <a:cubicBezTo>
                  <a:pt x="51646" y="628650"/>
                  <a:pt x="42566" y="620460"/>
                  <a:pt x="38946" y="609600"/>
                </a:cubicBezTo>
                <a:lnTo>
                  <a:pt x="10371" y="523875"/>
                </a:lnTo>
                <a:lnTo>
                  <a:pt x="846" y="495300"/>
                </a:lnTo>
                <a:cubicBezTo>
                  <a:pt x="6845" y="405310"/>
                  <a:pt x="0" y="380644"/>
                  <a:pt x="19896" y="314325"/>
                </a:cubicBezTo>
                <a:cubicBezTo>
                  <a:pt x="25666" y="295091"/>
                  <a:pt x="24747" y="271374"/>
                  <a:pt x="38946" y="257175"/>
                </a:cubicBezTo>
                <a:cubicBezTo>
                  <a:pt x="48471" y="247650"/>
                  <a:pt x="58897" y="238948"/>
                  <a:pt x="67521" y="228600"/>
                </a:cubicBezTo>
                <a:cubicBezTo>
                  <a:pt x="107209" y="180975"/>
                  <a:pt x="62759" y="215900"/>
                  <a:pt x="115146" y="180975"/>
                </a:cubicBezTo>
                <a:cubicBezTo>
                  <a:pt x="158815" y="115471"/>
                  <a:pt x="131526" y="131065"/>
                  <a:pt x="181821" y="114300"/>
                </a:cubicBezTo>
                <a:cubicBezTo>
                  <a:pt x="216746" y="61912"/>
                  <a:pt x="181821" y="106362"/>
                  <a:pt x="229446" y="66675"/>
                </a:cubicBezTo>
                <a:cubicBezTo>
                  <a:pt x="255081" y="45312"/>
                  <a:pt x="256190" y="32564"/>
                  <a:pt x="286596" y="19050"/>
                </a:cubicBezTo>
                <a:cubicBezTo>
                  <a:pt x="304946" y="10895"/>
                  <a:pt x="343746" y="0"/>
                  <a:pt x="343746" y="0"/>
                </a:cubicBezTo>
                <a:cubicBezTo>
                  <a:pt x="423116" y="3307"/>
                  <a:pt x="502433" y="9525"/>
                  <a:pt x="581871" y="9525"/>
                </a:cubicBezTo>
              </a:path>
            </a:pathLst>
          </a:custGeom>
          <a:ln w="57150">
            <a:solidFill>
              <a:srgbClr val="9966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олилиния 46"/>
          <p:cNvSpPr/>
          <p:nvPr/>
        </p:nvSpPr>
        <p:spPr>
          <a:xfrm>
            <a:off x="6934200" y="1828800"/>
            <a:ext cx="1400175" cy="962025"/>
          </a:xfrm>
          <a:custGeom>
            <a:avLst/>
            <a:gdLst>
              <a:gd name="connsiteX0" fmla="*/ 0 w 1400175"/>
              <a:gd name="connsiteY0" fmla="*/ 0 h 962025"/>
              <a:gd name="connsiteX1" fmla="*/ 257175 w 1400175"/>
              <a:gd name="connsiteY1" fmla="*/ 9525 h 962025"/>
              <a:gd name="connsiteX2" fmla="*/ 314325 w 1400175"/>
              <a:gd name="connsiteY2" fmla="*/ 38100 h 962025"/>
              <a:gd name="connsiteX3" fmla="*/ 342900 w 1400175"/>
              <a:gd name="connsiteY3" fmla="*/ 47625 h 962025"/>
              <a:gd name="connsiteX4" fmla="*/ 400050 w 1400175"/>
              <a:gd name="connsiteY4" fmla="*/ 85725 h 962025"/>
              <a:gd name="connsiteX5" fmla="*/ 485775 w 1400175"/>
              <a:gd name="connsiteY5" fmla="*/ 133350 h 962025"/>
              <a:gd name="connsiteX6" fmla="*/ 514350 w 1400175"/>
              <a:gd name="connsiteY6" fmla="*/ 152400 h 962025"/>
              <a:gd name="connsiteX7" fmla="*/ 628650 w 1400175"/>
              <a:gd name="connsiteY7" fmla="*/ 190500 h 962025"/>
              <a:gd name="connsiteX8" fmla="*/ 657225 w 1400175"/>
              <a:gd name="connsiteY8" fmla="*/ 200025 h 962025"/>
              <a:gd name="connsiteX9" fmla="*/ 685800 w 1400175"/>
              <a:gd name="connsiteY9" fmla="*/ 209550 h 962025"/>
              <a:gd name="connsiteX10" fmla="*/ 723900 w 1400175"/>
              <a:gd name="connsiteY10" fmla="*/ 219075 h 962025"/>
              <a:gd name="connsiteX11" fmla="*/ 752475 w 1400175"/>
              <a:gd name="connsiteY11" fmla="*/ 238125 h 962025"/>
              <a:gd name="connsiteX12" fmla="*/ 809625 w 1400175"/>
              <a:gd name="connsiteY12" fmla="*/ 257175 h 962025"/>
              <a:gd name="connsiteX13" fmla="*/ 866775 w 1400175"/>
              <a:gd name="connsiteY13" fmla="*/ 285750 h 962025"/>
              <a:gd name="connsiteX14" fmla="*/ 942975 w 1400175"/>
              <a:gd name="connsiteY14" fmla="*/ 314325 h 962025"/>
              <a:gd name="connsiteX15" fmla="*/ 971550 w 1400175"/>
              <a:gd name="connsiteY15" fmla="*/ 333375 h 962025"/>
              <a:gd name="connsiteX16" fmla="*/ 1000125 w 1400175"/>
              <a:gd name="connsiteY16" fmla="*/ 342900 h 962025"/>
              <a:gd name="connsiteX17" fmla="*/ 1085850 w 1400175"/>
              <a:gd name="connsiteY17" fmla="*/ 400050 h 962025"/>
              <a:gd name="connsiteX18" fmla="*/ 1114425 w 1400175"/>
              <a:gd name="connsiteY18" fmla="*/ 419100 h 962025"/>
              <a:gd name="connsiteX19" fmla="*/ 1143000 w 1400175"/>
              <a:gd name="connsiteY19" fmla="*/ 447675 h 962025"/>
              <a:gd name="connsiteX20" fmla="*/ 1171575 w 1400175"/>
              <a:gd name="connsiteY20" fmla="*/ 457200 h 962025"/>
              <a:gd name="connsiteX21" fmla="*/ 1219200 w 1400175"/>
              <a:gd name="connsiteY21" fmla="*/ 495300 h 962025"/>
              <a:gd name="connsiteX22" fmla="*/ 1247775 w 1400175"/>
              <a:gd name="connsiteY22" fmla="*/ 552450 h 962025"/>
              <a:gd name="connsiteX23" fmla="*/ 1295400 w 1400175"/>
              <a:gd name="connsiteY23" fmla="*/ 609600 h 962025"/>
              <a:gd name="connsiteX24" fmla="*/ 1314450 w 1400175"/>
              <a:gd name="connsiteY24" fmla="*/ 666750 h 962025"/>
              <a:gd name="connsiteX25" fmla="*/ 1333500 w 1400175"/>
              <a:gd name="connsiteY25" fmla="*/ 695325 h 962025"/>
              <a:gd name="connsiteX26" fmla="*/ 1352550 w 1400175"/>
              <a:gd name="connsiteY26" fmla="*/ 752475 h 962025"/>
              <a:gd name="connsiteX27" fmla="*/ 1371600 w 1400175"/>
              <a:gd name="connsiteY27" fmla="*/ 781050 h 962025"/>
              <a:gd name="connsiteX28" fmla="*/ 1390650 w 1400175"/>
              <a:gd name="connsiteY28" fmla="*/ 838200 h 962025"/>
              <a:gd name="connsiteX29" fmla="*/ 1400175 w 1400175"/>
              <a:gd name="connsiteY29" fmla="*/ 866775 h 962025"/>
              <a:gd name="connsiteX30" fmla="*/ 1352550 w 1400175"/>
              <a:gd name="connsiteY30" fmla="*/ 923925 h 962025"/>
              <a:gd name="connsiteX31" fmla="*/ 1323975 w 1400175"/>
              <a:gd name="connsiteY31" fmla="*/ 962025 h 96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00175" h="962025">
                <a:moveTo>
                  <a:pt x="0" y="0"/>
                </a:moveTo>
                <a:cubicBezTo>
                  <a:pt x="85725" y="3175"/>
                  <a:pt x="171581" y="3819"/>
                  <a:pt x="257175" y="9525"/>
                </a:cubicBezTo>
                <a:cubicBezTo>
                  <a:pt x="284800" y="11367"/>
                  <a:pt x="290862" y="26369"/>
                  <a:pt x="314325" y="38100"/>
                </a:cubicBezTo>
                <a:cubicBezTo>
                  <a:pt x="323305" y="42590"/>
                  <a:pt x="334123" y="42749"/>
                  <a:pt x="342900" y="47625"/>
                </a:cubicBezTo>
                <a:cubicBezTo>
                  <a:pt x="362914" y="58744"/>
                  <a:pt x="378330" y="78485"/>
                  <a:pt x="400050" y="85725"/>
                </a:cubicBezTo>
                <a:cubicBezTo>
                  <a:pt x="450345" y="102490"/>
                  <a:pt x="420271" y="89681"/>
                  <a:pt x="485775" y="133350"/>
                </a:cubicBezTo>
                <a:cubicBezTo>
                  <a:pt x="495300" y="139700"/>
                  <a:pt x="503490" y="148780"/>
                  <a:pt x="514350" y="152400"/>
                </a:cubicBezTo>
                <a:lnTo>
                  <a:pt x="628650" y="190500"/>
                </a:lnTo>
                <a:lnTo>
                  <a:pt x="657225" y="200025"/>
                </a:lnTo>
                <a:cubicBezTo>
                  <a:pt x="666750" y="203200"/>
                  <a:pt x="676060" y="207115"/>
                  <a:pt x="685800" y="209550"/>
                </a:cubicBezTo>
                <a:lnTo>
                  <a:pt x="723900" y="219075"/>
                </a:lnTo>
                <a:cubicBezTo>
                  <a:pt x="733425" y="225425"/>
                  <a:pt x="742014" y="233476"/>
                  <a:pt x="752475" y="238125"/>
                </a:cubicBezTo>
                <a:cubicBezTo>
                  <a:pt x="770825" y="246280"/>
                  <a:pt x="792917" y="246036"/>
                  <a:pt x="809625" y="257175"/>
                </a:cubicBezTo>
                <a:cubicBezTo>
                  <a:pt x="864539" y="293784"/>
                  <a:pt x="811566" y="262089"/>
                  <a:pt x="866775" y="285750"/>
                </a:cubicBezTo>
                <a:cubicBezTo>
                  <a:pt x="936507" y="315635"/>
                  <a:pt x="872731" y="296764"/>
                  <a:pt x="942975" y="314325"/>
                </a:cubicBezTo>
                <a:cubicBezTo>
                  <a:pt x="952500" y="320675"/>
                  <a:pt x="961311" y="328255"/>
                  <a:pt x="971550" y="333375"/>
                </a:cubicBezTo>
                <a:cubicBezTo>
                  <a:pt x="980530" y="337865"/>
                  <a:pt x="991348" y="338024"/>
                  <a:pt x="1000125" y="342900"/>
                </a:cubicBezTo>
                <a:lnTo>
                  <a:pt x="1085850" y="400050"/>
                </a:lnTo>
                <a:cubicBezTo>
                  <a:pt x="1095375" y="406400"/>
                  <a:pt x="1106330" y="411005"/>
                  <a:pt x="1114425" y="419100"/>
                </a:cubicBezTo>
                <a:cubicBezTo>
                  <a:pt x="1123950" y="428625"/>
                  <a:pt x="1131792" y="440203"/>
                  <a:pt x="1143000" y="447675"/>
                </a:cubicBezTo>
                <a:cubicBezTo>
                  <a:pt x="1151354" y="453244"/>
                  <a:pt x="1162050" y="454025"/>
                  <a:pt x="1171575" y="457200"/>
                </a:cubicBezTo>
                <a:cubicBezTo>
                  <a:pt x="1226170" y="539092"/>
                  <a:pt x="1153475" y="442720"/>
                  <a:pt x="1219200" y="495300"/>
                </a:cubicBezTo>
                <a:cubicBezTo>
                  <a:pt x="1241948" y="513498"/>
                  <a:pt x="1236271" y="529443"/>
                  <a:pt x="1247775" y="552450"/>
                </a:cubicBezTo>
                <a:cubicBezTo>
                  <a:pt x="1261036" y="578972"/>
                  <a:pt x="1274334" y="588534"/>
                  <a:pt x="1295400" y="609600"/>
                </a:cubicBezTo>
                <a:cubicBezTo>
                  <a:pt x="1301750" y="628650"/>
                  <a:pt x="1303311" y="650042"/>
                  <a:pt x="1314450" y="666750"/>
                </a:cubicBezTo>
                <a:cubicBezTo>
                  <a:pt x="1320800" y="676275"/>
                  <a:pt x="1328851" y="684864"/>
                  <a:pt x="1333500" y="695325"/>
                </a:cubicBezTo>
                <a:cubicBezTo>
                  <a:pt x="1341655" y="713675"/>
                  <a:pt x="1341411" y="735767"/>
                  <a:pt x="1352550" y="752475"/>
                </a:cubicBezTo>
                <a:cubicBezTo>
                  <a:pt x="1358900" y="762000"/>
                  <a:pt x="1366951" y="770589"/>
                  <a:pt x="1371600" y="781050"/>
                </a:cubicBezTo>
                <a:cubicBezTo>
                  <a:pt x="1379755" y="799400"/>
                  <a:pt x="1384300" y="819150"/>
                  <a:pt x="1390650" y="838200"/>
                </a:cubicBezTo>
                <a:lnTo>
                  <a:pt x="1400175" y="866775"/>
                </a:lnTo>
                <a:cubicBezTo>
                  <a:pt x="1381444" y="894872"/>
                  <a:pt x="1380052" y="901006"/>
                  <a:pt x="1352550" y="923925"/>
                </a:cubicBezTo>
                <a:cubicBezTo>
                  <a:pt x="1318691" y="952140"/>
                  <a:pt x="1323975" y="928397"/>
                  <a:pt x="1323975" y="962025"/>
                </a:cubicBezTo>
              </a:path>
            </a:pathLst>
          </a:custGeom>
          <a:ln w="57150">
            <a:solidFill>
              <a:srgbClr val="9966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олилиния 48"/>
          <p:cNvSpPr/>
          <p:nvPr/>
        </p:nvSpPr>
        <p:spPr>
          <a:xfrm>
            <a:off x="4343400" y="5876925"/>
            <a:ext cx="2819400" cy="342900"/>
          </a:xfrm>
          <a:custGeom>
            <a:avLst/>
            <a:gdLst>
              <a:gd name="connsiteX0" fmla="*/ 2819400 w 2819400"/>
              <a:gd name="connsiteY0" fmla="*/ 133350 h 342900"/>
              <a:gd name="connsiteX1" fmla="*/ 2781300 w 2819400"/>
              <a:gd name="connsiteY1" fmla="*/ 142875 h 342900"/>
              <a:gd name="connsiteX2" fmla="*/ 2543175 w 2819400"/>
              <a:gd name="connsiteY2" fmla="*/ 161925 h 342900"/>
              <a:gd name="connsiteX3" fmla="*/ 2486025 w 2819400"/>
              <a:gd name="connsiteY3" fmla="*/ 180975 h 342900"/>
              <a:gd name="connsiteX4" fmla="*/ 2457450 w 2819400"/>
              <a:gd name="connsiteY4" fmla="*/ 190500 h 342900"/>
              <a:gd name="connsiteX5" fmla="*/ 2428875 w 2819400"/>
              <a:gd name="connsiteY5" fmla="*/ 200025 h 342900"/>
              <a:gd name="connsiteX6" fmla="*/ 2400300 w 2819400"/>
              <a:gd name="connsiteY6" fmla="*/ 228600 h 342900"/>
              <a:gd name="connsiteX7" fmla="*/ 2362200 w 2819400"/>
              <a:gd name="connsiteY7" fmla="*/ 238125 h 342900"/>
              <a:gd name="connsiteX8" fmla="*/ 2276475 w 2819400"/>
              <a:gd name="connsiteY8" fmla="*/ 266700 h 342900"/>
              <a:gd name="connsiteX9" fmla="*/ 2190750 w 2819400"/>
              <a:gd name="connsiteY9" fmla="*/ 295275 h 342900"/>
              <a:gd name="connsiteX10" fmla="*/ 2162175 w 2819400"/>
              <a:gd name="connsiteY10" fmla="*/ 304800 h 342900"/>
              <a:gd name="connsiteX11" fmla="*/ 2133600 w 2819400"/>
              <a:gd name="connsiteY11" fmla="*/ 314325 h 342900"/>
              <a:gd name="connsiteX12" fmla="*/ 2095500 w 2819400"/>
              <a:gd name="connsiteY12" fmla="*/ 323850 h 342900"/>
              <a:gd name="connsiteX13" fmla="*/ 2066925 w 2819400"/>
              <a:gd name="connsiteY13" fmla="*/ 333375 h 342900"/>
              <a:gd name="connsiteX14" fmla="*/ 1905000 w 2819400"/>
              <a:gd name="connsiteY14" fmla="*/ 342900 h 342900"/>
              <a:gd name="connsiteX15" fmla="*/ 1724025 w 2819400"/>
              <a:gd name="connsiteY15" fmla="*/ 333375 h 342900"/>
              <a:gd name="connsiteX16" fmla="*/ 1628775 w 2819400"/>
              <a:gd name="connsiteY16" fmla="*/ 295275 h 342900"/>
              <a:gd name="connsiteX17" fmla="*/ 1571625 w 2819400"/>
              <a:gd name="connsiteY17" fmla="*/ 276225 h 342900"/>
              <a:gd name="connsiteX18" fmla="*/ 1485900 w 2819400"/>
              <a:gd name="connsiteY18" fmla="*/ 238125 h 342900"/>
              <a:gd name="connsiteX19" fmla="*/ 1419225 w 2819400"/>
              <a:gd name="connsiteY19" fmla="*/ 219075 h 342900"/>
              <a:gd name="connsiteX20" fmla="*/ 1381125 w 2819400"/>
              <a:gd name="connsiteY20" fmla="*/ 209550 h 342900"/>
              <a:gd name="connsiteX21" fmla="*/ 1323975 w 2819400"/>
              <a:gd name="connsiteY21" fmla="*/ 190500 h 342900"/>
              <a:gd name="connsiteX22" fmla="*/ 1266825 w 2819400"/>
              <a:gd name="connsiteY22" fmla="*/ 180975 h 342900"/>
              <a:gd name="connsiteX23" fmla="*/ 1209675 w 2819400"/>
              <a:gd name="connsiteY23" fmla="*/ 161925 h 342900"/>
              <a:gd name="connsiteX24" fmla="*/ 1171575 w 2819400"/>
              <a:gd name="connsiteY24" fmla="*/ 152400 h 342900"/>
              <a:gd name="connsiteX25" fmla="*/ 1076325 w 2819400"/>
              <a:gd name="connsiteY25" fmla="*/ 133350 h 342900"/>
              <a:gd name="connsiteX26" fmla="*/ 1009650 w 2819400"/>
              <a:gd name="connsiteY26" fmla="*/ 114300 h 342900"/>
              <a:gd name="connsiteX27" fmla="*/ 962025 w 2819400"/>
              <a:gd name="connsiteY27" fmla="*/ 104775 h 342900"/>
              <a:gd name="connsiteX28" fmla="*/ 933450 w 2819400"/>
              <a:gd name="connsiteY28" fmla="*/ 95250 h 342900"/>
              <a:gd name="connsiteX29" fmla="*/ 857250 w 2819400"/>
              <a:gd name="connsiteY29" fmla="*/ 85725 h 342900"/>
              <a:gd name="connsiteX30" fmla="*/ 771525 w 2819400"/>
              <a:gd name="connsiteY30" fmla="*/ 57150 h 342900"/>
              <a:gd name="connsiteX31" fmla="*/ 742950 w 2819400"/>
              <a:gd name="connsiteY31" fmla="*/ 47625 h 342900"/>
              <a:gd name="connsiteX32" fmla="*/ 581025 w 2819400"/>
              <a:gd name="connsiteY32" fmla="*/ 38100 h 342900"/>
              <a:gd name="connsiteX33" fmla="*/ 523875 w 2819400"/>
              <a:gd name="connsiteY33" fmla="*/ 19050 h 342900"/>
              <a:gd name="connsiteX34" fmla="*/ 438150 w 2819400"/>
              <a:gd name="connsiteY34" fmla="*/ 0 h 342900"/>
              <a:gd name="connsiteX35" fmla="*/ 295275 w 2819400"/>
              <a:gd name="connsiteY35" fmla="*/ 9525 h 342900"/>
              <a:gd name="connsiteX36" fmla="*/ 0 w 2819400"/>
              <a:gd name="connsiteY36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819400" h="342900">
                <a:moveTo>
                  <a:pt x="2819400" y="133350"/>
                </a:moveTo>
                <a:cubicBezTo>
                  <a:pt x="2806700" y="136525"/>
                  <a:pt x="2794346" y="141788"/>
                  <a:pt x="2781300" y="142875"/>
                </a:cubicBezTo>
                <a:cubicBezTo>
                  <a:pt x="2704097" y="149309"/>
                  <a:pt x="2620178" y="140924"/>
                  <a:pt x="2543175" y="161925"/>
                </a:cubicBezTo>
                <a:cubicBezTo>
                  <a:pt x="2523802" y="167209"/>
                  <a:pt x="2505075" y="174625"/>
                  <a:pt x="2486025" y="180975"/>
                </a:cubicBezTo>
                <a:lnTo>
                  <a:pt x="2457450" y="190500"/>
                </a:lnTo>
                <a:lnTo>
                  <a:pt x="2428875" y="200025"/>
                </a:lnTo>
                <a:cubicBezTo>
                  <a:pt x="2419350" y="209550"/>
                  <a:pt x="2411996" y="221917"/>
                  <a:pt x="2400300" y="228600"/>
                </a:cubicBezTo>
                <a:cubicBezTo>
                  <a:pt x="2388934" y="235095"/>
                  <a:pt x="2374739" y="234363"/>
                  <a:pt x="2362200" y="238125"/>
                </a:cubicBezTo>
                <a:lnTo>
                  <a:pt x="2276475" y="266700"/>
                </a:lnTo>
                <a:lnTo>
                  <a:pt x="2190750" y="295275"/>
                </a:lnTo>
                <a:lnTo>
                  <a:pt x="2162175" y="304800"/>
                </a:lnTo>
                <a:cubicBezTo>
                  <a:pt x="2152650" y="307975"/>
                  <a:pt x="2143340" y="311890"/>
                  <a:pt x="2133600" y="314325"/>
                </a:cubicBezTo>
                <a:cubicBezTo>
                  <a:pt x="2120900" y="317500"/>
                  <a:pt x="2108087" y="320254"/>
                  <a:pt x="2095500" y="323850"/>
                </a:cubicBezTo>
                <a:cubicBezTo>
                  <a:pt x="2085846" y="326608"/>
                  <a:pt x="2076915" y="332376"/>
                  <a:pt x="2066925" y="333375"/>
                </a:cubicBezTo>
                <a:cubicBezTo>
                  <a:pt x="2013125" y="338755"/>
                  <a:pt x="1958975" y="339725"/>
                  <a:pt x="1905000" y="342900"/>
                </a:cubicBezTo>
                <a:cubicBezTo>
                  <a:pt x="1844675" y="339725"/>
                  <a:pt x="1784003" y="340572"/>
                  <a:pt x="1724025" y="333375"/>
                </a:cubicBezTo>
                <a:cubicBezTo>
                  <a:pt x="1678896" y="327959"/>
                  <a:pt x="1666811" y="310489"/>
                  <a:pt x="1628775" y="295275"/>
                </a:cubicBezTo>
                <a:cubicBezTo>
                  <a:pt x="1610131" y="287817"/>
                  <a:pt x="1588333" y="287364"/>
                  <a:pt x="1571625" y="276225"/>
                </a:cubicBezTo>
                <a:cubicBezTo>
                  <a:pt x="1534096" y="251206"/>
                  <a:pt x="1540308" y="251727"/>
                  <a:pt x="1485900" y="238125"/>
                </a:cubicBezTo>
                <a:cubicBezTo>
                  <a:pt x="1366793" y="208348"/>
                  <a:pt x="1514878" y="246404"/>
                  <a:pt x="1419225" y="219075"/>
                </a:cubicBezTo>
                <a:cubicBezTo>
                  <a:pt x="1406638" y="215479"/>
                  <a:pt x="1393664" y="213312"/>
                  <a:pt x="1381125" y="209550"/>
                </a:cubicBezTo>
                <a:cubicBezTo>
                  <a:pt x="1361891" y="203780"/>
                  <a:pt x="1343782" y="193801"/>
                  <a:pt x="1323975" y="190500"/>
                </a:cubicBezTo>
                <a:cubicBezTo>
                  <a:pt x="1304925" y="187325"/>
                  <a:pt x="1285561" y="185659"/>
                  <a:pt x="1266825" y="180975"/>
                </a:cubicBezTo>
                <a:cubicBezTo>
                  <a:pt x="1247344" y="176105"/>
                  <a:pt x="1229156" y="166795"/>
                  <a:pt x="1209675" y="161925"/>
                </a:cubicBezTo>
                <a:cubicBezTo>
                  <a:pt x="1196975" y="158750"/>
                  <a:pt x="1184375" y="155143"/>
                  <a:pt x="1171575" y="152400"/>
                </a:cubicBezTo>
                <a:cubicBezTo>
                  <a:pt x="1139915" y="145616"/>
                  <a:pt x="1107042" y="143589"/>
                  <a:pt x="1076325" y="133350"/>
                </a:cubicBezTo>
                <a:cubicBezTo>
                  <a:pt x="1044504" y="122743"/>
                  <a:pt x="1045530" y="122273"/>
                  <a:pt x="1009650" y="114300"/>
                </a:cubicBezTo>
                <a:cubicBezTo>
                  <a:pt x="993846" y="110788"/>
                  <a:pt x="977731" y="108702"/>
                  <a:pt x="962025" y="104775"/>
                </a:cubicBezTo>
                <a:cubicBezTo>
                  <a:pt x="952285" y="102340"/>
                  <a:pt x="943328" y="97046"/>
                  <a:pt x="933450" y="95250"/>
                </a:cubicBezTo>
                <a:cubicBezTo>
                  <a:pt x="908265" y="90671"/>
                  <a:pt x="882650" y="88900"/>
                  <a:pt x="857250" y="85725"/>
                </a:cubicBezTo>
                <a:lnTo>
                  <a:pt x="771525" y="57150"/>
                </a:lnTo>
                <a:cubicBezTo>
                  <a:pt x="762000" y="53975"/>
                  <a:pt x="752973" y="48215"/>
                  <a:pt x="742950" y="47625"/>
                </a:cubicBezTo>
                <a:lnTo>
                  <a:pt x="581025" y="38100"/>
                </a:lnTo>
                <a:cubicBezTo>
                  <a:pt x="561975" y="31750"/>
                  <a:pt x="543356" y="23920"/>
                  <a:pt x="523875" y="19050"/>
                </a:cubicBezTo>
                <a:cubicBezTo>
                  <a:pt x="470069" y="5598"/>
                  <a:pt x="498612" y="12092"/>
                  <a:pt x="438150" y="0"/>
                </a:cubicBezTo>
                <a:cubicBezTo>
                  <a:pt x="390525" y="3175"/>
                  <a:pt x="343006" y="9525"/>
                  <a:pt x="295275" y="9525"/>
                </a:cubicBezTo>
                <a:cubicBezTo>
                  <a:pt x="196799" y="9525"/>
                  <a:pt x="98476" y="0"/>
                  <a:pt x="0" y="0"/>
                </a:cubicBezTo>
              </a:path>
            </a:pathLst>
          </a:custGeom>
          <a:ln w="57150">
            <a:solidFill>
              <a:srgbClr val="9966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олилиния 49"/>
          <p:cNvSpPr/>
          <p:nvPr/>
        </p:nvSpPr>
        <p:spPr>
          <a:xfrm>
            <a:off x="7791450" y="3400425"/>
            <a:ext cx="675244" cy="2105025"/>
          </a:xfrm>
          <a:custGeom>
            <a:avLst/>
            <a:gdLst>
              <a:gd name="connsiteX0" fmla="*/ 0 w 675244"/>
              <a:gd name="connsiteY0" fmla="*/ 0 h 2105025"/>
              <a:gd name="connsiteX1" fmla="*/ 28575 w 675244"/>
              <a:gd name="connsiteY1" fmla="*/ 19050 h 2105025"/>
              <a:gd name="connsiteX2" fmla="*/ 85725 w 675244"/>
              <a:gd name="connsiteY2" fmla="*/ 66675 h 2105025"/>
              <a:gd name="connsiteX3" fmla="*/ 152400 w 675244"/>
              <a:gd name="connsiteY3" fmla="*/ 76200 h 2105025"/>
              <a:gd name="connsiteX4" fmla="*/ 180975 w 675244"/>
              <a:gd name="connsiteY4" fmla="*/ 95250 h 2105025"/>
              <a:gd name="connsiteX5" fmla="*/ 247650 w 675244"/>
              <a:gd name="connsiteY5" fmla="*/ 104775 h 2105025"/>
              <a:gd name="connsiteX6" fmla="*/ 276225 w 675244"/>
              <a:gd name="connsiteY6" fmla="*/ 114300 h 2105025"/>
              <a:gd name="connsiteX7" fmla="*/ 342900 w 675244"/>
              <a:gd name="connsiteY7" fmla="*/ 152400 h 2105025"/>
              <a:gd name="connsiteX8" fmla="*/ 400050 w 675244"/>
              <a:gd name="connsiteY8" fmla="*/ 190500 h 2105025"/>
              <a:gd name="connsiteX9" fmla="*/ 428625 w 675244"/>
              <a:gd name="connsiteY9" fmla="*/ 209550 h 2105025"/>
              <a:gd name="connsiteX10" fmla="*/ 466725 w 675244"/>
              <a:gd name="connsiteY10" fmla="*/ 219075 h 2105025"/>
              <a:gd name="connsiteX11" fmla="*/ 542925 w 675244"/>
              <a:gd name="connsiteY11" fmla="*/ 285750 h 2105025"/>
              <a:gd name="connsiteX12" fmla="*/ 571500 w 675244"/>
              <a:gd name="connsiteY12" fmla="*/ 314325 h 2105025"/>
              <a:gd name="connsiteX13" fmla="*/ 609600 w 675244"/>
              <a:gd name="connsiteY13" fmla="*/ 371475 h 2105025"/>
              <a:gd name="connsiteX14" fmla="*/ 628650 w 675244"/>
              <a:gd name="connsiteY14" fmla="*/ 400050 h 2105025"/>
              <a:gd name="connsiteX15" fmla="*/ 657225 w 675244"/>
              <a:gd name="connsiteY15" fmla="*/ 495300 h 2105025"/>
              <a:gd name="connsiteX16" fmla="*/ 666750 w 675244"/>
              <a:gd name="connsiteY16" fmla="*/ 523875 h 2105025"/>
              <a:gd name="connsiteX17" fmla="*/ 638175 w 675244"/>
              <a:gd name="connsiteY17" fmla="*/ 781050 h 2105025"/>
              <a:gd name="connsiteX18" fmla="*/ 600075 w 675244"/>
              <a:gd name="connsiteY18" fmla="*/ 838200 h 2105025"/>
              <a:gd name="connsiteX19" fmla="*/ 590550 w 675244"/>
              <a:gd name="connsiteY19" fmla="*/ 866775 h 2105025"/>
              <a:gd name="connsiteX20" fmla="*/ 561975 w 675244"/>
              <a:gd name="connsiteY20" fmla="*/ 895350 h 2105025"/>
              <a:gd name="connsiteX21" fmla="*/ 523875 w 675244"/>
              <a:gd name="connsiteY21" fmla="*/ 952500 h 2105025"/>
              <a:gd name="connsiteX22" fmla="*/ 504825 w 675244"/>
              <a:gd name="connsiteY22" fmla="*/ 981075 h 2105025"/>
              <a:gd name="connsiteX23" fmla="*/ 457200 w 675244"/>
              <a:gd name="connsiteY23" fmla="*/ 1038225 h 2105025"/>
              <a:gd name="connsiteX24" fmla="*/ 447675 w 675244"/>
              <a:gd name="connsiteY24" fmla="*/ 1066800 h 2105025"/>
              <a:gd name="connsiteX25" fmla="*/ 428625 w 675244"/>
              <a:gd name="connsiteY25" fmla="*/ 1095375 h 2105025"/>
              <a:gd name="connsiteX26" fmla="*/ 409575 w 675244"/>
              <a:gd name="connsiteY26" fmla="*/ 1171575 h 2105025"/>
              <a:gd name="connsiteX27" fmla="*/ 428625 w 675244"/>
              <a:gd name="connsiteY27" fmla="*/ 1343025 h 2105025"/>
              <a:gd name="connsiteX28" fmla="*/ 447675 w 675244"/>
              <a:gd name="connsiteY28" fmla="*/ 1400175 h 2105025"/>
              <a:gd name="connsiteX29" fmla="*/ 457200 w 675244"/>
              <a:gd name="connsiteY29" fmla="*/ 1428750 h 2105025"/>
              <a:gd name="connsiteX30" fmla="*/ 466725 w 675244"/>
              <a:gd name="connsiteY30" fmla="*/ 1457325 h 2105025"/>
              <a:gd name="connsiteX31" fmla="*/ 495300 w 675244"/>
              <a:gd name="connsiteY31" fmla="*/ 1514475 h 2105025"/>
              <a:gd name="connsiteX32" fmla="*/ 533400 w 675244"/>
              <a:gd name="connsiteY32" fmla="*/ 1600200 h 2105025"/>
              <a:gd name="connsiteX33" fmla="*/ 581025 w 675244"/>
              <a:gd name="connsiteY33" fmla="*/ 1743075 h 2105025"/>
              <a:gd name="connsiteX34" fmla="*/ 600075 w 675244"/>
              <a:gd name="connsiteY34" fmla="*/ 1800225 h 2105025"/>
              <a:gd name="connsiteX35" fmla="*/ 609600 w 675244"/>
              <a:gd name="connsiteY35" fmla="*/ 1828800 h 2105025"/>
              <a:gd name="connsiteX36" fmla="*/ 600075 w 675244"/>
              <a:gd name="connsiteY36" fmla="*/ 1924050 h 2105025"/>
              <a:gd name="connsiteX37" fmla="*/ 552450 w 675244"/>
              <a:gd name="connsiteY37" fmla="*/ 1971675 h 2105025"/>
              <a:gd name="connsiteX38" fmla="*/ 523875 w 675244"/>
              <a:gd name="connsiteY38" fmla="*/ 2000250 h 2105025"/>
              <a:gd name="connsiteX39" fmla="*/ 466725 w 675244"/>
              <a:gd name="connsiteY39" fmla="*/ 2019300 h 2105025"/>
              <a:gd name="connsiteX40" fmla="*/ 361950 w 675244"/>
              <a:gd name="connsiteY40" fmla="*/ 2038350 h 2105025"/>
              <a:gd name="connsiteX41" fmla="*/ 304800 w 675244"/>
              <a:gd name="connsiteY41" fmla="*/ 2066925 h 2105025"/>
              <a:gd name="connsiteX42" fmla="*/ 276225 w 675244"/>
              <a:gd name="connsiteY42" fmla="*/ 2076450 h 2105025"/>
              <a:gd name="connsiteX43" fmla="*/ 247650 w 675244"/>
              <a:gd name="connsiteY43" fmla="*/ 2105025 h 2105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75244" h="2105025">
                <a:moveTo>
                  <a:pt x="0" y="0"/>
                </a:moveTo>
                <a:cubicBezTo>
                  <a:pt x="9525" y="6350"/>
                  <a:pt x="19781" y="11721"/>
                  <a:pt x="28575" y="19050"/>
                </a:cubicBezTo>
                <a:cubicBezTo>
                  <a:pt x="44520" y="32338"/>
                  <a:pt x="63554" y="60024"/>
                  <a:pt x="85725" y="66675"/>
                </a:cubicBezTo>
                <a:cubicBezTo>
                  <a:pt x="107229" y="73126"/>
                  <a:pt x="130175" y="73025"/>
                  <a:pt x="152400" y="76200"/>
                </a:cubicBezTo>
                <a:cubicBezTo>
                  <a:pt x="161925" y="82550"/>
                  <a:pt x="170010" y="91961"/>
                  <a:pt x="180975" y="95250"/>
                </a:cubicBezTo>
                <a:cubicBezTo>
                  <a:pt x="202479" y="101701"/>
                  <a:pt x="225635" y="100372"/>
                  <a:pt x="247650" y="104775"/>
                </a:cubicBezTo>
                <a:cubicBezTo>
                  <a:pt x="257495" y="106744"/>
                  <a:pt x="266700" y="111125"/>
                  <a:pt x="276225" y="114300"/>
                </a:cubicBezTo>
                <a:cubicBezTo>
                  <a:pt x="401207" y="208036"/>
                  <a:pt x="249396" y="100453"/>
                  <a:pt x="342900" y="152400"/>
                </a:cubicBezTo>
                <a:cubicBezTo>
                  <a:pt x="362914" y="163519"/>
                  <a:pt x="381000" y="177800"/>
                  <a:pt x="400050" y="190500"/>
                </a:cubicBezTo>
                <a:cubicBezTo>
                  <a:pt x="409575" y="196850"/>
                  <a:pt x="417519" y="206774"/>
                  <a:pt x="428625" y="209550"/>
                </a:cubicBezTo>
                <a:lnTo>
                  <a:pt x="466725" y="219075"/>
                </a:lnTo>
                <a:cubicBezTo>
                  <a:pt x="569119" y="287338"/>
                  <a:pt x="493316" y="226219"/>
                  <a:pt x="542925" y="285750"/>
                </a:cubicBezTo>
                <a:cubicBezTo>
                  <a:pt x="551549" y="296098"/>
                  <a:pt x="563230" y="303692"/>
                  <a:pt x="571500" y="314325"/>
                </a:cubicBezTo>
                <a:cubicBezTo>
                  <a:pt x="585556" y="332397"/>
                  <a:pt x="596900" y="352425"/>
                  <a:pt x="609600" y="371475"/>
                </a:cubicBezTo>
                <a:lnTo>
                  <a:pt x="628650" y="400050"/>
                </a:lnTo>
                <a:cubicBezTo>
                  <a:pt x="643045" y="457631"/>
                  <a:pt x="634035" y="425731"/>
                  <a:pt x="657225" y="495300"/>
                </a:cubicBezTo>
                <a:lnTo>
                  <a:pt x="666750" y="523875"/>
                </a:lnTo>
                <a:cubicBezTo>
                  <a:pt x="666539" y="528316"/>
                  <a:pt x="675244" y="725446"/>
                  <a:pt x="638175" y="781050"/>
                </a:cubicBezTo>
                <a:cubicBezTo>
                  <a:pt x="625475" y="800100"/>
                  <a:pt x="607315" y="816480"/>
                  <a:pt x="600075" y="838200"/>
                </a:cubicBezTo>
                <a:cubicBezTo>
                  <a:pt x="596900" y="847725"/>
                  <a:pt x="596119" y="858421"/>
                  <a:pt x="590550" y="866775"/>
                </a:cubicBezTo>
                <a:cubicBezTo>
                  <a:pt x="583078" y="877983"/>
                  <a:pt x="570245" y="884717"/>
                  <a:pt x="561975" y="895350"/>
                </a:cubicBezTo>
                <a:cubicBezTo>
                  <a:pt x="547919" y="913422"/>
                  <a:pt x="536575" y="933450"/>
                  <a:pt x="523875" y="952500"/>
                </a:cubicBezTo>
                <a:cubicBezTo>
                  <a:pt x="517525" y="962025"/>
                  <a:pt x="512920" y="972980"/>
                  <a:pt x="504825" y="981075"/>
                </a:cubicBezTo>
                <a:cubicBezTo>
                  <a:pt x="483759" y="1002141"/>
                  <a:pt x="470461" y="1011703"/>
                  <a:pt x="457200" y="1038225"/>
                </a:cubicBezTo>
                <a:cubicBezTo>
                  <a:pt x="452710" y="1047205"/>
                  <a:pt x="452165" y="1057820"/>
                  <a:pt x="447675" y="1066800"/>
                </a:cubicBezTo>
                <a:cubicBezTo>
                  <a:pt x="442555" y="1077039"/>
                  <a:pt x="433745" y="1085136"/>
                  <a:pt x="428625" y="1095375"/>
                </a:cubicBezTo>
                <a:cubicBezTo>
                  <a:pt x="418862" y="1114901"/>
                  <a:pt x="413198" y="1153461"/>
                  <a:pt x="409575" y="1171575"/>
                </a:cubicBezTo>
                <a:cubicBezTo>
                  <a:pt x="412082" y="1199156"/>
                  <a:pt x="419934" y="1305365"/>
                  <a:pt x="428625" y="1343025"/>
                </a:cubicBezTo>
                <a:cubicBezTo>
                  <a:pt x="433140" y="1362591"/>
                  <a:pt x="441325" y="1381125"/>
                  <a:pt x="447675" y="1400175"/>
                </a:cubicBezTo>
                <a:lnTo>
                  <a:pt x="457200" y="1428750"/>
                </a:lnTo>
                <a:cubicBezTo>
                  <a:pt x="460375" y="1438275"/>
                  <a:pt x="461156" y="1448971"/>
                  <a:pt x="466725" y="1457325"/>
                </a:cubicBezTo>
                <a:cubicBezTo>
                  <a:pt x="521320" y="1539217"/>
                  <a:pt x="455865" y="1435605"/>
                  <a:pt x="495300" y="1514475"/>
                </a:cubicBezTo>
                <a:cubicBezTo>
                  <a:pt x="540583" y="1605041"/>
                  <a:pt x="484253" y="1452758"/>
                  <a:pt x="533400" y="1600200"/>
                </a:cubicBezTo>
                <a:lnTo>
                  <a:pt x="581025" y="1743075"/>
                </a:lnTo>
                <a:lnTo>
                  <a:pt x="600075" y="1800225"/>
                </a:lnTo>
                <a:lnTo>
                  <a:pt x="609600" y="1828800"/>
                </a:lnTo>
                <a:cubicBezTo>
                  <a:pt x="606425" y="1860550"/>
                  <a:pt x="607250" y="1892959"/>
                  <a:pt x="600075" y="1924050"/>
                </a:cubicBezTo>
                <a:cubicBezTo>
                  <a:pt x="593423" y="1952877"/>
                  <a:pt x="571802" y="1955548"/>
                  <a:pt x="552450" y="1971675"/>
                </a:cubicBezTo>
                <a:cubicBezTo>
                  <a:pt x="542102" y="1980299"/>
                  <a:pt x="535650" y="1993708"/>
                  <a:pt x="523875" y="2000250"/>
                </a:cubicBezTo>
                <a:cubicBezTo>
                  <a:pt x="506322" y="2010002"/>
                  <a:pt x="486532" y="2015999"/>
                  <a:pt x="466725" y="2019300"/>
                </a:cubicBezTo>
                <a:cubicBezTo>
                  <a:pt x="441249" y="2023546"/>
                  <a:pt x="388575" y="2031694"/>
                  <a:pt x="361950" y="2038350"/>
                </a:cubicBezTo>
                <a:cubicBezTo>
                  <a:pt x="314067" y="2050321"/>
                  <a:pt x="351361" y="2043645"/>
                  <a:pt x="304800" y="2066925"/>
                </a:cubicBezTo>
                <a:cubicBezTo>
                  <a:pt x="295820" y="2071415"/>
                  <a:pt x="285750" y="2073275"/>
                  <a:pt x="276225" y="2076450"/>
                </a:cubicBezTo>
                <a:lnTo>
                  <a:pt x="247650" y="2105025"/>
                </a:lnTo>
              </a:path>
            </a:pathLst>
          </a:custGeom>
          <a:ln w="57150">
            <a:solidFill>
              <a:srgbClr val="9966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6629400" y="6019800"/>
            <a:ext cx="153035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Творческая</a:t>
            </a:r>
            <a:endParaRPr lang="ru-RU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 descr="C:\Users\АЛЕВТИНА\Desktop\корень Татьяна\depositphotos_31115741-stock-photo-cute-log-cabin-with-purple (1)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09598" y="4724400"/>
            <a:ext cx="1524001" cy="1143000"/>
          </a:xfrm>
          <a:prstGeom prst="rect">
            <a:avLst/>
          </a:prstGeom>
          <a:noFill/>
        </p:spPr>
      </p:pic>
      <p:pic>
        <p:nvPicPr>
          <p:cNvPr id="11" name="Picture 9" descr="C:\Users\АЛЕВТИНА\Desktop\корень Татьяна\teremok_180kh150sm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00" y="2819400"/>
            <a:ext cx="1828800" cy="1676400"/>
          </a:xfrm>
          <a:prstGeom prst="rect">
            <a:avLst/>
          </a:prstGeom>
          <a:noFill/>
        </p:spPr>
      </p:pic>
      <p:pic>
        <p:nvPicPr>
          <p:cNvPr id="14" name="Picture 4" descr="https://ds02.infourok.ru/uploads/ex/11b3/00020d82-fed96035/640/img12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053" t="28070" r="22807" b="8772"/>
          <a:stretch>
            <a:fillRect/>
          </a:stretch>
        </p:blipFill>
        <p:spPr bwMode="auto">
          <a:xfrm>
            <a:off x="533400" y="990600"/>
            <a:ext cx="1600200" cy="1295400"/>
          </a:xfrm>
          <a:prstGeom prst="rect">
            <a:avLst/>
          </a:prstGeom>
          <a:noFill/>
        </p:spPr>
      </p:pic>
      <p:pic>
        <p:nvPicPr>
          <p:cNvPr id="12" name="Picture 4" descr="C:\Users\АЛЕВТИНА\Desktop\корень Татьяна\Kartinki_1674_17035931-1024x724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46" t="1972" r="9580" b="5070"/>
          <a:stretch>
            <a:fillRect/>
          </a:stretch>
        </p:blipFill>
        <p:spPr bwMode="auto">
          <a:xfrm flipH="1">
            <a:off x="3124197" y="1371600"/>
            <a:ext cx="1447802" cy="1219200"/>
          </a:xfrm>
          <a:prstGeom prst="rect">
            <a:avLst/>
          </a:prstGeom>
          <a:noFill/>
        </p:spPr>
      </p:pic>
      <p:pic>
        <p:nvPicPr>
          <p:cNvPr id="9" name="Picture 7" descr="C:\Users\АЛЕВТИНА\Desktop\домик.pn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207" t="2906" r="17984"/>
          <a:stretch>
            <a:fillRect/>
          </a:stretch>
        </p:blipFill>
        <p:spPr bwMode="auto">
          <a:xfrm>
            <a:off x="5410200" y="914400"/>
            <a:ext cx="1600200" cy="1219200"/>
          </a:xfrm>
          <a:prstGeom prst="rect">
            <a:avLst/>
          </a:prstGeom>
          <a:noFill/>
        </p:spPr>
      </p:pic>
      <p:pic>
        <p:nvPicPr>
          <p:cNvPr id="15" name="Picture 3" descr="C:\Users\АЛЕВТИНА\Desktop\корень Татьяна\дом-крестьянина-33891892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2362200"/>
            <a:ext cx="1447800" cy="1371600"/>
          </a:xfrm>
          <a:prstGeom prst="rect">
            <a:avLst/>
          </a:prstGeom>
          <a:noFill/>
        </p:spPr>
      </p:pic>
      <p:pic>
        <p:nvPicPr>
          <p:cNvPr id="20" name="Picture 3" descr="C:\Users\АЛЕВТИНА\Desktop\корень Татьяна\old-ornate-tower-vector-13970401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9105"/>
          <a:stretch>
            <a:fillRect/>
          </a:stretch>
        </p:blipFill>
        <p:spPr bwMode="auto">
          <a:xfrm flipH="1">
            <a:off x="6096000" y="4038600"/>
            <a:ext cx="2308186" cy="1981200"/>
          </a:xfrm>
          <a:prstGeom prst="rect">
            <a:avLst/>
          </a:prstGeom>
          <a:noFill/>
        </p:spPr>
      </p:pic>
      <p:pic>
        <p:nvPicPr>
          <p:cNvPr id="24" name="Picture 1" descr="C:\Users\АЛЕВТИНА\Desktop\корень Татьяна\palace-clipart-yellow-castle-203591-1625467 — копия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81400" y="4648200"/>
            <a:ext cx="1600200" cy="1395859"/>
          </a:xfrm>
          <a:prstGeom prst="rect">
            <a:avLst/>
          </a:prstGeom>
          <a:noFill/>
        </p:spPr>
      </p:pic>
      <p:sp>
        <p:nvSpPr>
          <p:cNvPr id="25" name="Выноска-облако 24"/>
          <p:cNvSpPr/>
          <p:nvPr/>
        </p:nvSpPr>
        <p:spPr>
          <a:xfrm rot="20444015" flipH="1">
            <a:off x="599578" y="2906397"/>
            <a:ext cx="1644930" cy="1142204"/>
          </a:xfrm>
          <a:prstGeom prst="cloudCallout">
            <a:avLst>
              <a:gd name="adj1" fmla="val -31790"/>
              <a:gd name="adj2" fmla="val 79092"/>
            </a:avLst>
          </a:prstGeom>
          <a:solidFill>
            <a:srgbClr val="08DEDE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 rot="20483045">
            <a:off x="674435" y="3112535"/>
            <a:ext cx="146508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Интересные</a:t>
            </a:r>
          </a:p>
          <a:p>
            <a:pPr algn="ctr"/>
            <a:r>
              <a:rPr lang="ru-RU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факты</a:t>
            </a:r>
            <a:endParaRPr lang="ru-RU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2667000" y="3886200"/>
            <a:ext cx="304800" cy="381000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1219200" y="5181600"/>
            <a:ext cx="304800" cy="457200"/>
          </a:xfrm>
          <a:prstGeom prst="ellipse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1219200" y="1828800"/>
            <a:ext cx="304800" cy="228600"/>
          </a:xfrm>
          <a:prstGeom prst="ellipse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3657600" y="2057400"/>
            <a:ext cx="381000" cy="381000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6019800" y="1600200"/>
            <a:ext cx="381000" cy="304800"/>
          </a:xfrm>
          <a:prstGeom prst="ellipse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7086600" y="3124200"/>
            <a:ext cx="457200" cy="457200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7010400" y="4724400"/>
            <a:ext cx="381000" cy="304800"/>
          </a:xfrm>
          <a:prstGeom prst="ellipse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абличка 1"/>
          <p:cNvSpPr/>
          <p:nvPr/>
        </p:nvSpPr>
        <p:spPr>
          <a:xfrm>
            <a:off x="152400" y="228600"/>
            <a:ext cx="8839200" cy="6477000"/>
          </a:xfrm>
          <a:prstGeom prst="plaque">
            <a:avLst>
              <a:gd name="adj" fmla="val 9545"/>
            </a:avLst>
          </a:prstGeom>
          <a:solidFill>
            <a:srgbClr val="7AEE32"/>
          </a:solidFill>
          <a:ln w="127000" cmpd="thickThin">
            <a:gradFill>
              <a:gsLst>
                <a:gs pos="6000">
                  <a:srgbClr val="FFFF00"/>
                </a:gs>
                <a:gs pos="26000">
                  <a:srgbClr val="FFC000"/>
                </a:gs>
                <a:gs pos="71000">
                  <a:srgbClr val="FF0000"/>
                </a:gs>
                <a:gs pos="98000">
                  <a:srgbClr val="C00000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ятно 1 2"/>
          <p:cNvSpPr/>
          <p:nvPr/>
        </p:nvSpPr>
        <p:spPr>
          <a:xfrm>
            <a:off x="152400" y="1524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ятно 1 3"/>
          <p:cNvSpPr/>
          <p:nvPr/>
        </p:nvSpPr>
        <p:spPr>
          <a:xfrm>
            <a:off x="8610600" y="1524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ятно 1 4"/>
          <p:cNvSpPr/>
          <p:nvPr/>
        </p:nvSpPr>
        <p:spPr>
          <a:xfrm>
            <a:off x="8686800" y="63246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ятно 1 5"/>
          <p:cNvSpPr/>
          <p:nvPr/>
        </p:nvSpPr>
        <p:spPr>
          <a:xfrm>
            <a:off x="228600" y="63246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543374" y="152400"/>
            <a:ext cx="40007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Угадайкино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Вертикальный свиток 8"/>
          <p:cNvSpPr/>
          <p:nvPr/>
        </p:nvSpPr>
        <p:spPr>
          <a:xfrm flipV="1">
            <a:off x="457200" y="1447800"/>
            <a:ext cx="7772400" cy="4495800"/>
          </a:xfrm>
          <a:prstGeom prst="verticalScroll">
            <a:avLst/>
          </a:prstGeom>
          <a:blipFill>
            <a:blip r:embed="rId2" cstate="print"/>
            <a:tile tx="0" ty="0" sx="100000" sy="100000" flip="none" algn="tl"/>
          </a:blipFill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blipFill>
                  <a:blip r:embed="rId2"/>
                  <a:tile tx="0" ty="0" sx="100000" sy="100000" flip="none" algn="tl"/>
                </a:blipFill>
                <a:latin typeface="Times New Roman" pitchFamily="18" charset="0"/>
                <a:cs typeface="Times New Roman" pitchFamily="18" charset="0"/>
              </a:rPr>
              <a:t>ТП</a:t>
            </a:r>
            <a:endParaRPr lang="ru-RU" dirty="0">
              <a:blipFill>
                <a:blip r:embed="rId2"/>
                <a:tile tx="0" ty="0" sx="100000" sy="100000" flip="none" algn="tl"/>
              </a:blip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66800" y="1524000"/>
            <a:ext cx="61722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ТПИМОЛОКОЧЭ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66800" y="2133600"/>
            <a:ext cx="62484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ЛЮЗАМОКРТАЕ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66800" y="2743200"/>
            <a:ext cx="62484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ВЗИДЕНЬЯБЫЖ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66800" y="3352800"/>
            <a:ext cx="62484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ШИЬЛКОСТЁРВ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66800" y="3962400"/>
            <a:ext cx="62484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МЧАПЕНИЕЪАВ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66800" y="4572000"/>
            <a:ext cx="62484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ЮХАПКДИВАНТ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28600" y="914400"/>
            <a:ext cx="820346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- Найдите в каждой строчке слово и обведите его.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38200" y="6096000"/>
            <a:ext cx="83058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buFontTx/>
              <a:buChar char="-"/>
            </a:pP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Из последних букв этих слов составьте новое слово.</a:t>
            </a:r>
          </a:p>
        </p:txBody>
      </p:sp>
      <p:pic>
        <p:nvPicPr>
          <p:cNvPr id="29" name="Picture 5" descr="C:\Users\АЛЕВТИНА\Desktop\корень Татьяна\img3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9605" t="5263" r="40789" b="2632"/>
          <a:stretch>
            <a:fillRect/>
          </a:stretch>
        </p:blipFill>
        <p:spPr bwMode="auto">
          <a:xfrm rot="237453">
            <a:off x="7705413" y="2932046"/>
            <a:ext cx="1143000" cy="2514600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2819400" y="5257800"/>
            <a:ext cx="327205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 О Р Е Н Ь</a:t>
            </a:r>
            <a:endParaRPr lang="ru-RU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838200" y="381000"/>
            <a:ext cx="457200" cy="457200"/>
          </a:xfrm>
          <a:prstGeom prst="ellipse">
            <a:avLst/>
          </a:prstGeom>
          <a:solidFill>
            <a:srgbClr val="7030A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pic>
        <p:nvPicPr>
          <p:cNvPr id="22" name="Picture 8" descr="C:\Users\АЛЕВТИНА\Desktop\корень Татьяна\s1200 (3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4191000"/>
            <a:ext cx="1600200" cy="1981200"/>
          </a:xfrm>
          <a:prstGeom prst="rect">
            <a:avLst/>
          </a:prstGeom>
          <a:noFill/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  <p:bldP spid="12" grpId="0"/>
      <p:bldP spid="13" grpId="0"/>
      <p:bldP spid="14" grpId="0"/>
      <p:bldP spid="15" grpId="0"/>
      <p:bldP spid="25" grpId="0"/>
      <p:bldP spid="27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абличка 1"/>
          <p:cNvSpPr/>
          <p:nvPr/>
        </p:nvSpPr>
        <p:spPr>
          <a:xfrm>
            <a:off x="152400" y="152400"/>
            <a:ext cx="8839200" cy="6553200"/>
          </a:xfrm>
          <a:prstGeom prst="plaque">
            <a:avLst>
              <a:gd name="adj" fmla="val 9545"/>
            </a:avLst>
          </a:prstGeom>
          <a:solidFill>
            <a:srgbClr val="7AEE32"/>
          </a:solidFill>
          <a:ln w="127000" cmpd="thickThin">
            <a:gradFill flip="none" rotWithShape="1">
              <a:gsLst>
                <a:gs pos="6000">
                  <a:srgbClr val="C00000"/>
                </a:gs>
                <a:gs pos="26000">
                  <a:srgbClr val="FF0000"/>
                </a:gs>
                <a:gs pos="71000">
                  <a:srgbClr val="FFC000"/>
                </a:gs>
                <a:gs pos="98000">
                  <a:srgbClr val="FFFF00"/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ятно 1 2"/>
          <p:cNvSpPr/>
          <p:nvPr/>
        </p:nvSpPr>
        <p:spPr>
          <a:xfrm>
            <a:off x="152400" y="1524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ятно 1 3"/>
          <p:cNvSpPr/>
          <p:nvPr/>
        </p:nvSpPr>
        <p:spPr>
          <a:xfrm>
            <a:off x="8610600" y="1524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" name="Пятно 1 4"/>
          <p:cNvSpPr/>
          <p:nvPr/>
        </p:nvSpPr>
        <p:spPr>
          <a:xfrm>
            <a:off x="8686800" y="63246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ятно 1 5"/>
          <p:cNvSpPr/>
          <p:nvPr/>
        </p:nvSpPr>
        <p:spPr>
          <a:xfrm>
            <a:off x="228600" y="63246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057400" y="152400"/>
            <a:ext cx="501380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Размышляйкино</a:t>
            </a:r>
            <a:endParaRPr lang="ru-RU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4800" y="990600"/>
            <a:ext cx="857869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- Сколько значений у слова корень?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2" descr="C:\Users\АЛЕВТИНА\Desktop\корень Татьяна\149185_632_canny_pic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69937" r="10481" b="52000"/>
          <a:stretch>
            <a:fillRect/>
          </a:stretch>
        </p:blipFill>
        <p:spPr bwMode="auto">
          <a:xfrm>
            <a:off x="5791200" y="1981200"/>
            <a:ext cx="1295400" cy="1828800"/>
          </a:xfrm>
          <a:prstGeom prst="rect">
            <a:avLst/>
          </a:prstGeom>
          <a:noFill/>
        </p:spPr>
      </p:pic>
      <p:pic>
        <p:nvPicPr>
          <p:cNvPr id="15" name="Picture 2" descr="C:\Users\АЛЕВТИНА\Desktop\корень Татьяна\149185_632_canny_pic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7619" r="73357"/>
          <a:stretch>
            <a:fillRect/>
          </a:stretch>
        </p:blipFill>
        <p:spPr bwMode="auto">
          <a:xfrm>
            <a:off x="6934200" y="4267200"/>
            <a:ext cx="1780309" cy="2133600"/>
          </a:xfrm>
          <a:prstGeom prst="rect">
            <a:avLst/>
          </a:prstGeom>
          <a:noFill/>
        </p:spPr>
      </p:pic>
      <p:pic>
        <p:nvPicPr>
          <p:cNvPr id="17" name="Picture 2" descr="C:\Users\АЛЕВТИНА\Desktop\корень Татьяна\149185_632_canny_pic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7969" t="50269" r="3906"/>
          <a:stretch>
            <a:fillRect/>
          </a:stretch>
        </p:blipFill>
        <p:spPr bwMode="auto">
          <a:xfrm>
            <a:off x="457200" y="4267200"/>
            <a:ext cx="1905000" cy="2209800"/>
          </a:xfrm>
          <a:prstGeom prst="rect">
            <a:avLst/>
          </a:prstGeom>
          <a:noFill/>
        </p:spPr>
      </p:pic>
      <p:pic>
        <p:nvPicPr>
          <p:cNvPr id="19" name="Picture 2" descr="C:\Users\АЛЕВТИНА\Desktop\корень Татьяна\149185_632_canny_pic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076" t="48869" r="41139"/>
          <a:stretch>
            <a:fillRect/>
          </a:stretch>
        </p:blipFill>
        <p:spPr bwMode="auto">
          <a:xfrm>
            <a:off x="1676400" y="1905000"/>
            <a:ext cx="1536192" cy="1905000"/>
          </a:xfrm>
          <a:prstGeom prst="rect">
            <a:avLst/>
          </a:prstGeom>
          <a:noFill/>
        </p:spPr>
      </p:pic>
      <p:pic>
        <p:nvPicPr>
          <p:cNvPr id="16" name="Picture 2" descr="C:\Users\АЛЕВТИНА\Desktop\корень Татьяна\0010-024-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0204" t="4839" r="7551" b="4839"/>
          <a:stretch>
            <a:fillRect/>
          </a:stretch>
        </p:blipFill>
        <p:spPr bwMode="auto">
          <a:xfrm>
            <a:off x="7239000" y="1752600"/>
            <a:ext cx="1600200" cy="2154115"/>
          </a:xfrm>
          <a:prstGeom prst="rect">
            <a:avLst/>
          </a:prstGeom>
          <a:noFill/>
        </p:spPr>
      </p:pic>
      <p:sp>
        <p:nvSpPr>
          <p:cNvPr id="18" name="Овал 17"/>
          <p:cNvSpPr/>
          <p:nvPr/>
        </p:nvSpPr>
        <p:spPr>
          <a:xfrm>
            <a:off x="838200" y="381000"/>
            <a:ext cx="457200" cy="457200"/>
          </a:xfrm>
          <a:prstGeom prst="ellipse">
            <a:avLst/>
          </a:prstGeom>
          <a:solidFill>
            <a:srgbClr val="FFFF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2" descr="C:\Users\АЛЕВТИНА\Desktop\корень Татьяна\i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739" r="8696"/>
          <a:stretch>
            <a:fillRect/>
          </a:stretch>
        </p:blipFill>
        <p:spPr bwMode="auto">
          <a:xfrm flipH="1">
            <a:off x="304800" y="1905000"/>
            <a:ext cx="1447800" cy="2010833"/>
          </a:xfrm>
          <a:prstGeom prst="rect">
            <a:avLst/>
          </a:prstGeom>
          <a:noFill/>
        </p:spPr>
      </p:pic>
      <p:pic>
        <p:nvPicPr>
          <p:cNvPr id="21" name="Picture 6" descr="C:\Users\АЛЕВТИНА\Desktop\корень Татьяна\s1200 (2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5486400" y="4114800"/>
            <a:ext cx="1713736" cy="2224430"/>
          </a:xfrm>
          <a:prstGeom prst="rect">
            <a:avLst/>
          </a:prstGeom>
          <a:noFill/>
        </p:spPr>
      </p:pic>
      <p:pic>
        <p:nvPicPr>
          <p:cNvPr id="22" name="Picture 2" descr="C:\Users\АЛЕВТИНА\Desktop\корень Татьяна\slide-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106" r="21312"/>
          <a:stretch>
            <a:fillRect/>
          </a:stretch>
        </p:blipFill>
        <p:spPr bwMode="auto">
          <a:xfrm flipH="1">
            <a:off x="2286000" y="4114800"/>
            <a:ext cx="1676400" cy="2281451"/>
          </a:xfrm>
          <a:prstGeom prst="rect">
            <a:avLst/>
          </a:prstGeom>
          <a:noFill/>
        </p:spPr>
      </p:pic>
      <p:pic>
        <p:nvPicPr>
          <p:cNvPr id="23" name="Picture 2" descr="C:\Users\АЛЕВТИНА\Desktop\корень Татьяна\depositphotos_97803958-stock-illustration-boy-in-plaid-shirt-with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344" r="10156" b="5078"/>
          <a:stretch>
            <a:fillRect/>
          </a:stretch>
        </p:blipFill>
        <p:spPr bwMode="auto">
          <a:xfrm>
            <a:off x="3429000" y="2667000"/>
            <a:ext cx="2286000" cy="2156791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абличка 1"/>
          <p:cNvSpPr/>
          <p:nvPr/>
        </p:nvSpPr>
        <p:spPr>
          <a:xfrm>
            <a:off x="152400" y="152400"/>
            <a:ext cx="8839200" cy="6553200"/>
          </a:xfrm>
          <a:prstGeom prst="plaque">
            <a:avLst>
              <a:gd name="adj" fmla="val 9545"/>
            </a:avLst>
          </a:prstGeom>
          <a:solidFill>
            <a:srgbClr val="7AEE32"/>
          </a:solidFill>
          <a:ln w="127000" cmpd="thickThin">
            <a:gradFill flip="none" rotWithShape="1">
              <a:gsLst>
                <a:gs pos="6000">
                  <a:srgbClr val="C00000"/>
                </a:gs>
                <a:gs pos="26000">
                  <a:srgbClr val="FF0000"/>
                </a:gs>
                <a:gs pos="71000">
                  <a:srgbClr val="FFC000"/>
                </a:gs>
                <a:gs pos="98000">
                  <a:srgbClr val="FFFF00"/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ятно 1 2"/>
          <p:cNvSpPr/>
          <p:nvPr/>
        </p:nvSpPr>
        <p:spPr>
          <a:xfrm>
            <a:off x="152400" y="1524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ятно 1 3"/>
          <p:cNvSpPr/>
          <p:nvPr/>
        </p:nvSpPr>
        <p:spPr>
          <a:xfrm>
            <a:off x="8610600" y="1524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" name="Пятно 1 4"/>
          <p:cNvSpPr/>
          <p:nvPr/>
        </p:nvSpPr>
        <p:spPr>
          <a:xfrm>
            <a:off x="8686800" y="63246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ятно 1 5"/>
          <p:cNvSpPr/>
          <p:nvPr/>
        </p:nvSpPr>
        <p:spPr>
          <a:xfrm>
            <a:off x="228600" y="63246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204003" y="152400"/>
            <a:ext cx="2687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Загадка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479632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524000" y="1219200"/>
            <a:ext cx="605210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Я у дуба, я у зуба</a:t>
            </a:r>
            <a:endParaRPr lang="ru-RU" sz="6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43000" y="1981200"/>
            <a:ext cx="681911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Я у слов и у цветов</a:t>
            </a:r>
            <a:endParaRPr lang="ru-RU" sz="6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62000" y="2743200"/>
            <a:ext cx="743857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Я упрятан в темноту</a:t>
            </a:r>
            <a:endParaRPr lang="ru-RU" sz="6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28600" y="3505200"/>
            <a:ext cx="868481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Я не вверх, а вниз расту.</a:t>
            </a:r>
            <a:endParaRPr lang="ru-RU" sz="6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Picture 2" descr="C:\Users\АЛЕВТИНА\Desktop\корень Татьяна\depositphotos_97803958-stock-illustration-boy-in-plaid-shirt-with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344" r="10156" b="5078"/>
          <a:stretch>
            <a:fillRect/>
          </a:stretch>
        </p:blipFill>
        <p:spPr bwMode="auto">
          <a:xfrm>
            <a:off x="3276600" y="4495800"/>
            <a:ext cx="2286000" cy="2156791"/>
          </a:xfrm>
          <a:prstGeom prst="rect">
            <a:avLst/>
          </a:prstGeom>
          <a:noFill/>
        </p:spPr>
      </p:pic>
      <p:pic>
        <p:nvPicPr>
          <p:cNvPr id="20" name="Picture 2" descr="C:\Users\АЛЕВТИНА\Desktop\корень Татьяна\unnamed-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4343400"/>
            <a:ext cx="1683327" cy="2057400"/>
          </a:xfrm>
          <a:prstGeom prst="rect">
            <a:avLst/>
          </a:prstGeom>
          <a:noFill/>
        </p:spPr>
      </p:pic>
      <p:pic>
        <p:nvPicPr>
          <p:cNvPr id="21" name="Picture 2" descr="C:\Users\АЛЕВТИНА\Desktop\корень Татьяна\Безымянный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9842" t="34401" r="19612" b="45241"/>
          <a:stretch>
            <a:fillRect/>
          </a:stretch>
        </p:blipFill>
        <p:spPr bwMode="auto">
          <a:xfrm>
            <a:off x="5334000" y="5791200"/>
            <a:ext cx="2133600" cy="775855"/>
          </a:xfrm>
          <a:prstGeom prst="rect">
            <a:avLst/>
          </a:prstGeom>
          <a:noFill/>
        </p:spPr>
      </p:pic>
      <p:pic>
        <p:nvPicPr>
          <p:cNvPr id="22" name="Picture 2" descr="C:\Users\АЛЕВТИНА\Desktop\корень Татьяна\img10.jpg"/>
          <p:cNvPicPr>
            <a:picLocks noChangeAspect="1" noChangeArrowheads="1"/>
          </p:cNvPicPr>
          <p:nvPr/>
        </p:nvPicPr>
        <p:blipFill>
          <a:blip r:embed="rId5" cstate="print"/>
          <a:srcRect l="68157" t="48333" r="2955" b="9208"/>
          <a:stretch>
            <a:fillRect/>
          </a:stretch>
        </p:blipFill>
        <p:spPr bwMode="auto">
          <a:xfrm>
            <a:off x="2209800" y="5181600"/>
            <a:ext cx="1175208" cy="129540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</p:pic>
      <p:sp>
        <p:nvSpPr>
          <p:cNvPr id="24" name="Овал 23"/>
          <p:cNvSpPr/>
          <p:nvPr/>
        </p:nvSpPr>
        <p:spPr>
          <a:xfrm>
            <a:off x="838200" y="457200"/>
            <a:ext cx="457200" cy="457200"/>
          </a:xfrm>
          <a:prstGeom prst="ellipse">
            <a:avLst/>
          </a:prstGeom>
          <a:solidFill>
            <a:srgbClr val="FFFF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Picture 1" descr="C:\Users\АЛЕВТИНА\Desktop\корень Татьяна\_1308-36364.jpg"/>
          <p:cNvPicPr>
            <a:picLocks noChangeAspect="1" noChangeArrowheads="1"/>
          </p:cNvPicPr>
          <p:nvPr/>
        </p:nvPicPr>
        <p:blipFill>
          <a:blip r:embed="rId6" cstate="print"/>
          <a:srcRect b="10526"/>
          <a:stretch>
            <a:fillRect/>
          </a:stretch>
        </p:blipFill>
        <p:spPr bwMode="auto">
          <a:xfrm>
            <a:off x="7696200" y="4606636"/>
            <a:ext cx="990600" cy="14131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абличка 1"/>
          <p:cNvSpPr/>
          <p:nvPr/>
        </p:nvSpPr>
        <p:spPr>
          <a:xfrm>
            <a:off x="152400" y="152400"/>
            <a:ext cx="8839200" cy="6553200"/>
          </a:xfrm>
          <a:prstGeom prst="plaque">
            <a:avLst>
              <a:gd name="adj" fmla="val 9545"/>
            </a:avLst>
          </a:prstGeom>
          <a:solidFill>
            <a:srgbClr val="7AEE32"/>
          </a:solidFill>
          <a:ln w="127000" cmpd="thickThin">
            <a:gradFill flip="none" rotWithShape="1">
              <a:gsLst>
                <a:gs pos="98000">
                  <a:srgbClr val="FFFF00"/>
                </a:gs>
                <a:gs pos="71000">
                  <a:srgbClr val="FFC000"/>
                </a:gs>
                <a:gs pos="26000">
                  <a:srgbClr val="FF0000"/>
                </a:gs>
                <a:gs pos="6000">
                  <a:srgbClr val="C00000"/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ятно 1 2"/>
          <p:cNvSpPr/>
          <p:nvPr/>
        </p:nvSpPr>
        <p:spPr>
          <a:xfrm>
            <a:off x="152400" y="1524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ятно 1 3"/>
          <p:cNvSpPr/>
          <p:nvPr/>
        </p:nvSpPr>
        <p:spPr>
          <a:xfrm>
            <a:off x="8610600" y="1524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" name="Пятно 1 4"/>
          <p:cNvSpPr/>
          <p:nvPr/>
        </p:nvSpPr>
        <p:spPr>
          <a:xfrm>
            <a:off x="8686800" y="63246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ятно 1 5"/>
          <p:cNvSpPr/>
          <p:nvPr/>
        </p:nvSpPr>
        <p:spPr>
          <a:xfrm>
            <a:off x="228600" y="63246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219200" y="304800"/>
            <a:ext cx="660911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- Какой вывод можно сделать?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Горизонтальный свиток 13"/>
          <p:cNvSpPr/>
          <p:nvPr/>
        </p:nvSpPr>
        <p:spPr>
          <a:xfrm>
            <a:off x="304800" y="1066800"/>
            <a:ext cx="8534400" cy="1033272"/>
          </a:xfrm>
          <a:prstGeom prst="horizontalScroll">
            <a:avLst>
              <a:gd name="adj" fmla="val 11588"/>
            </a:avLst>
          </a:prstGeom>
          <a:blipFill>
            <a:blip r:embed="rId2" cstate="print"/>
            <a:tile tx="0" ty="0" sx="100000" sy="100000" flip="none" algn="tl"/>
          </a:blipFill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57200" y="1143000"/>
            <a:ext cx="849110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Слово корень - многозначное </a:t>
            </a:r>
            <a:endParaRPr lang="ru-RU" sz="4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28600" y="2590800"/>
            <a:ext cx="497488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1. Подземная часть растений.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28600" y="3429000"/>
            <a:ext cx="259468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2. Часть слова.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28600" y="4191000"/>
            <a:ext cx="6094554" cy="181588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3. Внутренняя, находящаяся в теле: </a:t>
            </a:r>
          </a:p>
          <a:p>
            <a:pPr>
              <a:buFontTx/>
              <a:buChar char="-"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часть зуба;</a:t>
            </a:r>
          </a:p>
          <a:p>
            <a:pPr>
              <a:buFontTx/>
              <a:buChar char="-"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часть волоса;</a:t>
            </a:r>
          </a:p>
          <a:p>
            <a:pPr>
              <a:buFontTx/>
              <a:buChar char="-"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часть ногтя.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Picture 2" descr="C:\Users\АЛЕВТИНА\Desktop\корень Татьяна\i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678" r="8696"/>
          <a:stretch>
            <a:fillRect/>
          </a:stretch>
        </p:blipFill>
        <p:spPr bwMode="auto">
          <a:xfrm>
            <a:off x="6096000" y="2209800"/>
            <a:ext cx="2885661" cy="3865485"/>
          </a:xfrm>
          <a:prstGeom prst="rect">
            <a:avLst/>
          </a:prstGeom>
          <a:noFill/>
        </p:spPr>
      </p:pic>
      <p:sp>
        <p:nvSpPr>
          <p:cNvPr id="20" name="Овал 19"/>
          <p:cNvSpPr/>
          <p:nvPr/>
        </p:nvSpPr>
        <p:spPr>
          <a:xfrm>
            <a:off x="838200" y="381000"/>
            <a:ext cx="457200" cy="457200"/>
          </a:xfrm>
          <a:prstGeom prst="ellipse">
            <a:avLst/>
          </a:prstGeom>
          <a:solidFill>
            <a:srgbClr val="FFFF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5" grpId="0"/>
      <p:bldP spid="16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абличка 1"/>
          <p:cNvSpPr/>
          <p:nvPr/>
        </p:nvSpPr>
        <p:spPr>
          <a:xfrm>
            <a:off x="152400" y="152400"/>
            <a:ext cx="8839200" cy="6553200"/>
          </a:xfrm>
          <a:prstGeom prst="plaque">
            <a:avLst>
              <a:gd name="adj" fmla="val 9545"/>
            </a:avLst>
          </a:prstGeom>
          <a:solidFill>
            <a:srgbClr val="7AEE32"/>
          </a:solidFill>
          <a:ln w="127000" cmpd="thickThin">
            <a:gradFill flip="none" rotWithShape="1">
              <a:gsLst>
                <a:gs pos="6000">
                  <a:srgbClr val="C00000"/>
                </a:gs>
                <a:gs pos="26000">
                  <a:srgbClr val="FF0000"/>
                </a:gs>
                <a:gs pos="71000">
                  <a:srgbClr val="FFC000"/>
                </a:gs>
                <a:gs pos="98000">
                  <a:srgbClr val="FFFF00"/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ятно 1 2"/>
          <p:cNvSpPr/>
          <p:nvPr/>
        </p:nvSpPr>
        <p:spPr>
          <a:xfrm>
            <a:off x="152400" y="152400"/>
            <a:ext cx="304800" cy="381000"/>
          </a:xfrm>
          <a:prstGeom prst="irregularSeal1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ятно 1 3"/>
          <p:cNvSpPr/>
          <p:nvPr/>
        </p:nvSpPr>
        <p:spPr>
          <a:xfrm>
            <a:off x="8610600" y="152400"/>
            <a:ext cx="304800" cy="381000"/>
          </a:xfrm>
          <a:prstGeom prst="irregularSeal1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ятно 1 4"/>
          <p:cNvSpPr/>
          <p:nvPr/>
        </p:nvSpPr>
        <p:spPr>
          <a:xfrm>
            <a:off x="8686800" y="63246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ятно 1 5"/>
          <p:cNvSpPr/>
          <p:nvPr/>
        </p:nvSpPr>
        <p:spPr>
          <a:xfrm>
            <a:off x="228600" y="6324600"/>
            <a:ext cx="304800" cy="381000"/>
          </a:xfrm>
          <a:prstGeom prst="irregularSeal1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752600" y="228600"/>
            <a:ext cx="65859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Интересные факты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Users\денис\Desktop\мама\1522434923_568165_331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0" y="1295400"/>
            <a:ext cx="2676872" cy="3352800"/>
          </a:xfrm>
          <a:prstGeom prst="roundRect">
            <a:avLst/>
          </a:prstGeom>
          <a:noFill/>
          <a:ln w="63500">
            <a:solidFill>
              <a:srgbClr val="FFC000"/>
            </a:solidFill>
          </a:ln>
        </p:spPr>
      </p:pic>
      <p:pic>
        <p:nvPicPr>
          <p:cNvPr id="9" name="Picture 4" descr="C:\Users\денис\Desktop\мама\дуб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048000"/>
            <a:ext cx="3024336" cy="3124200"/>
          </a:xfrm>
          <a:prstGeom prst="roundRect">
            <a:avLst/>
          </a:prstGeom>
          <a:noFill/>
          <a:ln w="63500">
            <a:solidFill>
              <a:srgbClr val="FFFF00"/>
            </a:solidFill>
          </a:ln>
        </p:spPr>
      </p:pic>
      <p:sp>
        <p:nvSpPr>
          <p:cNvPr id="10" name="Прямоугольник 9"/>
          <p:cNvSpPr/>
          <p:nvPr/>
        </p:nvSpPr>
        <p:spPr>
          <a:xfrm>
            <a:off x="228600" y="1219200"/>
            <a:ext cx="5515356" cy="181588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1. Самые длинные корни </a:t>
            </a:r>
          </a:p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120 метров – у дикого инжира, </a:t>
            </a:r>
          </a:p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растущего вблизи пещеры Эхо – </a:t>
            </a:r>
          </a:p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ЮАР.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57600" y="4724400"/>
            <a:ext cx="3984168" cy="181588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2. Глубины 100 метров </a:t>
            </a:r>
          </a:p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достигают к</a:t>
            </a:r>
            <a:r>
              <a:rPr lang="ru-RU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орни дуба, </a:t>
            </a:r>
          </a:p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африканской 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кации </a:t>
            </a:r>
          </a:p>
          <a:p>
            <a:r>
              <a:rPr lang="ru-RU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88 метров.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4880</TotalTime>
  <Words>745</Words>
  <Application>Microsoft Office PowerPoint</Application>
  <PresentationFormat>Экран (4:3)</PresentationFormat>
  <Paragraphs>185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АЛЕВТИНА</dc:creator>
  <cp:lastModifiedBy>АЛЕВТИНА</cp:lastModifiedBy>
  <cp:revision>400</cp:revision>
  <dcterms:created xsi:type="dcterms:W3CDTF">2020-02-01T14:21:24Z</dcterms:created>
  <dcterms:modified xsi:type="dcterms:W3CDTF">2020-04-28T10:00:23Z</dcterms:modified>
</cp:coreProperties>
</file>