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4" r:id="rId5"/>
    <p:sldId id="263" r:id="rId6"/>
    <p:sldId id="265" r:id="rId7"/>
    <p:sldId id="266" r:id="rId8"/>
    <p:sldId id="270" r:id="rId9"/>
    <p:sldId id="274" r:id="rId10"/>
    <p:sldId id="275" r:id="rId11"/>
    <p:sldId id="276" r:id="rId12"/>
    <p:sldId id="279" r:id="rId13"/>
    <p:sldId id="267" r:id="rId14"/>
    <p:sldId id="271" r:id="rId15"/>
    <p:sldId id="268" r:id="rId16"/>
    <p:sldId id="262" r:id="rId17"/>
    <p:sldId id="282" r:id="rId18"/>
    <p:sldId id="277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9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2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6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2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662E-0110-4F81-8BCF-2295B584E1DE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9DD1-CA27-4DDD-B2FE-A78C5C4E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7713" y="278602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175" y="5395065"/>
            <a:ext cx="2450804" cy="1036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2" y="5395065"/>
            <a:ext cx="2877561" cy="1036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2210" y="5537786"/>
            <a:ext cx="271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Назмиева</a:t>
            </a:r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Диляра</a:t>
            </a:r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Ильдаровна</a:t>
            </a:r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«Многопрофильная школа « 181»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район город Казань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22" y="1164296"/>
            <a:ext cx="2818717" cy="5267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915" t="1289" r="384" b="1864"/>
          <a:stretch/>
        </p:blipFill>
        <p:spPr>
          <a:xfrm>
            <a:off x="3505201" y="416417"/>
            <a:ext cx="8045638" cy="4686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2185" y="486259"/>
            <a:ext cx="6938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тела человека</a:t>
            </a:r>
            <a:endParaRPr lang="ru-RU" sz="4800" b="1" i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1656" r="8533"/>
          <a:stretch/>
        </p:blipFill>
        <p:spPr>
          <a:xfrm>
            <a:off x="3816873" y="1455071"/>
            <a:ext cx="2143125" cy="201222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03" y="2593783"/>
            <a:ext cx="5055831" cy="22046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6900" y="398284"/>
            <a:ext cx="317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окружающего мира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4800" y="300037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8" y="1147464"/>
            <a:ext cx="2784755" cy="5203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37" y="1223367"/>
            <a:ext cx="3394542" cy="3091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544" y="1147464"/>
            <a:ext cx="3154327" cy="2456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425" y="4069223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 нашими  мыслями, чувствами, движениями, следит  за  работой  главных  внутренних  органов  – сердца  и  лёгких.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4762" y="4069223"/>
            <a:ext cx="3800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Необыкновенная  соседка  желудка, находящаяся  с  правой  стороны  от  него.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 кишечнику  переварить  жиры.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8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" y="300037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7" y="1147465"/>
            <a:ext cx="2784755" cy="5203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366" y="1206621"/>
            <a:ext cx="2328362" cy="2511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37" y="1147465"/>
            <a:ext cx="2292387" cy="2735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0475" y="3718112"/>
            <a:ext cx="4114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 на извилистый лабиринт, тянется  почти на 8 метров.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нём  пища  окончательно  переваривается  и впитывается  организмом.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7732" y="3718112"/>
            <a:ext cx="4836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 отделение  «внутренней  кухни». В  нём  пища  смачивается  желудочным  соком, измельчается, перетирается  в  кашицу,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переваривается.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9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" y="319087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84" y="3080760"/>
            <a:ext cx="3169595" cy="26193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736" y="1251400"/>
            <a:ext cx="373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968" y="1710629"/>
            <a:ext cx="498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с.26 задание № 3.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726" y="2450602"/>
            <a:ext cx="384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 по эталону.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16" y="5928531"/>
            <a:ext cx="573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Оцените свою работу (знаки +, ?, -).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442" y="2223714"/>
            <a:ext cx="450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строение человека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53670"/>
              </p:ext>
            </p:extLst>
          </p:nvPr>
        </p:nvGraphicFramePr>
        <p:xfrm>
          <a:off x="7842513" y="2733415"/>
          <a:ext cx="3267697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335">
                  <a:extLst>
                    <a:ext uri="{9D8B030D-6E8A-4147-A177-3AD203B41FA5}">
                      <a16:colId xmlns:a16="http://schemas.microsoft.com/office/drawing/2014/main" val="2713788979"/>
                    </a:ext>
                  </a:extLst>
                </a:gridCol>
                <a:gridCol w="2929362">
                  <a:extLst>
                    <a:ext uri="{9D8B030D-6E8A-4147-A177-3AD203B41FA5}">
                      <a16:colId xmlns:a16="http://schemas.microsoft.com/office/drawing/2014/main" val="36817978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органы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1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Головной мозг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36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2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Кровеносные сосуды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72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Лёгкие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3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6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Кишечник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0153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4" y="1242416"/>
            <a:ext cx="816935" cy="14143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873" y="3364396"/>
            <a:ext cx="148755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5" y="3428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9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1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" y="323848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8" y="1147464"/>
            <a:ext cx="2784755" cy="52037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5999" t="2193" r="5948" b="2435"/>
          <a:stretch/>
        </p:blipFill>
        <p:spPr>
          <a:xfrm>
            <a:off x="3449080" y="1247178"/>
            <a:ext cx="4275695" cy="4724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843322" y="2664289"/>
            <a:ext cx="3744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Органы, выполняющие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работу, образуют системы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8583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225" y="304799"/>
            <a:ext cx="5184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196" y="1257300"/>
            <a:ext cx="48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«Системы органов»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7" y="1257300"/>
            <a:ext cx="4090138" cy="17835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8146" y="2642032"/>
            <a:ext cx="5690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Узнать, какие органы входят в систему.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Найти и выделить нужную информацию в учебнике и в дополнительной литературе (лист № 3).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Выполнить практическую работу.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Защитить выполненную работу.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309" y="3317479"/>
            <a:ext cx="501967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опорно-двигательная система.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пищеварительная система.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дыхательная система.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кровеносная система.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нервная система.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884812"/>
            <a:ext cx="381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Оцените работу группы.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63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6225" y="2715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66068" y="271599"/>
            <a:ext cx="571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08" y="1776851"/>
            <a:ext cx="2489933" cy="24630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18" y="3609973"/>
            <a:ext cx="1687581" cy="27147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3609973"/>
            <a:ext cx="1704975" cy="27147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1275" y="821730"/>
            <a:ext cx="1750825" cy="25788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832" y="821730"/>
            <a:ext cx="1853345" cy="25178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3525" y="4397347"/>
            <a:ext cx="1227893" cy="1927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98598" y="3605674"/>
            <a:ext cx="1365622" cy="2347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3440" y="3503953"/>
            <a:ext cx="149974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1509" y="304799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143000"/>
            <a:ext cx="58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в рабочей тетради.</a:t>
            </a: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26 задания № 1 и № 2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4706" y="2450079"/>
            <a:ext cx="500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«Три У»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357" y="3383033"/>
            <a:ext cx="381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что …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045" y="4266924"/>
            <a:ext cx="42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 …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1" y="5326820"/>
            <a:ext cx="682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хотелось бы узнать о …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09" y="4974810"/>
            <a:ext cx="823031" cy="1420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26" y="3819525"/>
            <a:ext cx="860379" cy="14210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109" y="2911744"/>
            <a:ext cx="919667" cy="14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01497" y="452735"/>
            <a:ext cx="600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8526" y="1597699"/>
            <a:ext cx="8058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Прочитать текст на с. 48 – 51 учебника. Ответить на вопросы на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51 в рубрике «Проверим себя».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Выполнить задания № 5, № 6 (с. 29) в рабочей тетради.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8" y="1152525"/>
            <a:ext cx="2696121" cy="50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" y="399282"/>
            <a:ext cx="8370499" cy="6458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4147">
            <a:off x="1821440" y="900983"/>
            <a:ext cx="737115" cy="7436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619" y="3975678"/>
            <a:ext cx="1488409" cy="2338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557" y="3975678"/>
            <a:ext cx="1498899" cy="2382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61321" y="3960085"/>
            <a:ext cx="1865236" cy="2414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772" y="4119103"/>
            <a:ext cx="1365155" cy="2346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972" y="1517851"/>
            <a:ext cx="2402132" cy="4951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575" y="1272831"/>
            <a:ext cx="5736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Прозвенел звонок –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Закончился урок!</a:t>
            </a:r>
          </a:p>
        </p:txBody>
      </p:sp>
      <p:sp>
        <p:nvSpPr>
          <p:cNvPr id="7" name="Овальная выноска 6"/>
          <p:cNvSpPr/>
          <p:nvPr/>
        </p:nvSpPr>
        <p:spPr>
          <a:xfrm rot="20367584" flipH="1">
            <a:off x="7358220" y="641028"/>
            <a:ext cx="3398991" cy="1900420"/>
          </a:xfrm>
          <a:prstGeom prst="wedgeEllipseCallou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20480634">
            <a:off x="7463630" y="816256"/>
            <a:ext cx="291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</a:p>
        </p:txBody>
      </p:sp>
    </p:spTree>
    <p:extLst>
      <p:ext uri="{BB962C8B-B14F-4D97-AF65-F5344CB8AC3E}">
        <p14:creationId xmlns:p14="http://schemas.microsoft.com/office/powerpoint/2010/main" val="2212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" y="399282"/>
            <a:ext cx="8370499" cy="6458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4147">
            <a:off x="1863392" y="826952"/>
            <a:ext cx="958267" cy="966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780" y="3997534"/>
            <a:ext cx="1488409" cy="2338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044" y="3975676"/>
            <a:ext cx="1498899" cy="2382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18532" y="3998795"/>
            <a:ext cx="1865236" cy="2414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682" y="4122856"/>
            <a:ext cx="1365155" cy="2346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972" y="1517851"/>
            <a:ext cx="2402132" cy="4951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075" y="1003203"/>
            <a:ext cx="443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звенит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звонок –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урок.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20367584" flipH="1">
            <a:off x="7991979" y="550953"/>
            <a:ext cx="2480736" cy="2427846"/>
          </a:xfrm>
          <a:prstGeom prst="wedgeEllipseCallou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49516" y="980046"/>
            <a:ext cx="219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Ровно встали, подтянулись.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улыбнулись!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143" y="4122857"/>
            <a:ext cx="1262253" cy="22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4799" y="295454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9307" y="304799"/>
            <a:ext cx="651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 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1152525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каком значении мы использовали слово «тело» при изучении раздела «Мир как дом»?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1983522"/>
            <a:ext cx="997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Телами называют все предметы и живые существа, окружающие нас.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0131" y="346416"/>
            <a:ext cx="1373115" cy="2182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725" y="257984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части имеют растения?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лист № 1 и подпишите.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0" y="2579848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строение имеют животные?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лист № 2 и подпишите.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534"/>
          <a:stretch/>
        </p:blipFill>
        <p:spPr>
          <a:xfrm>
            <a:off x="759966" y="3422398"/>
            <a:ext cx="3950409" cy="28897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405" r="11556"/>
          <a:stretch/>
        </p:blipFill>
        <p:spPr>
          <a:xfrm>
            <a:off x="7058025" y="3408949"/>
            <a:ext cx="4282039" cy="29031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71" y="3408949"/>
            <a:ext cx="1586457" cy="29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86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337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450" y="312149"/>
            <a:ext cx="4499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0" y="1390114"/>
            <a:ext cx="35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он всех умней, потому и всех сильней.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97" y="2709061"/>
            <a:ext cx="6296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ещё значение имеет слово «тело»?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(прочитайте в толковом словаре)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318" y="3400167"/>
            <a:ext cx="507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 или животного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внешних, физических формах.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0289" y="4496640"/>
            <a:ext cx="476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Определите тему нашего урока.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366" y="4935279"/>
            <a:ext cx="113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тела человека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89" y="593901"/>
            <a:ext cx="3954173" cy="27850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19" y="3219907"/>
            <a:ext cx="1507961" cy="15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337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664" y="809404"/>
            <a:ext cx="6877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мудреца спросили: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является для человека наиболее ценным и важным в жизни: богатство или слава?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Подумав мудрец ответил: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 богатство, ни слава не делают человека счастливым.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нищий счастливее больного короля!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2949" y="304799"/>
            <a:ext cx="1782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Притча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3" y="4044285"/>
            <a:ext cx="724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это высказывание?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3038" y="5610654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нужно знать строение своего тела?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49" y="876300"/>
            <a:ext cx="3868358" cy="2787492"/>
          </a:xfrm>
          <a:prstGeom prst="rect">
            <a:avLst/>
          </a:prstGeom>
          <a:ln w="139700" cmpd="thickThin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70972" y="4772590"/>
            <a:ext cx="963954" cy="167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80468" y="3751887"/>
            <a:ext cx="1022127" cy="1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" y="376535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4798" y="376535"/>
            <a:ext cx="3049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370" y="899802"/>
            <a:ext cx="849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Различают внешнее и внутреннее строение тела человека.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7354" y="1483198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Посмотрите друг на друга, обсудите с соседом, из каких частей состоит тело каждого человека.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3826" y="2386266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Зафиксируйте свои результаты на карточке.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379" r="9542"/>
          <a:stretch/>
        </p:blipFill>
        <p:spPr>
          <a:xfrm>
            <a:off x="1666286" y="3427834"/>
            <a:ext cx="3046822" cy="29241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7502" y="1393538"/>
            <a:ext cx="1068741" cy="1836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358" y="3466665"/>
            <a:ext cx="8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63650" y="3879706"/>
            <a:ext cx="6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6504" y="4402973"/>
            <a:ext cx="82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591" y="403364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592" y="4464434"/>
            <a:ext cx="8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6060" y="3058502"/>
            <a:ext cx="82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680" y="5628612"/>
            <a:ext cx="6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25988"/>
              </p:ext>
            </p:extLst>
          </p:nvPr>
        </p:nvGraphicFramePr>
        <p:xfrm>
          <a:off x="6762084" y="3695906"/>
          <a:ext cx="433634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959">
                  <a:extLst>
                    <a:ext uri="{9D8B030D-6E8A-4147-A177-3AD203B41FA5}">
                      <a16:colId xmlns:a16="http://schemas.microsoft.com/office/drawing/2014/main" val="2704435983"/>
                    </a:ext>
                  </a:extLst>
                </a:gridCol>
                <a:gridCol w="3927385">
                  <a:extLst>
                    <a:ext uri="{9D8B030D-6E8A-4147-A177-3AD203B41FA5}">
                      <a16:colId xmlns:a16="http://schemas.microsoft.com/office/drawing/2014/main" val="19915547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тела человека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0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29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Шея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21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Туловище (грудь, живот, спина)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3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(верхние конечности)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03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Ноги (нижние конечности)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50888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05860" y="3141222"/>
            <a:ext cx="404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строение человека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374038" y="3372054"/>
            <a:ext cx="16862" cy="1215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21265" y="3423462"/>
            <a:ext cx="463392" cy="4125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451491" y="3629729"/>
            <a:ext cx="804752" cy="216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3"/>
          </p:cNvCxnSpPr>
          <p:nvPr/>
        </p:nvCxnSpPr>
        <p:spPr>
          <a:xfrm>
            <a:off x="1451491" y="4218307"/>
            <a:ext cx="87260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3"/>
          </p:cNvCxnSpPr>
          <p:nvPr/>
        </p:nvCxnSpPr>
        <p:spPr>
          <a:xfrm flipV="1">
            <a:off x="1304003" y="4587639"/>
            <a:ext cx="1020097" cy="614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532195" y="5628612"/>
            <a:ext cx="1102287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304003" y="5813278"/>
            <a:ext cx="25059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3"/>
          </p:cNvCxnSpPr>
          <p:nvPr/>
        </p:nvCxnSpPr>
        <p:spPr>
          <a:xfrm flipH="1">
            <a:off x="3943901" y="4064372"/>
            <a:ext cx="919749" cy="153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1" idx="1"/>
          </p:cNvCxnSpPr>
          <p:nvPr/>
        </p:nvCxnSpPr>
        <p:spPr>
          <a:xfrm flipH="1">
            <a:off x="3843673" y="4587639"/>
            <a:ext cx="107283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8193" y="6076950"/>
            <a:ext cx="667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Оцените результат своей работы (знаки +,-,?)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3375" y="304799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9372" y="304799"/>
            <a:ext cx="631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70" t="1878" r="2374" b="1865"/>
          <a:stretch/>
        </p:blipFill>
        <p:spPr>
          <a:xfrm>
            <a:off x="847725" y="1323975"/>
            <a:ext cx="3829050" cy="4914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81575" y="2247900"/>
            <a:ext cx="6724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 -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органов, связанных между собой и образующих единое целое.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Каждый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имеет определённое строение и выполняет свою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32483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4324" y="304798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735" y="2905429"/>
            <a:ext cx="1194920" cy="175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009" y="1356483"/>
            <a:ext cx="1408298" cy="153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001" y="3168723"/>
            <a:ext cx="1627773" cy="175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170" y="1236032"/>
            <a:ext cx="2048434" cy="1865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51" y="3182821"/>
            <a:ext cx="1542422" cy="1201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031" y="1339910"/>
            <a:ext cx="1261981" cy="1505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444" y="1353379"/>
            <a:ext cx="1542422" cy="1194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08" y="1147464"/>
            <a:ext cx="2784755" cy="5203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3725" y="4799858"/>
            <a:ext cx="863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-  это часть организма, который имеет определённое строение и выполняет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определённую работу. Все органы здорового человека действуют в организме согласованно, слаженно.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11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4800" y="300037"/>
            <a:ext cx="11582400" cy="6257925"/>
          </a:xfrm>
          <a:prstGeom prst="round2DiagRect">
            <a:avLst>
              <a:gd name="adj1" fmla="val 9233"/>
              <a:gd name="adj2" fmla="val 8219"/>
            </a:avLst>
          </a:prstGeom>
          <a:solidFill>
            <a:srgbClr val="92D050"/>
          </a:solidFill>
          <a:ln w="1524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37" y="224135"/>
            <a:ext cx="571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человека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43" y="1263749"/>
            <a:ext cx="1706462" cy="2507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90" y="1263750"/>
            <a:ext cx="2278440" cy="2485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8" y="1147464"/>
            <a:ext cx="2784755" cy="52037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69663" y="3752866"/>
            <a:ext cx="3662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две розовые губки.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них человек дышит.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70551" y="3749321"/>
            <a:ext cx="3897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Неутомимый  «мотор».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 сжимается  и  разжимается. Непрерывно  гонит  кровь в  сосуды  и  заставляет  её обегать  всё  тело.</a:t>
            </a:r>
          </a:p>
        </p:txBody>
      </p:sp>
    </p:spTree>
    <p:extLst>
      <p:ext uri="{BB962C8B-B14F-4D97-AF65-F5344CB8AC3E}">
        <p14:creationId xmlns:p14="http://schemas.microsoft.com/office/powerpoint/2010/main" val="3178196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718</Words>
  <Application>Microsoft Office PowerPoint</Application>
  <PresentationFormat>Широкоэкранный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</dc:creator>
  <cp:lastModifiedBy>АЛЕВТИНА</cp:lastModifiedBy>
  <cp:revision>100</cp:revision>
  <dcterms:created xsi:type="dcterms:W3CDTF">2021-06-04T19:19:34Z</dcterms:created>
  <dcterms:modified xsi:type="dcterms:W3CDTF">2021-06-08T18:33:54Z</dcterms:modified>
</cp:coreProperties>
</file>