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12192000" cy="6858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74">
          <p15:clr>
            <a:srgbClr val="A4A3A4"/>
          </p15:clr>
        </p15:guide>
        <p15:guide id="3" pos="7287">
          <p15:clr>
            <a:srgbClr val="A4A3A4"/>
          </p15:clr>
        </p15:guide>
        <p15:guide id="4" orient="horz" pos="1434">
          <p15:clr>
            <a:srgbClr val="A4A3A4"/>
          </p15:clr>
        </p15:guide>
        <p15:guide id="5" orient="horz" pos="16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7" y="125"/>
      </p:cViewPr>
      <p:guideLst>
        <p:guide orient="horz" pos="2160"/>
        <p:guide pos="574"/>
        <p:guide pos="7287"/>
        <p:guide orient="horz" pos="1434"/>
        <p:guide orient="horz" pos="16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C2E776-246B-4EF7-A449-B14691629B8B}" type="doc">
      <dgm:prSet loTypeId="urn:microsoft.com/office/officeart/2005/8/layout/hierarchy3#1" loCatId="hierarchy" qsTypeId="urn:microsoft.com/office/officeart/2005/8/quickstyle/simple1" qsCatId="simple" csTypeId="urn:microsoft.com/office/officeart/2005/8/colors/accent1_2" csCatId="accent1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4F2B1405-5F44-4DE0-978F-7503F6759399}" type="pres">
      <dgm:prSet presAssocID="{32C2E776-246B-4EF7-A449-B14691629B8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 bwMode="auto"/>
      <dgm:t>
        <a:bodyPr/>
        <a:lstStyle/>
        <a:p>
          <a:pPr>
            <a:defRPr/>
          </a:pPr>
          <a:endParaRPr lang="ru-RU"/>
        </a:p>
      </dgm:t>
    </dgm:pt>
  </dgm:ptLst>
  <dgm:cxnLst>
    <dgm:cxn modelId="{062511A2-00A5-44E5-9021-2B0718823BF5}" type="presOf" srcId="{32C2E776-246B-4EF7-A449-B14691629B8B}" destId="{4F2B1405-5F44-4DE0-978F-7503F6759399}" srcOrd="0" destOrd="0" presId="urn:microsoft.com/office/officeart/2005/8/layout/hierarchy3#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#1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Титульный слайд" type="title" userDrawn="1">
  <p:cSld name="TIT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" name="Google Shape;16;p10"/>
          <p:cNvSpPr txBox="1"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7" name="Google Shape;17;p10"/>
          <p:cNvSpPr txBox="1"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pPr>
              <a:defRPr/>
            </a:pPr>
            <a:endParaRPr/>
          </a:p>
        </p:txBody>
      </p:sp>
      <p:sp>
        <p:nvSpPr>
          <p:cNvPr id="18" name="Google Shape;18;p10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9" name="Google Shape;19;p10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0" name="Google Shape;20;p10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Вертикальный заголовок и текст" type="vertTitleAndTx" userDrawn="1">
  <p:cSld name="VERTICAL_TITLE_AND_VERTICAL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 txBox="1">
            <a:spLocks noGrp="1"/>
          </p:cNvSpPr>
          <p:nvPr>
            <p:ph type="title"/>
          </p:nvPr>
        </p:nvSpPr>
        <p:spPr bwMode="auto"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0" name="Google Shape;80;p20"/>
          <p:cNvSpPr txBox="1">
            <a:spLocks noGrp="1"/>
          </p:cNvSpPr>
          <p:nvPr>
            <p:ph type="body" idx="1"/>
          </p:nvPr>
        </p:nvSpPr>
        <p:spPr bwMode="auto"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1" name="Google Shape;81;p20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2" name="Google Shape;82;p20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3" name="Google Shape;83;p20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Пустой слайд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Google Shape;22;p11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3" name="Google Shape;23;p11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4" name="Google Shape;24;p11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Заголовок раздела" type="secHead" userDrawn="1">
  <p:cSld name="SECTION_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2" name="Google Shape;32;p13"/>
          <p:cNvSpPr txBox="1"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3" name="Google Shape;33;p13"/>
          <p:cNvSpPr txBox="1"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34" name="Google Shape;34;p13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5" name="Google Shape;35;p13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6" name="Google Shape;36;p13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Два объекта" type="twoObj" userDrawn="1">
  <p:cSld name="TWO_OBJECT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" name="Google Shape;38;p14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0" name="Google Shape;40;p14"/>
          <p:cNvSpPr txBox="1">
            <a:spLocks noGrp="1"/>
          </p:cNvSpPr>
          <p:nvPr>
            <p:ph type="body" idx="2"/>
          </p:nvPr>
        </p:nvSpPr>
        <p:spPr bwMode="auto"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1" name="Google Shape;41;p14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2" name="Google Shape;42;p14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3" name="Google Shape;43;p14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Сравнение" type="twoTxTwoObj" userDrawn="1">
  <p:cSld name="TWO_OBJECTS_WITH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5" name="Google Shape;45;p15"/>
          <p:cNvSpPr txBox="1"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6" name="Google Shape;46;p15"/>
          <p:cNvSpPr txBox="1"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>
              <a:defRPr/>
            </a:pPr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body" idx="2"/>
          </p:nvPr>
        </p:nvSpPr>
        <p:spPr bwMode="auto">
          <a:xfrm>
            <a:off x="839788" y="2505074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body" idx="3"/>
          </p:nvPr>
        </p:nvSpPr>
        <p:spPr bwMode="auto"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>
              <a:defRPr/>
            </a:pPr>
            <a:endParaRPr/>
          </a:p>
        </p:txBody>
      </p:sp>
      <p:sp>
        <p:nvSpPr>
          <p:cNvPr id="49" name="Google Shape;49;p15"/>
          <p:cNvSpPr txBox="1">
            <a:spLocks noGrp="1"/>
          </p:cNvSpPr>
          <p:nvPr>
            <p:ph type="body" idx="4"/>
          </p:nvPr>
        </p:nvSpPr>
        <p:spPr bwMode="auto">
          <a:xfrm>
            <a:off x="6172200" y="2505074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0" name="Google Shape;50;p15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1" name="Google Shape;51;p15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2" name="Google Shape;52;p15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Только заголовок" type="titleOnly" userDrawn="1">
  <p:cSld name="TITLE_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" name="Google Shape;54;p16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5" name="Google Shape;55;p16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6" name="Google Shape;56;p16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7" name="Google Shape;57;p16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Объект с подписью" type="objTx" userDrawn="1">
  <p:cSld name="OBJECT_WITH_CAPTION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0" name="Google Shape;60;p17"/>
          <p:cNvSpPr txBox="1">
            <a:spLocks noGrp="1"/>
          </p:cNvSpPr>
          <p:nvPr>
            <p:ph type="body" idx="1"/>
          </p:nvPr>
        </p:nvSpPr>
        <p:spPr bwMode="auto"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799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pPr>
              <a:defRPr/>
            </a:pPr>
            <a:endParaRPr/>
          </a:p>
        </p:txBody>
      </p:sp>
      <p:sp>
        <p:nvSpPr>
          <p:cNvPr id="61" name="Google Shape;61;p17"/>
          <p:cNvSpPr txBox="1">
            <a:spLocks noGrp="1"/>
          </p:cNvSpPr>
          <p:nvPr>
            <p:ph type="body" idx="2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>
              <a:defRPr/>
            </a:pPr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Рисунок с подписью" type="picTx" userDrawn="1">
  <p:cSld name="PICTURE_WITH_CAPTION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6" name="Google Shape;66;p18"/>
          <p:cNvSpPr txBox="1"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7" name="Google Shape;67;p18"/>
          <p:cNvSpPr>
            <a:spLocks noGrp="1"/>
          </p:cNvSpPr>
          <p:nvPr>
            <p:ph type="pic" idx="2"/>
          </p:nvPr>
        </p:nvSpPr>
        <p:spPr bwMode="auto"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8"/>
          <p:cNvSpPr txBox="1">
            <a:spLocks noGrp="1"/>
          </p:cNvSpPr>
          <p:nvPr>
            <p:ph type="body" idx="1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>
              <a:defRPr/>
            </a:pPr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Заголовок и вертикальный текст" type="vertTx" userDrawn="1">
  <p:cSld name="VERTICAL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3" name="Google Shape;73;p19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4" name="Google Shape;74;p19"/>
          <p:cNvSpPr txBox="1">
            <a:spLocks noGrp="1"/>
          </p:cNvSpPr>
          <p:nvPr>
            <p:ph type="body" idx="1"/>
          </p:nvPr>
        </p:nvSpPr>
        <p:spPr bwMode="auto"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7" name="Google Shape;77;p19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pPr>
              <a:defRPr/>
            </a:pPr>
            <a:endParaRPr/>
          </a:p>
        </p:txBody>
      </p:sp>
      <p:sp>
        <p:nvSpPr>
          <p:cNvPr id="11" name="Google Shape;11;p9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2" name="Google Shape;12;p9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3" name="Google Shape;13;p9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4" name="Google Shape;14;p9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7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31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3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34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37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diagramData" Target="../diagrams/data1.xml"/><Relationship Id="rId1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17" Type="http://schemas.microsoft.com/office/2007/relationships/diagramDrawing" Target="../diagrams/drawing1.xml"/><Relationship Id="rId2" Type="http://schemas.openxmlformats.org/officeDocument/2006/relationships/image" Target="../media/image2.png"/><Relationship Id="rId16" Type="http://schemas.openxmlformats.org/officeDocument/2006/relationships/diagramColors" Target="../diagrams/colors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diagramQuickStyle" Target="../diagrams/quickStyle1.xml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6.em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8.emf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21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22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23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17" Type="http://schemas.openxmlformats.org/officeDocument/2006/relationships/image" Target="../media/image26.png"/><Relationship Id="rId2" Type="http://schemas.openxmlformats.org/officeDocument/2006/relationships/image" Target="../media/image2.pn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24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0428E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/>
        </p:nvSpPr>
        <p:spPr bwMode="auto">
          <a:xfrm>
            <a:off x="441694" y="2460313"/>
            <a:ext cx="10664372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defRPr/>
            </a:pPr>
            <a:r>
              <a:rPr lang="en-US" sz="4000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Activation of vocabulary on the topic </a:t>
            </a:r>
            <a:endParaRPr/>
          </a:p>
          <a:p>
            <a:pPr lvl="0" algn="ctr">
              <a:defRPr/>
            </a:pPr>
            <a:r>
              <a:rPr lang="en-US" sz="4000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“Sports for teenagers” </a:t>
            </a:r>
            <a:endParaRPr/>
          </a:p>
          <a:p>
            <a:pPr lvl="0" algn="ctr">
              <a:defRPr/>
            </a:pPr>
            <a:r>
              <a:rPr lang="en-US" sz="4000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to discuss the project</a:t>
            </a:r>
            <a:endParaRPr lang="ru-RU" sz="4000">
              <a:solidFill>
                <a:srgbClr val="FFFFFF"/>
              </a:solidFill>
              <a:latin typeface="Calibri"/>
              <a:ea typeface="+mj-ea"/>
              <a:cs typeface="+mj-cs"/>
            </a:endParaRPr>
          </a:p>
        </p:txBody>
      </p:sp>
      <p:sp>
        <p:nvSpPr>
          <p:cNvPr id="90" name="Google Shape;90;p1"/>
          <p:cNvSpPr txBox="1"/>
          <p:nvPr/>
        </p:nvSpPr>
        <p:spPr bwMode="auto">
          <a:xfrm>
            <a:off x="441694" y="5136548"/>
            <a:ext cx="5606022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r>
              <a:rPr lang="en-US" sz="1800">
                <a:solidFill>
                  <a:schemeClr val="lt1"/>
                </a:solidFill>
                <a:latin typeface="Montserrat"/>
                <a:ea typeface="Montserrat"/>
                <a:cs typeface="Montserrat"/>
              </a:rPr>
              <a:t>Sutotskaya Mariya Yurievna</a:t>
            </a:r>
          </a:p>
          <a:p>
            <a:pPr lvl="0">
              <a:defRPr/>
            </a:pPr>
            <a:endParaRPr lang="ru-RU" sz="1800">
              <a:solidFill>
                <a:schemeClr val="lt1"/>
              </a:solidFill>
              <a:latin typeface="Montserrat"/>
              <a:ea typeface="Montserrat"/>
              <a:cs typeface="Montserrat"/>
            </a:endParaRPr>
          </a:p>
          <a:p>
            <a:pPr lvl="0">
              <a:defRPr/>
            </a:pPr>
            <a:r>
              <a:rPr lang="en-US" sz="1800">
                <a:solidFill>
                  <a:schemeClr val="lt1"/>
                </a:solidFill>
                <a:latin typeface="Montserrat"/>
                <a:ea typeface="Montserrat"/>
                <a:cs typeface="Montserrat"/>
              </a:rPr>
              <a:t>2024</a:t>
            </a:r>
          </a:p>
        </p:txBody>
      </p:sp>
      <p:pic>
        <p:nvPicPr>
          <p:cNvPr id="91" name="Google Shape;91;p1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10201980" y="490615"/>
            <a:ext cx="1418521" cy="1785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 bwMode="auto">
          <a:xfrm>
            <a:off x="10931611" y="0"/>
            <a:ext cx="1260389" cy="685800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7" name="Google Shape;97;p2"/>
          <p:cNvSpPr/>
          <p:nvPr/>
        </p:nvSpPr>
        <p:spPr bwMode="auto">
          <a:xfrm>
            <a:off x="11381877" y="6132375"/>
            <a:ext cx="369332" cy="369332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8" name="Google Shape;98;p2"/>
          <p:cNvSpPr txBox="1"/>
          <p:nvPr/>
        </p:nvSpPr>
        <p:spPr bwMode="auto">
          <a:xfrm>
            <a:off x="11333557" y="6173935"/>
            <a:ext cx="516260" cy="27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8" rIns="91423" bIns="45698" anchor="t" anchorCtr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ru-RU" sz="1200">
                <a:solidFill>
                  <a:srgbClr val="FFFFFF"/>
                </a:solidFill>
                <a:latin typeface="Montserrat"/>
              </a:rPr>
              <a:t>10</a:t>
            </a:r>
            <a:endParaRPr sz="1400" b="0" i="0" u="none" strike="noStrike" cap="none" spc="0">
              <a:ln>
                <a:noFill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107" name="Google Shape;107;p2"/>
          <p:cNvPicPr/>
          <p:nvPr/>
        </p:nvPicPr>
        <p:blipFill>
          <a:blip r:embed="rId2">
            <a:alphaModFix amt="20000"/>
          </a:blip>
          <a:stretch/>
        </p:blipFill>
        <p:spPr bwMode="auto">
          <a:xfrm>
            <a:off x="43011" y="269868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"/>
          <p:cNvPicPr/>
          <p:nvPr/>
        </p:nvPicPr>
        <p:blipFill>
          <a:blip r:embed="rId3">
            <a:alphaModFix amt="20000"/>
          </a:blip>
          <a:stretch/>
        </p:blipFill>
        <p:spPr bwMode="auto">
          <a:xfrm>
            <a:off x="31064" y="3747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"/>
          <p:cNvPicPr/>
          <p:nvPr/>
        </p:nvPicPr>
        <p:blipFill>
          <a:blip r:embed="rId4">
            <a:alphaModFix amt="20000"/>
          </a:blip>
          <a:stretch/>
        </p:blipFill>
        <p:spPr bwMode="auto">
          <a:xfrm>
            <a:off x="43011" y="3225981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24714" y="6327344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43694" y="1643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"/>
          <p:cNvPicPr/>
          <p:nvPr/>
        </p:nvPicPr>
        <p:blipFill>
          <a:blip r:embed="rId7">
            <a:alphaModFix amt="20000"/>
          </a:blip>
          <a:stretch/>
        </p:blipFill>
        <p:spPr bwMode="auto">
          <a:xfrm>
            <a:off x="43011" y="217139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"/>
          <p:cNvPicPr/>
          <p:nvPr/>
        </p:nvPicPr>
        <p:blipFill>
          <a:blip r:embed="rId8">
            <a:alphaModFix amt="20000"/>
          </a:blip>
          <a:stretch/>
        </p:blipFill>
        <p:spPr bwMode="auto">
          <a:xfrm>
            <a:off x="31064" y="4269873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"/>
          <p:cNvPicPr/>
          <p:nvPr/>
        </p:nvPicPr>
        <p:blipFill>
          <a:blip r:embed="rId9">
            <a:alphaModFix amt="20000"/>
          </a:blip>
          <a:stretch/>
        </p:blipFill>
        <p:spPr bwMode="auto">
          <a:xfrm>
            <a:off x="24714" y="4779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24714" y="581126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24714" y="5295194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65593" y="1128002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74582" y="681208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65593" y="95852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/>
          <p:cNvPicPr/>
          <p:nvPr/>
        </p:nvPicPr>
        <p:blipFill>
          <a:blip r:embed="rId12">
            <a:alphaModFix/>
          </a:blip>
          <a:stretch/>
        </p:blipFill>
        <p:spPr bwMode="auto">
          <a:xfrm>
            <a:off x="11287126" y="490631"/>
            <a:ext cx="561974" cy="7075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 bwMode="auto">
          <a:xfrm>
            <a:off x="469214" y="157988"/>
            <a:ext cx="103664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2800" b="1"/>
              <a:t>5. What can be the title of the project you’re doing with your friend?</a:t>
            </a:r>
            <a:endParaRPr lang="ru-RU" sz="2800" b="1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908521" y="1742662"/>
            <a:ext cx="4276127" cy="39970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5696712" y="1735566"/>
            <a:ext cx="4204044" cy="40247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 bwMode="auto">
          <a:xfrm>
            <a:off x="10931611" y="0"/>
            <a:ext cx="1260389" cy="685800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7" name="Google Shape;97;p2"/>
          <p:cNvSpPr/>
          <p:nvPr/>
        </p:nvSpPr>
        <p:spPr bwMode="auto">
          <a:xfrm>
            <a:off x="11381877" y="6132375"/>
            <a:ext cx="369332" cy="369332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8" name="Google Shape;98;p2"/>
          <p:cNvSpPr txBox="1"/>
          <p:nvPr/>
        </p:nvSpPr>
        <p:spPr bwMode="auto">
          <a:xfrm>
            <a:off x="11341604" y="6178560"/>
            <a:ext cx="441479" cy="27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ru-RU" sz="1200">
                <a:solidFill>
                  <a:srgbClr val="FFFFFF"/>
                </a:solidFill>
                <a:latin typeface="Montserrat"/>
              </a:rPr>
              <a:t>11</a:t>
            </a:r>
            <a:endParaRPr sz="1400" b="0" i="0" u="none" strike="noStrike" cap="none" spc="0">
              <a:ln>
                <a:noFill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9" name="Google Shape;99;p2"/>
          <p:cNvSpPr txBox="1"/>
          <p:nvPr/>
        </p:nvSpPr>
        <p:spPr bwMode="auto">
          <a:xfrm>
            <a:off x="699751" y="11115"/>
            <a:ext cx="10085898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r>
              <a:rPr lang="en-US" sz="3200" b="1">
                <a:solidFill>
                  <a:srgbClr val="00428E"/>
                </a:solidFill>
                <a:latin typeface="Times New Roman"/>
                <a:ea typeface="Montserrat"/>
                <a:cs typeface="Times New Roman"/>
              </a:rPr>
              <a:t>6. Use the ideas on the left and fill in the gaps in the sentences on the right.</a:t>
            </a:r>
            <a:r>
              <a:rPr lang="en-US" sz="3200" b="1" i="0" u="none" strike="noStrike" cap="none" spc="0">
                <a:ln>
                  <a:noFill/>
                </a:ln>
                <a:solidFill>
                  <a:srgbClr val="00428E"/>
                </a:solidFill>
                <a:latin typeface="Montserrat"/>
                <a:ea typeface="Montserrat"/>
                <a:cs typeface="Montserrat"/>
              </a:rPr>
              <a:t>  </a:t>
            </a:r>
            <a:endParaRPr sz="3200" b="0" i="0" u="none" strike="noStrike" cap="none" spc="0">
              <a:ln>
                <a:noFill/>
              </a:ln>
              <a:solidFill>
                <a:srgbClr val="000000"/>
              </a:solidFill>
            </a:endParaRPr>
          </a:p>
        </p:txBody>
      </p:sp>
      <p:pic>
        <p:nvPicPr>
          <p:cNvPr id="107" name="Google Shape;107;p2"/>
          <p:cNvPicPr/>
          <p:nvPr/>
        </p:nvPicPr>
        <p:blipFill>
          <a:blip r:embed="rId2">
            <a:alphaModFix amt="20000"/>
          </a:blip>
          <a:stretch/>
        </p:blipFill>
        <p:spPr bwMode="auto">
          <a:xfrm>
            <a:off x="43011" y="269868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"/>
          <p:cNvPicPr/>
          <p:nvPr/>
        </p:nvPicPr>
        <p:blipFill>
          <a:blip r:embed="rId3">
            <a:alphaModFix amt="20000"/>
          </a:blip>
          <a:stretch/>
        </p:blipFill>
        <p:spPr bwMode="auto">
          <a:xfrm>
            <a:off x="31064" y="3747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"/>
          <p:cNvPicPr/>
          <p:nvPr/>
        </p:nvPicPr>
        <p:blipFill>
          <a:blip r:embed="rId4">
            <a:alphaModFix amt="20000"/>
          </a:blip>
          <a:stretch/>
        </p:blipFill>
        <p:spPr bwMode="auto">
          <a:xfrm>
            <a:off x="43011" y="3225981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24714" y="6327344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43694" y="1643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"/>
          <p:cNvPicPr/>
          <p:nvPr/>
        </p:nvPicPr>
        <p:blipFill>
          <a:blip r:embed="rId7">
            <a:alphaModFix amt="20000"/>
          </a:blip>
          <a:stretch/>
        </p:blipFill>
        <p:spPr bwMode="auto">
          <a:xfrm>
            <a:off x="43011" y="217139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"/>
          <p:cNvPicPr/>
          <p:nvPr/>
        </p:nvPicPr>
        <p:blipFill>
          <a:blip r:embed="rId8">
            <a:alphaModFix amt="20000"/>
          </a:blip>
          <a:stretch/>
        </p:blipFill>
        <p:spPr bwMode="auto">
          <a:xfrm>
            <a:off x="31064" y="4269873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"/>
          <p:cNvPicPr/>
          <p:nvPr/>
        </p:nvPicPr>
        <p:blipFill>
          <a:blip r:embed="rId9">
            <a:alphaModFix amt="20000"/>
          </a:blip>
          <a:stretch/>
        </p:blipFill>
        <p:spPr bwMode="auto">
          <a:xfrm>
            <a:off x="24714" y="4779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24714" y="581126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24714" y="5295194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65593" y="1128002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65593" y="611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65593" y="95852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/>
          <p:cNvPicPr/>
          <p:nvPr/>
        </p:nvPicPr>
        <p:blipFill>
          <a:blip r:embed="rId12">
            <a:alphaModFix/>
          </a:blip>
          <a:stretch/>
        </p:blipFill>
        <p:spPr bwMode="auto">
          <a:xfrm>
            <a:off x="11287126" y="490631"/>
            <a:ext cx="561974" cy="70750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 bwMode="auto">
          <a:xfrm>
            <a:off x="699751" y="1343902"/>
            <a:ext cx="100549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sz="2400">
              <a:latin typeface="Times New Roman"/>
              <a:cs typeface="Times New Roman"/>
            </a:endParaRPr>
          </a:p>
          <a:p>
            <a:pPr>
              <a:defRPr/>
            </a:pPr>
            <a:endParaRPr lang="ru-RU" sz="2400">
              <a:latin typeface="Times New Roman"/>
              <a:cs typeface="Times New Roman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509487" y="1407644"/>
            <a:ext cx="10393078" cy="4765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 bwMode="auto">
          <a:xfrm>
            <a:off x="10931611" y="0"/>
            <a:ext cx="1260389" cy="685800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7" name="Google Shape;97;p2"/>
          <p:cNvSpPr/>
          <p:nvPr/>
        </p:nvSpPr>
        <p:spPr bwMode="auto">
          <a:xfrm>
            <a:off x="11381877" y="6132375"/>
            <a:ext cx="369332" cy="369332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8" name="Google Shape;98;p2"/>
          <p:cNvSpPr txBox="1"/>
          <p:nvPr/>
        </p:nvSpPr>
        <p:spPr bwMode="auto">
          <a:xfrm>
            <a:off x="11379060" y="6177863"/>
            <a:ext cx="366207" cy="27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ru-RU" sz="1200">
                <a:solidFill>
                  <a:srgbClr val="FFFFFF"/>
                </a:solidFill>
                <a:latin typeface="Montserrat"/>
              </a:rPr>
              <a:t>12</a:t>
            </a:r>
            <a:endParaRPr sz="1400" b="0" i="0" u="none" strike="noStrike" cap="none" spc="0">
              <a:ln>
                <a:noFill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107" name="Google Shape;107;p2"/>
          <p:cNvPicPr/>
          <p:nvPr/>
        </p:nvPicPr>
        <p:blipFill>
          <a:blip r:embed="rId2">
            <a:alphaModFix amt="20000"/>
          </a:blip>
          <a:stretch/>
        </p:blipFill>
        <p:spPr bwMode="auto">
          <a:xfrm>
            <a:off x="43011" y="269868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"/>
          <p:cNvPicPr/>
          <p:nvPr/>
        </p:nvPicPr>
        <p:blipFill>
          <a:blip r:embed="rId3">
            <a:alphaModFix amt="20000"/>
          </a:blip>
          <a:stretch/>
        </p:blipFill>
        <p:spPr bwMode="auto">
          <a:xfrm>
            <a:off x="31064" y="3747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"/>
          <p:cNvPicPr/>
          <p:nvPr/>
        </p:nvPicPr>
        <p:blipFill>
          <a:blip r:embed="rId4">
            <a:alphaModFix amt="20000"/>
          </a:blip>
          <a:stretch/>
        </p:blipFill>
        <p:spPr bwMode="auto">
          <a:xfrm>
            <a:off x="43011" y="3225981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24714" y="6327344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43694" y="1643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"/>
          <p:cNvPicPr/>
          <p:nvPr/>
        </p:nvPicPr>
        <p:blipFill>
          <a:blip r:embed="rId7">
            <a:alphaModFix amt="20000"/>
          </a:blip>
          <a:stretch/>
        </p:blipFill>
        <p:spPr bwMode="auto">
          <a:xfrm>
            <a:off x="43011" y="217139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"/>
          <p:cNvPicPr/>
          <p:nvPr/>
        </p:nvPicPr>
        <p:blipFill>
          <a:blip r:embed="rId8">
            <a:alphaModFix amt="20000"/>
          </a:blip>
          <a:stretch/>
        </p:blipFill>
        <p:spPr bwMode="auto">
          <a:xfrm>
            <a:off x="31064" y="4269873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"/>
          <p:cNvPicPr/>
          <p:nvPr/>
        </p:nvPicPr>
        <p:blipFill>
          <a:blip r:embed="rId9">
            <a:alphaModFix amt="20000"/>
          </a:blip>
          <a:stretch/>
        </p:blipFill>
        <p:spPr bwMode="auto">
          <a:xfrm>
            <a:off x="24714" y="4779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24714" y="581126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24714" y="5295194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65593" y="1128002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65593" y="611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65593" y="95852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/>
          <p:cNvPicPr/>
          <p:nvPr/>
        </p:nvPicPr>
        <p:blipFill>
          <a:blip r:embed="rId12">
            <a:alphaModFix/>
          </a:blip>
          <a:stretch/>
        </p:blipFill>
        <p:spPr bwMode="auto">
          <a:xfrm>
            <a:off x="11287126" y="490631"/>
            <a:ext cx="561974" cy="707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524386" y="490631"/>
            <a:ext cx="10311173" cy="54039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 bwMode="auto">
          <a:xfrm>
            <a:off x="10931611" y="0"/>
            <a:ext cx="1260389" cy="685800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defRPr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7" name="Google Shape;97;p2"/>
          <p:cNvSpPr/>
          <p:nvPr/>
        </p:nvSpPr>
        <p:spPr bwMode="auto">
          <a:xfrm>
            <a:off x="11381877" y="6132375"/>
            <a:ext cx="369332" cy="369332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defRPr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8" name="Google Shape;98;p2"/>
          <p:cNvSpPr txBox="1"/>
          <p:nvPr/>
        </p:nvSpPr>
        <p:spPr bwMode="auto">
          <a:xfrm>
            <a:off x="11003846" y="6173937"/>
            <a:ext cx="1099758" cy="27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8" rIns="91423" bIns="45698" anchor="t" anchorCtr="0">
            <a:spAutoFit/>
          </a:bodyPr>
          <a:lstStyle/>
          <a:p>
            <a:pPr algn="ctr">
              <a:defRPr/>
            </a:pPr>
            <a:r>
              <a:rPr lang="ru-RU" sz="1200">
                <a:solidFill>
                  <a:srgbClr val="FFFFFF"/>
                </a:solidFill>
                <a:latin typeface="Montserrat"/>
              </a:rPr>
              <a:t>13</a:t>
            </a:r>
            <a:endParaRPr/>
          </a:p>
        </p:txBody>
      </p:sp>
      <p:sp>
        <p:nvSpPr>
          <p:cNvPr id="99" name="Google Shape;99;p2"/>
          <p:cNvSpPr txBox="1"/>
          <p:nvPr/>
        </p:nvSpPr>
        <p:spPr bwMode="auto">
          <a:xfrm>
            <a:off x="732144" y="156283"/>
            <a:ext cx="9977415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rgbClr val="00428E"/>
                </a:solidFill>
                <a:latin typeface="Montserrat"/>
                <a:ea typeface="Montserrat"/>
                <a:cs typeface="Montserrat"/>
              </a:rPr>
              <a:t>8. Express your opinion on the subject of the project.</a:t>
            </a:r>
            <a:endParaRPr lang="ru-RU" sz="3200"/>
          </a:p>
        </p:txBody>
      </p:sp>
      <p:sp>
        <p:nvSpPr>
          <p:cNvPr id="104" name="Google Shape;104;p2"/>
          <p:cNvSpPr txBox="1"/>
          <p:nvPr/>
        </p:nvSpPr>
        <p:spPr bwMode="auto">
          <a:xfrm>
            <a:off x="980784" y="1546828"/>
            <a:ext cx="9839802" cy="1261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defRPr/>
            </a:pPr>
            <a:endParaRPr lang="ru-RU" sz="2800">
              <a:latin typeface="Times New Roman"/>
              <a:ea typeface="Montserrat"/>
              <a:cs typeface="Times New Roman"/>
            </a:endParaRPr>
          </a:p>
          <a:p>
            <a:pPr>
              <a:defRPr/>
            </a:pPr>
            <a:endParaRPr lang="ru-RU" sz="1600">
              <a:latin typeface="Montserrat"/>
              <a:ea typeface="Montserrat"/>
              <a:cs typeface="Montserrat"/>
            </a:endParaRPr>
          </a:p>
          <a:p>
            <a:pPr>
              <a:defRPr/>
            </a:pPr>
            <a:endParaRPr lang="ru-RU" sz="1600">
              <a:latin typeface="Montserrat"/>
              <a:ea typeface="Montserrat"/>
              <a:cs typeface="Montserrat"/>
            </a:endParaRPr>
          </a:p>
          <a:p>
            <a:pPr>
              <a:defRPr/>
            </a:pPr>
            <a:endParaRPr lang="ru-RU" sz="1600">
              <a:latin typeface="Montserrat"/>
              <a:ea typeface="Montserrat"/>
              <a:cs typeface="Montserrat"/>
            </a:endParaRPr>
          </a:p>
        </p:txBody>
      </p:sp>
      <p:pic>
        <p:nvPicPr>
          <p:cNvPr id="107" name="Google Shape;107;p2"/>
          <p:cNvPicPr/>
          <p:nvPr/>
        </p:nvPicPr>
        <p:blipFill>
          <a:blip r:embed="rId2">
            <a:alphaModFix amt="20000"/>
          </a:blip>
          <a:stretch/>
        </p:blipFill>
        <p:spPr bwMode="auto">
          <a:xfrm>
            <a:off x="43011" y="269868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"/>
          <p:cNvPicPr/>
          <p:nvPr/>
        </p:nvPicPr>
        <p:blipFill>
          <a:blip r:embed="rId3">
            <a:alphaModFix amt="20000"/>
          </a:blip>
          <a:stretch/>
        </p:blipFill>
        <p:spPr bwMode="auto">
          <a:xfrm>
            <a:off x="31064" y="3747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"/>
          <p:cNvPicPr/>
          <p:nvPr/>
        </p:nvPicPr>
        <p:blipFill>
          <a:blip r:embed="rId4">
            <a:alphaModFix amt="20000"/>
          </a:blip>
          <a:stretch/>
        </p:blipFill>
        <p:spPr bwMode="auto">
          <a:xfrm>
            <a:off x="43011" y="3225981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24714" y="6327344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43694" y="1643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"/>
          <p:cNvPicPr/>
          <p:nvPr/>
        </p:nvPicPr>
        <p:blipFill>
          <a:blip r:embed="rId7">
            <a:alphaModFix amt="20000"/>
          </a:blip>
          <a:stretch/>
        </p:blipFill>
        <p:spPr bwMode="auto">
          <a:xfrm>
            <a:off x="43011" y="217139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"/>
          <p:cNvPicPr/>
          <p:nvPr/>
        </p:nvPicPr>
        <p:blipFill>
          <a:blip r:embed="rId8">
            <a:alphaModFix amt="20000"/>
          </a:blip>
          <a:stretch/>
        </p:blipFill>
        <p:spPr bwMode="auto">
          <a:xfrm>
            <a:off x="31064" y="4269873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"/>
          <p:cNvPicPr/>
          <p:nvPr/>
        </p:nvPicPr>
        <p:blipFill>
          <a:blip r:embed="rId9">
            <a:alphaModFix amt="20000"/>
          </a:blip>
          <a:stretch/>
        </p:blipFill>
        <p:spPr bwMode="auto">
          <a:xfrm>
            <a:off x="24714" y="4779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24714" y="581126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24714" y="5295194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65593" y="1128002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65593" y="611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65593" y="95852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/>
          <p:cNvPicPr/>
          <p:nvPr/>
        </p:nvPicPr>
        <p:blipFill>
          <a:blip r:embed="rId12">
            <a:alphaModFix/>
          </a:blip>
          <a:stretch/>
        </p:blipFill>
        <p:spPr bwMode="auto">
          <a:xfrm>
            <a:off x="11287126" y="490631"/>
            <a:ext cx="561974" cy="7075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 bwMode="auto">
          <a:xfrm>
            <a:off x="732144" y="1546828"/>
            <a:ext cx="1008844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/>
              <a:t>1. which kind of sport you would prefer and why (see ex 5);</a:t>
            </a:r>
            <a:endParaRPr/>
          </a:p>
          <a:p>
            <a:pPr>
              <a:defRPr/>
            </a:pPr>
            <a:r>
              <a:rPr lang="en-US" sz="2800"/>
              <a:t>2. what kind of sport you preferred when you were in a primary school and why;</a:t>
            </a:r>
            <a:endParaRPr/>
          </a:p>
          <a:p>
            <a:pPr>
              <a:defRPr/>
            </a:pPr>
            <a:r>
              <a:rPr lang="en-US" sz="2800"/>
              <a:t>3. what kind of sport you like and why;</a:t>
            </a:r>
            <a:endParaRPr/>
          </a:p>
          <a:p>
            <a:pPr>
              <a:defRPr/>
            </a:pPr>
            <a:r>
              <a:rPr lang="en-US" sz="2800"/>
              <a:t>4. what sport you would like to do / play professionally, why;</a:t>
            </a:r>
            <a:endParaRPr/>
          </a:p>
          <a:p>
            <a:pPr>
              <a:defRPr/>
            </a:pPr>
            <a:r>
              <a:rPr lang="en-US" sz="2800"/>
              <a:t>5. what sport is the best to build one’s character and why;</a:t>
            </a:r>
            <a:endParaRPr lang="ru-RU" sz="280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1491197" y="4294110"/>
            <a:ext cx="2647588" cy="24699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5492892" y="4224484"/>
            <a:ext cx="2673584" cy="25602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 bwMode="auto">
          <a:xfrm>
            <a:off x="10931611" y="0"/>
            <a:ext cx="1260389" cy="685800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defRPr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7" name="Google Shape;97;p2"/>
          <p:cNvSpPr/>
          <p:nvPr/>
        </p:nvSpPr>
        <p:spPr bwMode="auto">
          <a:xfrm>
            <a:off x="11381877" y="6132375"/>
            <a:ext cx="369332" cy="369332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defRPr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8" name="Google Shape;98;p2"/>
          <p:cNvSpPr txBox="1"/>
          <p:nvPr/>
        </p:nvSpPr>
        <p:spPr bwMode="auto">
          <a:xfrm>
            <a:off x="11287125" y="6173937"/>
            <a:ext cx="563411" cy="27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8" rIns="91423" bIns="45698" anchor="t" anchorCtr="0">
            <a:spAutoFit/>
          </a:bodyPr>
          <a:lstStyle/>
          <a:p>
            <a:pPr algn="ctr">
              <a:defRPr/>
            </a:pPr>
            <a:r>
              <a:rPr lang="ru-RU" sz="1200">
                <a:solidFill>
                  <a:srgbClr val="FFFFFF"/>
                </a:solidFill>
                <a:latin typeface="Montserrat"/>
              </a:rPr>
              <a:t>14</a:t>
            </a:r>
            <a:endParaRPr/>
          </a:p>
        </p:txBody>
      </p:sp>
      <p:pic>
        <p:nvPicPr>
          <p:cNvPr id="107" name="Google Shape;107;p2"/>
          <p:cNvPicPr/>
          <p:nvPr/>
        </p:nvPicPr>
        <p:blipFill>
          <a:blip r:embed="rId2">
            <a:alphaModFix amt="20000"/>
          </a:blip>
          <a:stretch/>
        </p:blipFill>
        <p:spPr bwMode="auto">
          <a:xfrm>
            <a:off x="43011" y="269868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"/>
          <p:cNvPicPr/>
          <p:nvPr/>
        </p:nvPicPr>
        <p:blipFill>
          <a:blip r:embed="rId3">
            <a:alphaModFix amt="20000"/>
          </a:blip>
          <a:stretch/>
        </p:blipFill>
        <p:spPr bwMode="auto">
          <a:xfrm>
            <a:off x="31064" y="3747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"/>
          <p:cNvPicPr/>
          <p:nvPr/>
        </p:nvPicPr>
        <p:blipFill>
          <a:blip r:embed="rId4">
            <a:alphaModFix amt="20000"/>
          </a:blip>
          <a:stretch/>
        </p:blipFill>
        <p:spPr bwMode="auto">
          <a:xfrm>
            <a:off x="43011" y="3225981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24714" y="6327344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43694" y="1643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"/>
          <p:cNvPicPr/>
          <p:nvPr/>
        </p:nvPicPr>
        <p:blipFill>
          <a:blip r:embed="rId7">
            <a:alphaModFix amt="20000"/>
          </a:blip>
          <a:stretch/>
        </p:blipFill>
        <p:spPr bwMode="auto">
          <a:xfrm>
            <a:off x="43011" y="217139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"/>
          <p:cNvPicPr/>
          <p:nvPr/>
        </p:nvPicPr>
        <p:blipFill>
          <a:blip r:embed="rId8">
            <a:alphaModFix amt="20000"/>
          </a:blip>
          <a:stretch/>
        </p:blipFill>
        <p:spPr bwMode="auto">
          <a:xfrm>
            <a:off x="31064" y="4269873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"/>
          <p:cNvPicPr/>
          <p:nvPr/>
        </p:nvPicPr>
        <p:blipFill>
          <a:blip r:embed="rId9">
            <a:alphaModFix amt="20000"/>
          </a:blip>
          <a:stretch/>
        </p:blipFill>
        <p:spPr bwMode="auto">
          <a:xfrm>
            <a:off x="24714" y="4779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24714" y="581126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24714" y="5295194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65593" y="1128002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65593" y="611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65593" y="95852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/>
          <p:cNvPicPr/>
          <p:nvPr/>
        </p:nvPicPr>
        <p:blipFill>
          <a:blip r:embed="rId12">
            <a:alphaModFix/>
          </a:blip>
          <a:stretch/>
        </p:blipFill>
        <p:spPr bwMode="auto">
          <a:xfrm>
            <a:off x="11287126" y="490631"/>
            <a:ext cx="561974" cy="707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812030" y="57150"/>
            <a:ext cx="9736908" cy="73729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 bwMode="auto">
          <a:xfrm>
            <a:off x="10931611" y="0"/>
            <a:ext cx="1260389" cy="685800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defRPr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7" name="Google Shape;97;p2"/>
          <p:cNvSpPr/>
          <p:nvPr/>
        </p:nvSpPr>
        <p:spPr bwMode="auto">
          <a:xfrm>
            <a:off x="11381877" y="6132375"/>
            <a:ext cx="369332" cy="369332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defRPr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8" name="Google Shape;98;p2"/>
          <p:cNvSpPr txBox="1"/>
          <p:nvPr/>
        </p:nvSpPr>
        <p:spPr bwMode="auto">
          <a:xfrm>
            <a:off x="11223653" y="6173937"/>
            <a:ext cx="673072" cy="27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8" rIns="91423" bIns="45698" anchor="t" anchorCtr="0">
            <a:spAutoFit/>
          </a:bodyPr>
          <a:lstStyle/>
          <a:p>
            <a:pPr algn="ctr">
              <a:defRPr/>
            </a:pPr>
            <a:r>
              <a:rPr lang="ru-RU" sz="1200">
                <a:solidFill>
                  <a:srgbClr val="FFFFFF"/>
                </a:solidFill>
                <a:latin typeface="Montserrat"/>
              </a:rPr>
              <a:t>15</a:t>
            </a:r>
            <a:endParaRPr/>
          </a:p>
        </p:txBody>
      </p:sp>
      <p:pic>
        <p:nvPicPr>
          <p:cNvPr id="107" name="Google Shape;107;p2"/>
          <p:cNvPicPr/>
          <p:nvPr/>
        </p:nvPicPr>
        <p:blipFill>
          <a:blip r:embed="rId2">
            <a:alphaModFix amt="20000"/>
          </a:blip>
          <a:stretch/>
        </p:blipFill>
        <p:spPr bwMode="auto">
          <a:xfrm>
            <a:off x="43011" y="269868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"/>
          <p:cNvPicPr/>
          <p:nvPr/>
        </p:nvPicPr>
        <p:blipFill>
          <a:blip r:embed="rId3">
            <a:alphaModFix amt="20000"/>
          </a:blip>
          <a:stretch/>
        </p:blipFill>
        <p:spPr bwMode="auto">
          <a:xfrm>
            <a:off x="31064" y="3747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"/>
          <p:cNvPicPr/>
          <p:nvPr/>
        </p:nvPicPr>
        <p:blipFill>
          <a:blip r:embed="rId4">
            <a:alphaModFix amt="20000"/>
          </a:blip>
          <a:stretch/>
        </p:blipFill>
        <p:spPr bwMode="auto">
          <a:xfrm>
            <a:off x="43011" y="3225981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24714" y="6327344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43694" y="1643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"/>
          <p:cNvPicPr/>
          <p:nvPr/>
        </p:nvPicPr>
        <p:blipFill>
          <a:blip r:embed="rId7">
            <a:alphaModFix amt="20000"/>
          </a:blip>
          <a:stretch/>
        </p:blipFill>
        <p:spPr bwMode="auto">
          <a:xfrm>
            <a:off x="43011" y="217139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"/>
          <p:cNvPicPr/>
          <p:nvPr/>
        </p:nvPicPr>
        <p:blipFill>
          <a:blip r:embed="rId8">
            <a:alphaModFix amt="20000"/>
          </a:blip>
          <a:stretch/>
        </p:blipFill>
        <p:spPr bwMode="auto">
          <a:xfrm>
            <a:off x="31064" y="4269873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"/>
          <p:cNvPicPr/>
          <p:nvPr/>
        </p:nvPicPr>
        <p:blipFill>
          <a:blip r:embed="rId9">
            <a:alphaModFix amt="20000"/>
          </a:blip>
          <a:stretch/>
        </p:blipFill>
        <p:spPr bwMode="auto">
          <a:xfrm>
            <a:off x="24714" y="4779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24714" y="581126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24714" y="5295194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65593" y="1128002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65593" y="611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65593" y="95852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/>
          <p:cNvPicPr/>
          <p:nvPr/>
        </p:nvPicPr>
        <p:blipFill>
          <a:blip r:embed="rId12">
            <a:alphaModFix/>
          </a:blip>
          <a:stretch/>
        </p:blipFill>
        <p:spPr bwMode="auto">
          <a:xfrm>
            <a:off x="11287126" y="490631"/>
            <a:ext cx="561974" cy="707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434042" y="208642"/>
            <a:ext cx="10463040" cy="40225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1204896" y="4284678"/>
            <a:ext cx="3698553" cy="24657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5"/>
          <a:stretch/>
        </p:blipFill>
        <p:spPr bwMode="auto">
          <a:xfrm>
            <a:off x="5344239" y="4284678"/>
            <a:ext cx="3713405" cy="24657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 bwMode="auto">
          <a:xfrm>
            <a:off x="10931611" y="0"/>
            <a:ext cx="1260389" cy="685800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defRPr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7" name="Google Shape;97;p2"/>
          <p:cNvSpPr/>
          <p:nvPr/>
        </p:nvSpPr>
        <p:spPr bwMode="auto">
          <a:xfrm>
            <a:off x="11381877" y="6132375"/>
            <a:ext cx="369332" cy="369332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defRPr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8" name="Google Shape;98;p2"/>
          <p:cNvSpPr txBox="1"/>
          <p:nvPr/>
        </p:nvSpPr>
        <p:spPr bwMode="auto">
          <a:xfrm>
            <a:off x="11287125" y="6178559"/>
            <a:ext cx="530281" cy="27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>
              <a:defRPr/>
            </a:pPr>
            <a:r>
              <a:rPr lang="ru-RU" sz="1200">
                <a:solidFill>
                  <a:srgbClr val="FFFFFF"/>
                </a:solidFill>
                <a:latin typeface="Montserrat"/>
              </a:rPr>
              <a:t>16</a:t>
            </a:r>
            <a:endParaRPr/>
          </a:p>
        </p:txBody>
      </p:sp>
      <p:pic>
        <p:nvPicPr>
          <p:cNvPr id="103" name="Google Shape;103;p2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598941" y="2812989"/>
            <a:ext cx="215899" cy="215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2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591691" y="4611769"/>
            <a:ext cx="215899" cy="215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"/>
          <p:cNvPicPr/>
          <p:nvPr/>
        </p:nvPicPr>
        <p:blipFill>
          <a:blip r:embed="rId3">
            <a:alphaModFix amt="20000"/>
          </a:blip>
          <a:stretch/>
        </p:blipFill>
        <p:spPr bwMode="auto">
          <a:xfrm>
            <a:off x="43011" y="269868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"/>
          <p:cNvPicPr/>
          <p:nvPr/>
        </p:nvPicPr>
        <p:blipFill>
          <a:blip r:embed="rId4">
            <a:alphaModFix amt="20000"/>
          </a:blip>
          <a:stretch/>
        </p:blipFill>
        <p:spPr bwMode="auto">
          <a:xfrm>
            <a:off x="31064" y="3747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43011" y="3225981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24714" y="6327344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"/>
          <p:cNvPicPr/>
          <p:nvPr/>
        </p:nvPicPr>
        <p:blipFill>
          <a:blip r:embed="rId7">
            <a:alphaModFix amt="20000"/>
          </a:blip>
          <a:stretch/>
        </p:blipFill>
        <p:spPr bwMode="auto">
          <a:xfrm>
            <a:off x="43694" y="1643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"/>
          <p:cNvPicPr/>
          <p:nvPr/>
        </p:nvPicPr>
        <p:blipFill>
          <a:blip r:embed="rId8">
            <a:alphaModFix amt="20000"/>
          </a:blip>
          <a:stretch/>
        </p:blipFill>
        <p:spPr bwMode="auto">
          <a:xfrm>
            <a:off x="43011" y="217139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"/>
          <p:cNvPicPr/>
          <p:nvPr/>
        </p:nvPicPr>
        <p:blipFill>
          <a:blip r:embed="rId9">
            <a:alphaModFix amt="20000"/>
          </a:blip>
          <a:stretch/>
        </p:blipFill>
        <p:spPr bwMode="auto">
          <a:xfrm>
            <a:off x="31064" y="4269873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24714" y="4779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24714" y="581126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"/>
          <p:cNvPicPr/>
          <p:nvPr/>
        </p:nvPicPr>
        <p:blipFill>
          <a:blip r:embed="rId12">
            <a:alphaModFix amt="20000"/>
          </a:blip>
          <a:stretch/>
        </p:blipFill>
        <p:spPr bwMode="auto">
          <a:xfrm>
            <a:off x="24714" y="5295194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65593" y="1128002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65593" y="611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/>
          <p:cNvPicPr/>
          <p:nvPr/>
        </p:nvPicPr>
        <p:blipFill>
          <a:blip r:embed="rId12">
            <a:alphaModFix amt="20000"/>
          </a:blip>
          <a:stretch/>
        </p:blipFill>
        <p:spPr bwMode="auto">
          <a:xfrm>
            <a:off x="65593" y="95852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/>
          <p:cNvPicPr/>
          <p:nvPr/>
        </p:nvPicPr>
        <p:blipFill>
          <a:blip r:embed="rId13">
            <a:alphaModFix/>
          </a:blip>
          <a:stretch/>
        </p:blipFill>
        <p:spPr bwMode="auto">
          <a:xfrm>
            <a:off x="11287126" y="490631"/>
            <a:ext cx="561974" cy="707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592952" y="978661"/>
            <a:ext cx="213378" cy="21947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574812" y="1893198"/>
            <a:ext cx="213378" cy="219475"/>
          </a:xfrm>
          <a:prstGeom prst="rect">
            <a:avLst/>
          </a:prstGeom>
        </p:spPr>
      </p:pic>
      <p:pic>
        <p:nvPicPr>
          <p:cNvPr id="25" name="Google Shape;103;p2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606515" y="3746076"/>
            <a:ext cx="215899" cy="215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5"/>
          <a:stretch/>
        </p:blipFill>
        <p:spPr bwMode="auto">
          <a:xfrm>
            <a:off x="622406" y="5616732"/>
            <a:ext cx="219475" cy="21337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auto">
          <a:xfrm>
            <a:off x="2567141" y="2746261"/>
            <a:ext cx="62538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/>
              <a:t>We wish you success!</a:t>
            </a:r>
            <a:endParaRPr lang="ru-RU" sz="36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 bwMode="auto">
          <a:xfrm>
            <a:off x="10931611" y="0"/>
            <a:ext cx="1260389" cy="685800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7" name="Google Shape;97;p2"/>
          <p:cNvSpPr/>
          <p:nvPr/>
        </p:nvSpPr>
        <p:spPr bwMode="auto">
          <a:xfrm>
            <a:off x="11381877" y="6132375"/>
            <a:ext cx="369332" cy="369332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8" name="Google Shape;98;p2"/>
          <p:cNvSpPr txBox="1"/>
          <p:nvPr/>
        </p:nvSpPr>
        <p:spPr bwMode="auto">
          <a:xfrm>
            <a:off x="11415009" y="6173937"/>
            <a:ext cx="30620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200">
                <a:solidFill>
                  <a:schemeClr val="lt1"/>
                </a:solidFill>
                <a:latin typeface="Montserrat"/>
                <a:ea typeface="Montserrat"/>
                <a:cs typeface="Montserrat"/>
              </a:rPr>
              <a:t>2</a:t>
            </a:r>
            <a:endParaRPr/>
          </a:p>
        </p:txBody>
      </p:sp>
      <p:sp>
        <p:nvSpPr>
          <p:cNvPr id="99" name="Google Shape;99;p2"/>
          <p:cNvSpPr txBox="1"/>
          <p:nvPr/>
        </p:nvSpPr>
        <p:spPr bwMode="auto">
          <a:xfrm>
            <a:off x="718698" y="95852"/>
            <a:ext cx="10234812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r>
              <a:rPr lang="en-US" sz="3200" b="1"/>
              <a:t>1. Read the expressions below and try to guess the topic of the project you’re doing with your friend.</a:t>
            </a:r>
            <a:endParaRPr sz="3200"/>
          </a:p>
        </p:txBody>
      </p:sp>
      <p:sp>
        <p:nvSpPr>
          <p:cNvPr id="104" name="Google Shape;104;p2"/>
          <p:cNvSpPr txBox="1"/>
          <p:nvPr/>
        </p:nvSpPr>
        <p:spPr bwMode="auto">
          <a:xfrm>
            <a:off x="1299989" y="3693982"/>
            <a:ext cx="8769096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defRPr/>
            </a:pPr>
            <a:endParaRPr lang="ru-RU" sz="2800"/>
          </a:p>
          <a:p>
            <a:pPr>
              <a:defRPr/>
            </a:pPr>
            <a:endParaRPr lang="ru-RU" sz="2800"/>
          </a:p>
          <a:p>
            <a:pPr>
              <a:defRPr/>
            </a:pPr>
            <a:endParaRPr lang="ru-RU" sz="2800"/>
          </a:p>
          <a:p>
            <a:pPr>
              <a:defRPr/>
            </a:pPr>
            <a:endParaRPr lang="ru-RU" sz="2800"/>
          </a:p>
          <a:p>
            <a:pPr>
              <a:defRPr/>
            </a:pPr>
            <a:endParaRPr lang="ru-RU" sz="2800"/>
          </a:p>
          <a:p>
            <a:pPr>
              <a:defRPr/>
            </a:pPr>
            <a:endParaRPr lang="ru-RU" sz="2800"/>
          </a:p>
        </p:txBody>
      </p:sp>
      <p:pic>
        <p:nvPicPr>
          <p:cNvPr id="107" name="Google Shape;107;p2"/>
          <p:cNvPicPr/>
          <p:nvPr/>
        </p:nvPicPr>
        <p:blipFill>
          <a:blip r:embed="rId2">
            <a:alphaModFix amt="20000"/>
          </a:blip>
          <a:stretch/>
        </p:blipFill>
        <p:spPr bwMode="auto">
          <a:xfrm>
            <a:off x="43011" y="269868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"/>
          <p:cNvPicPr/>
          <p:nvPr/>
        </p:nvPicPr>
        <p:blipFill>
          <a:blip r:embed="rId3">
            <a:alphaModFix amt="20000"/>
          </a:blip>
          <a:stretch/>
        </p:blipFill>
        <p:spPr bwMode="auto">
          <a:xfrm>
            <a:off x="31064" y="3747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"/>
          <p:cNvPicPr/>
          <p:nvPr/>
        </p:nvPicPr>
        <p:blipFill>
          <a:blip r:embed="rId4">
            <a:alphaModFix amt="20000"/>
          </a:blip>
          <a:stretch/>
        </p:blipFill>
        <p:spPr bwMode="auto">
          <a:xfrm>
            <a:off x="43011" y="3225981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24714" y="6327344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43694" y="1643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"/>
          <p:cNvPicPr/>
          <p:nvPr/>
        </p:nvPicPr>
        <p:blipFill>
          <a:blip r:embed="rId7">
            <a:alphaModFix amt="20000"/>
          </a:blip>
          <a:stretch/>
        </p:blipFill>
        <p:spPr bwMode="auto">
          <a:xfrm>
            <a:off x="43011" y="217139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"/>
          <p:cNvPicPr/>
          <p:nvPr/>
        </p:nvPicPr>
        <p:blipFill>
          <a:blip r:embed="rId8">
            <a:alphaModFix amt="20000"/>
          </a:blip>
          <a:stretch/>
        </p:blipFill>
        <p:spPr bwMode="auto">
          <a:xfrm>
            <a:off x="31064" y="4269873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"/>
          <p:cNvPicPr/>
          <p:nvPr/>
        </p:nvPicPr>
        <p:blipFill>
          <a:blip r:embed="rId9">
            <a:alphaModFix amt="20000"/>
          </a:blip>
          <a:stretch/>
        </p:blipFill>
        <p:spPr bwMode="auto">
          <a:xfrm>
            <a:off x="24714" y="4779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24714" y="581126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24714" y="5295194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65593" y="1128002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65593" y="611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65593" y="95852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/>
          <p:cNvPicPr/>
          <p:nvPr/>
        </p:nvPicPr>
        <p:blipFill>
          <a:blip r:embed="rId12">
            <a:alphaModFix/>
          </a:blip>
          <a:stretch/>
        </p:blipFill>
        <p:spPr bwMode="auto">
          <a:xfrm>
            <a:off x="11287126" y="490631"/>
            <a:ext cx="561974" cy="707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484813" y="1921942"/>
            <a:ext cx="10393759" cy="42977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5" name="Google Shape;125;p3"/>
          <p:cNvSpPr/>
          <p:nvPr/>
        </p:nvSpPr>
        <p:spPr bwMode="auto">
          <a:xfrm>
            <a:off x="10931611" y="0"/>
            <a:ext cx="1260389" cy="685800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6" name="Google Shape;126;p3"/>
          <p:cNvSpPr/>
          <p:nvPr/>
        </p:nvSpPr>
        <p:spPr bwMode="auto">
          <a:xfrm>
            <a:off x="11381877" y="6132375"/>
            <a:ext cx="369332" cy="369332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7" name="Google Shape;127;p3"/>
          <p:cNvSpPr txBox="1"/>
          <p:nvPr/>
        </p:nvSpPr>
        <p:spPr bwMode="auto">
          <a:xfrm>
            <a:off x="11413440" y="6173937"/>
            <a:ext cx="30620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200">
                <a:solidFill>
                  <a:schemeClr val="lt1"/>
                </a:solidFill>
                <a:latin typeface="Montserrat"/>
                <a:ea typeface="Montserrat"/>
                <a:cs typeface="Montserrat"/>
              </a:rPr>
              <a:t>3</a:t>
            </a:r>
            <a:endParaRPr/>
          </a:p>
        </p:txBody>
      </p:sp>
      <p:pic>
        <p:nvPicPr>
          <p:cNvPr id="134" name="Google Shape;134;p3"/>
          <p:cNvPicPr/>
          <p:nvPr/>
        </p:nvPicPr>
        <p:blipFill>
          <a:blip r:embed="rId2">
            <a:alphaModFix amt="20000"/>
          </a:blip>
          <a:stretch/>
        </p:blipFill>
        <p:spPr bwMode="auto">
          <a:xfrm>
            <a:off x="43011" y="269868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3"/>
          <p:cNvPicPr/>
          <p:nvPr/>
        </p:nvPicPr>
        <p:blipFill>
          <a:blip r:embed="rId3">
            <a:alphaModFix amt="20000"/>
          </a:blip>
          <a:stretch/>
        </p:blipFill>
        <p:spPr bwMode="auto">
          <a:xfrm>
            <a:off x="31064" y="3747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3"/>
          <p:cNvPicPr/>
          <p:nvPr/>
        </p:nvPicPr>
        <p:blipFill>
          <a:blip r:embed="rId4">
            <a:alphaModFix amt="20000"/>
          </a:blip>
          <a:stretch/>
        </p:blipFill>
        <p:spPr bwMode="auto">
          <a:xfrm>
            <a:off x="43011" y="3225981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3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24714" y="6327344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3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43694" y="1643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3"/>
          <p:cNvPicPr/>
          <p:nvPr/>
        </p:nvPicPr>
        <p:blipFill>
          <a:blip r:embed="rId7">
            <a:alphaModFix amt="20000"/>
          </a:blip>
          <a:stretch/>
        </p:blipFill>
        <p:spPr bwMode="auto">
          <a:xfrm>
            <a:off x="43011" y="217139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3"/>
          <p:cNvPicPr/>
          <p:nvPr/>
        </p:nvPicPr>
        <p:blipFill>
          <a:blip r:embed="rId8">
            <a:alphaModFix amt="20000"/>
          </a:blip>
          <a:stretch/>
        </p:blipFill>
        <p:spPr bwMode="auto">
          <a:xfrm>
            <a:off x="31064" y="4269873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3"/>
          <p:cNvPicPr/>
          <p:nvPr/>
        </p:nvPicPr>
        <p:blipFill>
          <a:blip r:embed="rId9">
            <a:alphaModFix amt="20000"/>
          </a:blip>
          <a:stretch/>
        </p:blipFill>
        <p:spPr bwMode="auto">
          <a:xfrm>
            <a:off x="24714" y="4779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3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24714" y="581126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3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24714" y="5295194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3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65593" y="1128002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3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65593" y="611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3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-6847" y="6413500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3"/>
          <p:cNvPicPr/>
          <p:nvPr/>
        </p:nvPicPr>
        <p:blipFill>
          <a:blip r:embed="rId12">
            <a:alphaModFix/>
          </a:blip>
          <a:stretch/>
        </p:blipFill>
        <p:spPr bwMode="auto">
          <a:xfrm>
            <a:off x="11189236" y="540352"/>
            <a:ext cx="561974" cy="70750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9" name="Объект 3"/>
          <p:cNvGraphicFramePr>
            <a:graphicFrameLocks/>
          </p:cNvGraphicFramePr>
          <p:nvPr/>
        </p:nvGraphicFramePr>
        <p:xfrm>
          <a:off x="816426" y="1293091"/>
          <a:ext cx="9740738" cy="55649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3" name="Прямоугольник 2"/>
          <p:cNvSpPr/>
          <p:nvPr/>
        </p:nvSpPr>
        <p:spPr bwMode="auto">
          <a:xfrm>
            <a:off x="755018" y="365760"/>
            <a:ext cx="1006233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200" b="1">
                <a:latin typeface="Calibri"/>
                <a:cs typeface="Calibri"/>
              </a:rPr>
              <a:t>2. What are they?</a:t>
            </a:r>
            <a:endParaRPr/>
          </a:p>
          <a:p>
            <a:pPr>
              <a:defRPr/>
            </a:pPr>
            <a:endParaRPr lang="en-US" sz="3200" b="1">
              <a:latin typeface="Calibri"/>
              <a:cs typeface="Calibri"/>
            </a:endParaRPr>
          </a:p>
          <a:p>
            <a:pPr>
              <a:defRPr/>
            </a:pPr>
            <a:r>
              <a:rPr lang="en-US" sz="2800">
                <a:latin typeface="Calibri"/>
                <a:cs typeface="Calibri"/>
              </a:rPr>
              <a:t>sessions, injuries, instructions, aims, games, reactions, goals, skills</a:t>
            </a:r>
            <a:endParaRPr lang="ru-RU" sz="28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8"/>
          <a:stretch/>
        </p:blipFill>
        <p:spPr bwMode="auto">
          <a:xfrm>
            <a:off x="1060704" y="1987739"/>
            <a:ext cx="7900416" cy="45139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15842" y="-594"/>
            <a:ext cx="1261981" cy="6858594"/>
          </a:xfrm>
          <a:prstGeom prst="rect">
            <a:avLst/>
          </a:prstGeom>
        </p:spPr>
      </p:pic>
      <p:sp>
        <p:nvSpPr>
          <p:cNvPr id="153" name="Google Shape;153;p4"/>
          <p:cNvSpPr/>
          <p:nvPr/>
        </p:nvSpPr>
        <p:spPr bwMode="auto">
          <a:xfrm>
            <a:off x="11381877" y="6132375"/>
            <a:ext cx="369332" cy="369332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55" name="Google Shape;155;p4"/>
          <p:cNvSpPr txBox="1"/>
          <p:nvPr/>
        </p:nvSpPr>
        <p:spPr bwMode="auto">
          <a:xfrm>
            <a:off x="11413440" y="6173937"/>
            <a:ext cx="30620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200">
                <a:solidFill>
                  <a:schemeClr val="lt1"/>
                </a:solidFill>
                <a:latin typeface="Montserrat"/>
                <a:ea typeface="Montserrat"/>
                <a:cs typeface="Montserrat"/>
              </a:rPr>
              <a:t>4</a:t>
            </a:r>
            <a:endParaRPr/>
          </a:p>
        </p:txBody>
      </p:sp>
      <p:pic>
        <p:nvPicPr>
          <p:cNvPr id="160" name="Google Shape;160;p4"/>
          <p:cNvPicPr/>
          <p:nvPr/>
        </p:nvPicPr>
        <p:blipFill>
          <a:blip r:embed="rId3">
            <a:alphaModFix amt="20000"/>
          </a:blip>
          <a:stretch/>
        </p:blipFill>
        <p:spPr bwMode="auto">
          <a:xfrm>
            <a:off x="43011" y="269868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4"/>
          <p:cNvPicPr/>
          <p:nvPr/>
        </p:nvPicPr>
        <p:blipFill>
          <a:blip r:embed="rId4">
            <a:alphaModFix amt="20000"/>
          </a:blip>
          <a:stretch/>
        </p:blipFill>
        <p:spPr bwMode="auto">
          <a:xfrm>
            <a:off x="31064" y="3747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4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43011" y="3225981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4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24714" y="6327344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4"/>
          <p:cNvPicPr/>
          <p:nvPr/>
        </p:nvPicPr>
        <p:blipFill>
          <a:blip r:embed="rId7">
            <a:alphaModFix amt="20000"/>
          </a:blip>
          <a:stretch/>
        </p:blipFill>
        <p:spPr bwMode="auto">
          <a:xfrm>
            <a:off x="43694" y="1643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4"/>
          <p:cNvPicPr/>
          <p:nvPr/>
        </p:nvPicPr>
        <p:blipFill>
          <a:blip r:embed="rId8">
            <a:alphaModFix amt="20000"/>
          </a:blip>
          <a:stretch/>
        </p:blipFill>
        <p:spPr bwMode="auto">
          <a:xfrm>
            <a:off x="43011" y="217139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4"/>
          <p:cNvPicPr/>
          <p:nvPr/>
        </p:nvPicPr>
        <p:blipFill>
          <a:blip r:embed="rId9">
            <a:alphaModFix amt="20000"/>
          </a:blip>
          <a:stretch/>
        </p:blipFill>
        <p:spPr bwMode="auto">
          <a:xfrm>
            <a:off x="31064" y="4269873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4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24714" y="4779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4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24714" y="581126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4"/>
          <p:cNvPicPr/>
          <p:nvPr/>
        </p:nvPicPr>
        <p:blipFill>
          <a:blip r:embed="rId12">
            <a:alphaModFix amt="20000"/>
          </a:blip>
          <a:stretch/>
        </p:blipFill>
        <p:spPr bwMode="auto">
          <a:xfrm>
            <a:off x="24714" y="5295194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4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65593" y="1128002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4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65593" y="611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4"/>
          <p:cNvPicPr/>
          <p:nvPr/>
        </p:nvPicPr>
        <p:blipFill>
          <a:blip r:embed="rId12">
            <a:alphaModFix amt="20000"/>
          </a:blip>
          <a:stretch/>
        </p:blipFill>
        <p:spPr bwMode="auto">
          <a:xfrm>
            <a:off x="65593" y="95852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4"/>
          <p:cNvPicPr/>
          <p:nvPr/>
        </p:nvPicPr>
        <p:blipFill>
          <a:blip r:embed="rId13">
            <a:alphaModFix/>
          </a:blip>
          <a:stretch/>
        </p:blipFill>
        <p:spPr bwMode="auto">
          <a:xfrm>
            <a:off x="11287126" y="490631"/>
            <a:ext cx="561974" cy="7075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 bwMode="auto">
          <a:xfrm flipH="1">
            <a:off x="11305116" y="6234004"/>
            <a:ext cx="4131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>
                <a:solidFill>
                  <a:srgbClr val="00428E"/>
                </a:solidFill>
                <a:latin typeface="Montserrat"/>
              </a:rPr>
              <a:t>4</a:t>
            </a:r>
            <a:endParaRPr lang="ru-RU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858795" y="265176"/>
            <a:ext cx="96385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200" b="1"/>
              <a:t>3. What is it?</a:t>
            </a:r>
            <a:endParaRPr/>
          </a:p>
          <a:p>
            <a:pPr>
              <a:defRPr/>
            </a:pPr>
            <a:endParaRPr lang="en-US" sz="3200"/>
          </a:p>
          <a:p>
            <a:pPr>
              <a:defRPr/>
            </a:pPr>
            <a:r>
              <a:rPr lang="en-US" sz="2400" i="1"/>
              <a:t>leadership, equipment, fitness, progress, reaction, aim, atmosphere, confidence</a:t>
            </a:r>
            <a:endParaRPr lang="ru-RU" sz="2400" i="1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1353312" y="2204168"/>
            <a:ext cx="6309360" cy="44626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 bwMode="auto">
          <a:xfrm>
            <a:off x="10931611" y="0"/>
            <a:ext cx="1260389" cy="685800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7" name="Google Shape;97;p2"/>
          <p:cNvSpPr/>
          <p:nvPr/>
        </p:nvSpPr>
        <p:spPr bwMode="auto">
          <a:xfrm>
            <a:off x="11381877" y="6132375"/>
            <a:ext cx="369332" cy="369332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8" name="Google Shape;98;p2"/>
          <p:cNvSpPr txBox="1"/>
          <p:nvPr/>
        </p:nvSpPr>
        <p:spPr bwMode="auto">
          <a:xfrm>
            <a:off x="11426530" y="6178541"/>
            <a:ext cx="306208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en-US" sz="1200">
                <a:solidFill>
                  <a:srgbClr val="FFFFFF"/>
                </a:solidFill>
                <a:latin typeface="Montserrat"/>
              </a:rPr>
              <a:t>5</a:t>
            </a:r>
            <a:endParaRPr sz="1400" b="0" i="0" u="none" strike="noStrike" cap="none" spc="0">
              <a:ln>
                <a:noFill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107" name="Google Shape;107;p2"/>
          <p:cNvPicPr/>
          <p:nvPr/>
        </p:nvPicPr>
        <p:blipFill>
          <a:blip r:embed="rId2">
            <a:alphaModFix amt="20000"/>
          </a:blip>
          <a:stretch/>
        </p:blipFill>
        <p:spPr bwMode="auto">
          <a:xfrm>
            <a:off x="43011" y="269868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"/>
          <p:cNvPicPr/>
          <p:nvPr/>
        </p:nvPicPr>
        <p:blipFill>
          <a:blip r:embed="rId3">
            <a:alphaModFix amt="20000"/>
          </a:blip>
          <a:stretch/>
        </p:blipFill>
        <p:spPr bwMode="auto">
          <a:xfrm>
            <a:off x="31064" y="3747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"/>
          <p:cNvPicPr/>
          <p:nvPr/>
        </p:nvPicPr>
        <p:blipFill>
          <a:blip r:embed="rId4">
            <a:alphaModFix amt="20000"/>
          </a:blip>
          <a:stretch/>
        </p:blipFill>
        <p:spPr bwMode="auto">
          <a:xfrm>
            <a:off x="43011" y="3225981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24714" y="6327344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43694" y="1643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"/>
          <p:cNvPicPr/>
          <p:nvPr/>
        </p:nvPicPr>
        <p:blipFill>
          <a:blip r:embed="rId7">
            <a:alphaModFix amt="20000"/>
          </a:blip>
          <a:stretch/>
        </p:blipFill>
        <p:spPr bwMode="auto">
          <a:xfrm>
            <a:off x="43011" y="217139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"/>
          <p:cNvPicPr/>
          <p:nvPr/>
        </p:nvPicPr>
        <p:blipFill>
          <a:blip r:embed="rId8">
            <a:alphaModFix amt="20000"/>
          </a:blip>
          <a:stretch/>
        </p:blipFill>
        <p:spPr bwMode="auto">
          <a:xfrm>
            <a:off x="31064" y="4269873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"/>
          <p:cNvPicPr/>
          <p:nvPr/>
        </p:nvPicPr>
        <p:blipFill>
          <a:blip r:embed="rId9">
            <a:alphaModFix amt="20000"/>
          </a:blip>
          <a:stretch/>
        </p:blipFill>
        <p:spPr bwMode="auto">
          <a:xfrm>
            <a:off x="24714" y="4779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24714" y="581126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24714" y="5295194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65593" y="1128002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65593" y="611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65593" y="95852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/>
          <p:cNvPicPr/>
          <p:nvPr/>
        </p:nvPicPr>
        <p:blipFill>
          <a:blip r:embed="rId12">
            <a:alphaModFix/>
          </a:blip>
          <a:stretch/>
        </p:blipFill>
        <p:spPr bwMode="auto">
          <a:xfrm>
            <a:off x="11287126" y="490631"/>
            <a:ext cx="561974" cy="707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687260" y="834177"/>
            <a:ext cx="3472574" cy="24228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4585071" y="823984"/>
            <a:ext cx="2612795" cy="24432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5"/>
          <a:stretch/>
        </p:blipFill>
        <p:spPr bwMode="auto">
          <a:xfrm>
            <a:off x="7777261" y="808483"/>
            <a:ext cx="2574955" cy="246592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 bwMode="auto">
          <a:xfrm>
            <a:off x="265943" y="126947"/>
            <a:ext cx="10851214" cy="823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/>
              <a:t>4. Which of the phrases below describe the pictures?</a:t>
            </a:r>
            <a:r>
              <a:rPr lang="ru-RU" sz="2400" b="1"/>
              <a:t> </a:t>
            </a:r>
            <a:r>
              <a:rPr lang="en-US" sz="2400" b="1"/>
              <a:t>Choose 2 pictures</a:t>
            </a:r>
            <a:endParaRPr/>
          </a:p>
          <a:p>
            <a:pPr>
              <a:defRPr/>
            </a:pPr>
            <a:r>
              <a:rPr lang="en-US" sz="2400" b="1"/>
              <a:t>    </a:t>
            </a:r>
            <a:endParaRPr lang="ru-RU" sz="2400" b="1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537794" y="3429000"/>
            <a:ext cx="101041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/>
              <a:t>an indoor sports facility / a team sport / teaching a young girl how to play tennis / two girls volleyball teams / a tennis coach / competing in a big sports complex / an outdoor one / enthusiastic spectators / cheering them on from the sidelines / on an open-air tennis court / two different types of sports that teenagers can participate in / an individual sport /the location to perform</a:t>
            </a:r>
            <a:endParaRPr lang="ru-RU" sz="240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537793" y="6971740"/>
            <a:ext cx="10397776" cy="396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sz="20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 bwMode="auto">
          <a:xfrm>
            <a:off x="10931611" y="0"/>
            <a:ext cx="1260389" cy="685800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7" name="Google Shape;97;p2"/>
          <p:cNvSpPr/>
          <p:nvPr/>
        </p:nvSpPr>
        <p:spPr bwMode="auto">
          <a:xfrm>
            <a:off x="11381877" y="6132375"/>
            <a:ext cx="369332" cy="369332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8" name="Google Shape;98;p2"/>
          <p:cNvSpPr txBox="1"/>
          <p:nvPr/>
        </p:nvSpPr>
        <p:spPr bwMode="auto">
          <a:xfrm>
            <a:off x="11415009" y="6173937"/>
            <a:ext cx="306208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en-US" sz="1200">
                <a:solidFill>
                  <a:srgbClr val="FFFFFF"/>
                </a:solidFill>
                <a:latin typeface="Montserrat"/>
              </a:rPr>
              <a:t>6</a:t>
            </a:r>
            <a:endParaRPr sz="1400" b="0" i="0" u="none" strike="noStrike" cap="none" spc="0">
              <a:ln>
                <a:noFill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04" name="Google Shape;104;p2"/>
          <p:cNvSpPr txBox="1"/>
          <p:nvPr/>
        </p:nvSpPr>
        <p:spPr bwMode="auto">
          <a:xfrm>
            <a:off x="1414518" y="2171397"/>
            <a:ext cx="87122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defRPr/>
            </a:pPr>
            <a:endParaRPr lang="ru-RU" sz="2800">
              <a:latin typeface="Montserrat"/>
              <a:ea typeface="Montserrat"/>
              <a:cs typeface="Montserrat"/>
            </a:endParaRPr>
          </a:p>
        </p:txBody>
      </p:sp>
      <p:pic>
        <p:nvPicPr>
          <p:cNvPr id="107" name="Google Shape;107;p2"/>
          <p:cNvPicPr/>
          <p:nvPr/>
        </p:nvPicPr>
        <p:blipFill>
          <a:blip r:embed="rId2">
            <a:alphaModFix amt="20000"/>
          </a:blip>
          <a:stretch/>
        </p:blipFill>
        <p:spPr bwMode="auto">
          <a:xfrm>
            <a:off x="43011" y="269868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"/>
          <p:cNvPicPr/>
          <p:nvPr/>
        </p:nvPicPr>
        <p:blipFill>
          <a:blip r:embed="rId3">
            <a:alphaModFix amt="20000"/>
          </a:blip>
          <a:stretch/>
        </p:blipFill>
        <p:spPr bwMode="auto">
          <a:xfrm>
            <a:off x="31064" y="3747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"/>
          <p:cNvPicPr/>
          <p:nvPr/>
        </p:nvPicPr>
        <p:blipFill>
          <a:blip r:embed="rId4">
            <a:alphaModFix amt="20000"/>
          </a:blip>
          <a:stretch/>
        </p:blipFill>
        <p:spPr bwMode="auto">
          <a:xfrm>
            <a:off x="43011" y="3225981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24714" y="6327344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43694" y="1643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"/>
          <p:cNvPicPr/>
          <p:nvPr/>
        </p:nvPicPr>
        <p:blipFill>
          <a:blip r:embed="rId7">
            <a:alphaModFix amt="20000"/>
          </a:blip>
          <a:stretch/>
        </p:blipFill>
        <p:spPr bwMode="auto">
          <a:xfrm>
            <a:off x="43011" y="217139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"/>
          <p:cNvPicPr/>
          <p:nvPr/>
        </p:nvPicPr>
        <p:blipFill>
          <a:blip r:embed="rId8">
            <a:alphaModFix amt="20000"/>
          </a:blip>
          <a:stretch/>
        </p:blipFill>
        <p:spPr bwMode="auto">
          <a:xfrm>
            <a:off x="31064" y="4269873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"/>
          <p:cNvPicPr/>
          <p:nvPr/>
        </p:nvPicPr>
        <p:blipFill>
          <a:blip r:embed="rId9">
            <a:alphaModFix amt="20000"/>
          </a:blip>
          <a:stretch/>
        </p:blipFill>
        <p:spPr bwMode="auto">
          <a:xfrm>
            <a:off x="24714" y="4779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24714" y="581126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24714" y="5295194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65593" y="1128002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65593" y="611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65593" y="95852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/>
          <p:cNvPicPr/>
          <p:nvPr/>
        </p:nvPicPr>
        <p:blipFill>
          <a:blip r:embed="rId12">
            <a:alphaModFix/>
          </a:blip>
          <a:stretch/>
        </p:blipFill>
        <p:spPr bwMode="auto">
          <a:xfrm>
            <a:off x="11287126" y="490631"/>
            <a:ext cx="561974" cy="707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1041952" y="121972"/>
            <a:ext cx="2172393" cy="20306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3768103" y="125340"/>
            <a:ext cx="2147053" cy="205547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 bwMode="auto">
          <a:xfrm>
            <a:off x="510093" y="2327581"/>
            <a:ext cx="104215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/>
              <a:t>an indoor sports facility / a team sport / teaching a young girl how to play tennis / two girls volleyball teams / a tennis coach / competing in a big sports complex / an outdoor one / enthusiastic spectators / cheering them on from the sidelines / on an open-air tennis court / two different types of sports that teenagers can participate in / an individual sport /the location to perform</a:t>
            </a:r>
            <a:endParaRPr/>
          </a:p>
        </p:txBody>
      </p:sp>
      <p:pic>
        <p:nvPicPr>
          <p:cNvPr id="1152882959" name="Рисунок 1152882958"/>
          <p:cNvPicPr>
            <a:picLocks noChangeAspect="1"/>
          </p:cNvPicPr>
          <p:nvPr/>
        </p:nvPicPr>
        <p:blipFill>
          <a:blip r:embed="rId15"/>
          <a:stretch/>
        </p:blipFill>
        <p:spPr bwMode="auto">
          <a:xfrm>
            <a:off x="3565768" y="3856918"/>
            <a:ext cx="3705224" cy="2876549"/>
          </a:xfrm>
          <a:prstGeom prst="rect">
            <a:avLst/>
          </a:prstGeom>
        </p:spPr>
      </p:pic>
      <p:sp>
        <p:nvSpPr>
          <p:cNvPr id="1851147517" name="TextBox 1851147516"/>
          <p:cNvSpPr txBox="1"/>
          <p:nvPr/>
        </p:nvSpPr>
        <p:spPr bwMode="auto">
          <a:xfrm>
            <a:off x="6522211" y="318101"/>
            <a:ext cx="4056390" cy="4270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lang="en-US" sz="2200" b="1"/>
              <a:t>Describe the pictures</a:t>
            </a:r>
            <a:endParaRPr sz="2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41664916" name="Google Shape;96;p2"/>
          <p:cNvSpPr/>
          <p:nvPr/>
        </p:nvSpPr>
        <p:spPr bwMode="auto">
          <a:xfrm>
            <a:off x="10931609" y="0"/>
            <a:ext cx="1260388" cy="685800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978857671" name="Google Shape;97;p2"/>
          <p:cNvSpPr/>
          <p:nvPr/>
        </p:nvSpPr>
        <p:spPr bwMode="auto">
          <a:xfrm>
            <a:off x="11381877" y="6132375"/>
            <a:ext cx="369331" cy="369331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32040493" name="Google Shape;98;p2"/>
          <p:cNvSpPr txBox="1"/>
          <p:nvPr/>
        </p:nvSpPr>
        <p:spPr bwMode="auto">
          <a:xfrm>
            <a:off x="11415008" y="6173937"/>
            <a:ext cx="306927" cy="305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Arial"/>
                <a:cs typeface="Arial"/>
              </a:rPr>
              <a:t>7</a:t>
            </a:r>
            <a:endParaRPr sz="1400" b="0" i="0" u="none" strike="noStrike" cap="none" spc="0">
              <a:ln>
                <a:noFill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07211879" name="Google Shape;104;p2"/>
          <p:cNvSpPr txBox="1"/>
          <p:nvPr/>
        </p:nvSpPr>
        <p:spPr bwMode="auto">
          <a:xfrm>
            <a:off x="1414516" y="2171396"/>
            <a:ext cx="8712199" cy="738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lvl="0">
              <a:lnSpc>
                <a:spcPct val="150000"/>
              </a:lnSpc>
              <a:defRPr/>
            </a:pPr>
            <a:endParaRPr lang="ru-RU" sz="2800">
              <a:latin typeface="Montserrat"/>
              <a:ea typeface="Montserrat"/>
              <a:cs typeface="Montserrat"/>
            </a:endParaRPr>
          </a:p>
        </p:txBody>
      </p:sp>
      <p:pic>
        <p:nvPicPr>
          <p:cNvPr id="856797419" name="Google Shape;107;p2"/>
          <p:cNvPicPr/>
          <p:nvPr/>
        </p:nvPicPr>
        <p:blipFill>
          <a:blip r:embed="rId2">
            <a:alphaModFix amt="20000"/>
          </a:blip>
          <a:stretch/>
        </p:blipFill>
        <p:spPr bwMode="auto">
          <a:xfrm>
            <a:off x="43011" y="2698688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8503718" name="Google Shape;108;p2"/>
          <p:cNvPicPr/>
          <p:nvPr/>
        </p:nvPicPr>
        <p:blipFill>
          <a:blip r:embed="rId3">
            <a:alphaModFix amt="20000"/>
          </a:blip>
          <a:stretch/>
        </p:blipFill>
        <p:spPr bwMode="auto">
          <a:xfrm>
            <a:off x="31063" y="3747926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2271361" name="Google Shape;109;p2"/>
          <p:cNvPicPr/>
          <p:nvPr/>
        </p:nvPicPr>
        <p:blipFill>
          <a:blip r:embed="rId4">
            <a:alphaModFix amt="20000"/>
          </a:blip>
          <a:stretch/>
        </p:blipFill>
        <p:spPr bwMode="auto">
          <a:xfrm>
            <a:off x="43011" y="3225980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6945627" name="Google Shape;110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24714" y="6327343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9521681" name="Google Shape;111;p2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43693" y="1643118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9255989" name="Google Shape;112;p2"/>
          <p:cNvPicPr/>
          <p:nvPr/>
        </p:nvPicPr>
        <p:blipFill>
          <a:blip r:embed="rId7">
            <a:alphaModFix amt="20000"/>
          </a:blip>
          <a:stretch/>
        </p:blipFill>
        <p:spPr bwMode="auto">
          <a:xfrm>
            <a:off x="43011" y="2171396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288730" name="Google Shape;113;p2"/>
          <p:cNvPicPr/>
          <p:nvPr/>
        </p:nvPicPr>
        <p:blipFill>
          <a:blip r:embed="rId8">
            <a:alphaModFix amt="20000"/>
          </a:blip>
          <a:stretch/>
        </p:blipFill>
        <p:spPr bwMode="auto">
          <a:xfrm>
            <a:off x="31063" y="4269872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467259" name="Google Shape;114;p2"/>
          <p:cNvPicPr/>
          <p:nvPr/>
        </p:nvPicPr>
        <p:blipFill>
          <a:blip r:embed="rId9">
            <a:alphaModFix amt="20000"/>
          </a:blip>
          <a:stretch/>
        </p:blipFill>
        <p:spPr bwMode="auto">
          <a:xfrm>
            <a:off x="24714" y="4779118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831686" name="Google Shape;115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24714" y="5811268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7492412" name="Google Shape;116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24714" y="5295193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0701302" name="Google Shape;117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65592" y="1128001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03599855" name="Google Shape;118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65592" y="611926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6068856" name="Google Shape;119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65592" y="95851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418087" name="Google Shape;120;p2"/>
          <p:cNvPicPr/>
          <p:nvPr/>
        </p:nvPicPr>
        <p:blipFill>
          <a:blip r:embed="rId12">
            <a:alphaModFix/>
          </a:blip>
          <a:stretch/>
        </p:blipFill>
        <p:spPr bwMode="auto">
          <a:xfrm>
            <a:off x="11287125" y="490631"/>
            <a:ext cx="561973" cy="707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7324876" name="Рисунок 5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1041951" y="121971"/>
            <a:ext cx="2172393" cy="2030604"/>
          </a:xfrm>
          <a:prstGeom prst="rect">
            <a:avLst/>
          </a:prstGeom>
        </p:spPr>
      </p:pic>
      <p:pic>
        <p:nvPicPr>
          <p:cNvPr id="1386699345" name="Рисунок 6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3768102" y="125339"/>
            <a:ext cx="2147052" cy="2055472"/>
          </a:xfrm>
          <a:prstGeom prst="rect">
            <a:avLst/>
          </a:prstGeom>
        </p:spPr>
      </p:pic>
      <p:sp>
        <p:nvSpPr>
          <p:cNvPr id="321745450" name="Прямоугольник 7"/>
          <p:cNvSpPr/>
          <p:nvPr/>
        </p:nvSpPr>
        <p:spPr bwMode="auto">
          <a:xfrm>
            <a:off x="510093" y="2327580"/>
            <a:ext cx="10421517" cy="1631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/>
              <a:t>an indoor sports facility / a team sport / teaching a young girl how to play tennis / two girls volleyball teams / a tennis coach / competing in a big sports complex / an outdoor one / enthusiastic spectators / cheering them on from the sidelines / on an open-air tennis court / two different types of sports that teenagers can participate in / an individual sport /the location to perform</a:t>
            </a:r>
            <a:endParaRPr/>
          </a:p>
        </p:txBody>
      </p:sp>
      <p:pic>
        <p:nvPicPr>
          <p:cNvPr id="319232187" name="Рисунок 319232186"/>
          <p:cNvPicPr>
            <a:picLocks noChangeAspect="1"/>
          </p:cNvPicPr>
          <p:nvPr/>
        </p:nvPicPr>
        <p:blipFill>
          <a:blip r:embed="rId15"/>
          <a:stretch/>
        </p:blipFill>
        <p:spPr bwMode="auto">
          <a:xfrm>
            <a:off x="3923424" y="3670480"/>
            <a:ext cx="1991731" cy="3508163"/>
          </a:xfrm>
          <a:prstGeom prst="rect">
            <a:avLst/>
          </a:prstGeom>
        </p:spPr>
      </p:pic>
      <p:sp>
        <p:nvSpPr>
          <p:cNvPr id="304578918" name="TextBox 304578917"/>
          <p:cNvSpPr txBox="1"/>
          <p:nvPr/>
        </p:nvSpPr>
        <p:spPr bwMode="auto">
          <a:xfrm>
            <a:off x="6070384" y="246260"/>
            <a:ext cx="4751728" cy="109764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lang="en-US" sz="2200" b="1"/>
              <a:t>Which of the phrases can be used to speak about relevance to the project?</a:t>
            </a:r>
            <a:endParaRPr sz="22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21338230" name="Google Shape;96;p2"/>
          <p:cNvSpPr/>
          <p:nvPr/>
        </p:nvSpPr>
        <p:spPr bwMode="auto">
          <a:xfrm>
            <a:off x="10931609" y="0"/>
            <a:ext cx="1260388" cy="685800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41818409" name="Google Shape;97;p2"/>
          <p:cNvSpPr/>
          <p:nvPr/>
        </p:nvSpPr>
        <p:spPr bwMode="auto">
          <a:xfrm>
            <a:off x="11381877" y="6132375"/>
            <a:ext cx="369331" cy="369331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520680811" name="Google Shape;98;p2"/>
          <p:cNvSpPr txBox="1"/>
          <p:nvPr/>
        </p:nvSpPr>
        <p:spPr bwMode="auto">
          <a:xfrm>
            <a:off x="11415008" y="6173937"/>
            <a:ext cx="306927" cy="305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Arial"/>
                <a:cs typeface="Arial"/>
              </a:rPr>
              <a:t>8</a:t>
            </a:r>
            <a:endParaRPr sz="1400" b="0" i="0" u="none" strike="noStrike" cap="none" spc="0">
              <a:ln>
                <a:noFill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464093055" name="Google Shape;104;p2"/>
          <p:cNvSpPr txBox="1"/>
          <p:nvPr/>
        </p:nvSpPr>
        <p:spPr bwMode="auto">
          <a:xfrm>
            <a:off x="1414516" y="2171396"/>
            <a:ext cx="8712199" cy="738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lvl="0">
              <a:lnSpc>
                <a:spcPct val="150000"/>
              </a:lnSpc>
              <a:defRPr/>
            </a:pPr>
            <a:endParaRPr lang="ru-RU" sz="2800">
              <a:latin typeface="Montserrat"/>
              <a:ea typeface="Montserrat"/>
              <a:cs typeface="Montserrat"/>
            </a:endParaRPr>
          </a:p>
        </p:txBody>
      </p:sp>
      <p:pic>
        <p:nvPicPr>
          <p:cNvPr id="1945894712" name="Google Shape;107;p2"/>
          <p:cNvPicPr/>
          <p:nvPr/>
        </p:nvPicPr>
        <p:blipFill>
          <a:blip r:embed="rId2">
            <a:alphaModFix amt="20000"/>
          </a:blip>
          <a:stretch/>
        </p:blipFill>
        <p:spPr bwMode="auto">
          <a:xfrm>
            <a:off x="43011" y="2698688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8065449" name="Google Shape;108;p2"/>
          <p:cNvPicPr/>
          <p:nvPr/>
        </p:nvPicPr>
        <p:blipFill>
          <a:blip r:embed="rId3">
            <a:alphaModFix amt="20000"/>
          </a:blip>
          <a:stretch/>
        </p:blipFill>
        <p:spPr bwMode="auto">
          <a:xfrm>
            <a:off x="31063" y="3747926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7651832" name="Google Shape;109;p2"/>
          <p:cNvPicPr/>
          <p:nvPr/>
        </p:nvPicPr>
        <p:blipFill>
          <a:blip r:embed="rId4">
            <a:alphaModFix amt="20000"/>
          </a:blip>
          <a:stretch/>
        </p:blipFill>
        <p:spPr bwMode="auto">
          <a:xfrm>
            <a:off x="43011" y="3225980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1695489" name="Google Shape;110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24714" y="6327343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9516628" name="Google Shape;111;p2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43693" y="1643118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6567314" name="Google Shape;112;p2"/>
          <p:cNvPicPr/>
          <p:nvPr/>
        </p:nvPicPr>
        <p:blipFill>
          <a:blip r:embed="rId7">
            <a:alphaModFix amt="20000"/>
          </a:blip>
          <a:stretch/>
        </p:blipFill>
        <p:spPr bwMode="auto">
          <a:xfrm>
            <a:off x="43011" y="2171396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3633449" name="Google Shape;113;p2"/>
          <p:cNvPicPr/>
          <p:nvPr/>
        </p:nvPicPr>
        <p:blipFill>
          <a:blip r:embed="rId8">
            <a:alphaModFix amt="20000"/>
          </a:blip>
          <a:stretch/>
        </p:blipFill>
        <p:spPr bwMode="auto">
          <a:xfrm>
            <a:off x="31063" y="4269872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7254602" name="Google Shape;114;p2"/>
          <p:cNvPicPr/>
          <p:nvPr/>
        </p:nvPicPr>
        <p:blipFill>
          <a:blip r:embed="rId9">
            <a:alphaModFix amt="20000"/>
          </a:blip>
          <a:stretch/>
        </p:blipFill>
        <p:spPr bwMode="auto">
          <a:xfrm>
            <a:off x="24714" y="4779118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561813" name="Google Shape;115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24714" y="5811268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070216" name="Google Shape;116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24714" y="5295193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5329636" name="Google Shape;117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65592" y="1128001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22131843" name="Google Shape;118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65592" y="611926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5385481" name="Google Shape;119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65592" y="95851"/>
            <a:ext cx="444499" cy="44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67136386" name="Google Shape;120;p2"/>
          <p:cNvPicPr/>
          <p:nvPr/>
        </p:nvPicPr>
        <p:blipFill>
          <a:blip r:embed="rId12">
            <a:alphaModFix/>
          </a:blip>
          <a:stretch/>
        </p:blipFill>
        <p:spPr bwMode="auto">
          <a:xfrm>
            <a:off x="11287125" y="490631"/>
            <a:ext cx="561973" cy="707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8056346" name="Рисунок 5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1041951" y="121971"/>
            <a:ext cx="2172393" cy="2030604"/>
          </a:xfrm>
          <a:prstGeom prst="rect">
            <a:avLst/>
          </a:prstGeom>
        </p:spPr>
      </p:pic>
      <p:pic>
        <p:nvPicPr>
          <p:cNvPr id="74938068" name="Рисунок 6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3768102" y="125339"/>
            <a:ext cx="2147052" cy="2055472"/>
          </a:xfrm>
          <a:prstGeom prst="rect">
            <a:avLst/>
          </a:prstGeom>
        </p:spPr>
      </p:pic>
      <p:sp>
        <p:nvSpPr>
          <p:cNvPr id="1461737439" name="Прямоугольник 7"/>
          <p:cNvSpPr/>
          <p:nvPr/>
        </p:nvSpPr>
        <p:spPr bwMode="auto">
          <a:xfrm>
            <a:off x="510093" y="2327580"/>
            <a:ext cx="10421517" cy="1631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/>
              <a:t>an indoor sports facility / a team sport / teaching a young girl how to play tennis / two girls volleyball teams / a tennis coach / competing in a big sports complex / an outdoor one / enthusiastic spectators / cheering them on from the sidelines / on an open-air tennis court / two different types of sports that teenagers can participate in / an individual sport /the location to perform</a:t>
            </a:r>
            <a:endParaRPr/>
          </a:p>
        </p:txBody>
      </p:sp>
      <p:pic>
        <p:nvPicPr>
          <p:cNvPr id="751945698" name="Рисунок 751945697"/>
          <p:cNvPicPr>
            <a:picLocks noChangeAspect="1"/>
          </p:cNvPicPr>
          <p:nvPr/>
        </p:nvPicPr>
        <p:blipFill>
          <a:blip r:embed="rId15"/>
          <a:stretch/>
        </p:blipFill>
        <p:spPr bwMode="auto">
          <a:xfrm>
            <a:off x="4567115" y="3747926"/>
            <a:ext cx="2028365" cy="3327786"/>
          </a:xfrm>
          <a:prstGeom prst="rect">
            <a:avLst/>
          </a:prstGeom>
        </p:spPr>
      </p:pic>
      <p:sp>
        <p:nvSpPr>
          <p:cNvPr id="720993369" name="TextBox 720993368"/>
          <p:cNvSpPr txBox="1"/>
          <p:nvPr/>
        </p:nvSpPr>
        <p:spPr bwMode="auto">
          <a:xfrm>
            <a:off x="6289763" y="127922"/>
            <a:ext cx="4223849" cy="14329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lang="en-US" sz="2200" b="1"/>
              <a:t>Which of the phrases can be used to speak about the differences between the pictures?</a:t>
            </a:r>
            <a:endParaRPr sz="22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 bwMode="auto">
          <a:xfrm>
            <a:off x="10931611" y="0"/>
            <a:ext cx="1260389" cy="685800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7" name="Google Shape;97;p2"/>
          <p:cNvSpPr/>
          <p:nvPr/>
        </p:nvSpPr>
        <p:spPr bwMode="auto">
          <a:xfrm>
            <a:off x="11381877" y="6132375"/>
            <a:ext cx="369332" cy="369332"/>
          </a:xfrm>
          <a:prstGeom prst="ellipse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8" name="Google Shape;98;p2"/>
          <p:cNvSpPr txBox="1"/>
          <p:nvPr/>
        </p:nvSpPr>
        <p:spPr bwMode="auto">
          <a:xfrm>
            <a:off x="11415008" y="6173937"/>
            <a:ext cx="306927" cy="27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ru-RU" sz="1200">
                <a:solidFill>
                  <a:srgbClr val="FFFFFF"/>
                </a:solidFill>
                <a:latin typeface="Montserrat"/>
              </a:rPr>
              <a:t>9</a:t>
            </a:r>
            <a:endParaRPr sz="1400" b="0" i="0" u="none" strike="noStrike" cap="none" spc="0">
              <a:ln>
                <a:noFill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107" name="Google Shape;107;p2"/>
          <p:cNvPicPr/>
          <p:nvPr/>
        </p:nvPicPr>
        <p:blipFill>
          <a:blip r:embed="rId2">
            <a:alphaModFix amt="20000"/>
          </a:blip>
          <a:stretch/>
        </p:blipFill>
        <p:spPr bwMode="auto">
          <a:xfrm>
            <a:off x="43011" y="269868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"/>
          <p:cNvPicPr/>
          <p:nvPr/>
        </p:nvPicPr>
        <p:blipFill>
          <a:blip r:embed="rId3">
            <a:alphaModFix amt="20000"/>
          </a:blip>
          <a:stretch/>
        </p:blipFill>
        <p:spPr bwMode="auto">
          <a:xfrm>
            <a:off x="31064" y="3747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"/>
          <p:cNvPicPr/>
          <p:nvPr/>
        </p:nvPicPr>
        <p:blipFill>
          <a:blip r:embed="rId4">
            <a:alphaModFix amt="20000"/>
          </a:blip>
          <a:stretch/>
        </p:blipFill>
        <p:spPr bwMode="auto">
          <a:xfrm>
            <a:off x="43011" y="3225981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24714" y="6327344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"/>
          <p:cNvPicPr/>
          <p:nvPr/>
        </p:nvPicPr>
        <p:blipFill>
          <a:blip r:embed="rId6">
            <a:alphaModFix amt="20000"/>
          </a:blip>
          <a:stretch/>
        </p:blipFill>
        <p:spPr bwMode="auto">
          <a:xfrm>
            <a:off x="43694" y="1643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"/>
          <p:cNvPicPr/>
          <p:nvPr/>
        </p:nvPicPr>
        <p:blipFill>
          <a:blip r:embed="rId7">
            <a:alphaModFix amt="20000"/>
          </a:blip>
          <a:stretch/>
        </p:blipFill>
        <p:spPr bwMode="auto">
          <a:xfrm>
            <a:off x="43011" y="217139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"/>
          <p:cNvPicPr/>
          <p:nvPr/>
        </p:nvPicPr>
        <p:blipFill>
          <a:blip r:embed="rId8">
            <a:alphaModFix amt="20000"/>
          </a:blip>
          <a:stretch/>
        </p:blipFill>
        <p:spPr bwMode="auto">
          <a:xfrm>
            <a:off x="31064" y="4269873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"/>
          <p:cNvPicPr/>
          <p:nvPr/>
        </p:nvPicPr>
        <p:blipFill>
          <a:blip r:embed="rId9">
            <a:alphaModFix amt="20000"/>
          </a:blip>
          <a:stretch/>
        </p:blipFill>
        <p:spPr bwMode="auto">
          <a:xfrm>
            <a:off x="24714" y="477911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24714" y="5811269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24714" y="5295194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"/>
          <p:cNvPicPr/>
          <p:nvPr/>
        </p:nvPicPr>
        <p:blipFill>
          <a:blip r:embed="rId5">
            <a:alphaModFix amt="20000"/>
          </a:blip>
          <a:stretch/>
        </p:blipFill>
        <p:spPr bwMode="auto">
          <a:xfrm>
            <a:off x="65593" y="1128002"/>
            <a:ext cx="431799" cy="43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"/>
          <p:cNvPicPr/>
          <p:nvPr/>
        </p:nvPicPr>
        <p:blipFill>
          <a:blip r:embed="rId10">
            <a:alphaModFix amt="20000"/>
          </a:blip>
          <a:stretch/>
        </p:blipFill>
        <p:spPr bwMode="auto">
          <a:xfrm>
            <a:off x="65593" y="611927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/>
          <p:cNvPicPr/>
          <p:nvPr/>
        </p:nvPicPr>
        <p:blipFill>
          <a:blip r:embed="rId11">
            <a:alphaModFix amt="20000"/>
          </a:blip>
          <a:stretch/>
        </p:blipFill>
        <p:spPr bwMode="auto">
          <a:xfrm>
            <a:off x="65593" y="95852"/>
            <a:ext cx="444500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/>
          <p:cNvPicPr/>
          <p:nvPr/>
        </p:nvPicPr>
        <p:blipFill>
          <a:blip r:embed="rId12">
            <a:alphaModFix/>
          </a:blip>
          <a:stretch/>
        </p:blipFill>
        <p:spPr bwMode="auto">
          <a:xfrm>
            <a:off x="11287126" y="490631"/>
            <a:ext cx="561974" cy="70750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104;p2"/>
          <p:cNvSpPr txBox="1"/>
          <p:nvPr/>
        </p:nvSpPr>
        <p:spPr bwMode="auto">
          <a:xfrm>
            <a:off x="7181159" y="295588"/>
            <a:ext cx="4200566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endParaRPr lang="ru-RU" sz="1600">
              <a:latin typeface="Montserrat"/>
              <a:ea typeface="Montserrat"/>
              <a:cs typeface="Montserrat"/>
            </a:endParaRPr>
          </a:p>
          <a:p>
            <a:pPr lvl="0">
              <a:defRPr/>
            </a:pPr>
            <a:r>
              <a:rPr lang="ru-RU" sz="2400">
                <a:latin typeface="Montserrat"/>
                <a:ea typeface="Montserrat"/>
                <a:cs typeface="Montserrat"/>
              </a:rPr>
              <a:t>                                                                                                         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865608" y="291004"/>
            <a:ext cx="2615411" cy="24447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3858433" y="291004"/>
            <a:ext cx="2572735" cy="2462997"/>
          </a:xfrm>
          <a:prstGeom prst="rect">
            <a:avLst/>
          </a:prstGeom>
        </p:spPr>
      </p:pic>
      <p:pic>
        <p:nvPicPr>
          <p:cNvPr id="629625931" name="Рисунок 629625930"/>
          <p:cNvPicPr>
            <a:picLocks noChangeAspect="1"/>
          </p:cNvPicPr>
          <p:nvPr/>
        </p:nvPicPr>
        <p:blipFill>
          <a:blip r:embed="rId15"/>
          <a:stretch/>
        </p:blipFill>
        <p:spPr bwMode="auto">
          <a:xfrm>
            <a:off x="456512" y="2823074"/>
            <a:ext cx="4916573" cy="3856636"/>
          </a:xfrm>
          <a:prstGeom prst="rect">
            <a:avLst/>
          </a:prstGeom>
        </p:spPr>
      </p:pic>
      <p:pic>
        <p:nvPicPr>
          <p:cNvPr id="918586018" name="Рисунок 918586017"/>
          <p:cNvPicPr>
            <a:picLocks noChangeAspect="1"/>
          </p:cNvPicPr>
          <p:nvPr/>
        </p:nvPicPr>
        <p:blipFill>
          <a:blip r:embed="rId16"/>
          <a:stretch/>
        </p:blipFill>
        <p:spPr bwMode="auto">
          <a:xfrm>
            <a:off x="5587946" y="2866386"/>
            <a:ext cx="2472918" cy="3991613"/>
          </a:xfrm>
          <a:prstGeom prst="rect">
            <a:avLst/>
          </a:prstGeom>
        </p:spPr>
      </p:pic>
      <p:pic>
        <p:nvPicPr>
          <p:cNvPr id="653347691" name="Рисунок 653347690"/>
          <p:cNvPicPr>
            <a:picLocks noChangeAspect="1"/>
          </p:cNvPicPr>
          <p:nvPr/>
        </p:nvPicPr>
        <p:blipFill>
          <a:blip r:embed="rId17"/>
          <a:stretch/>
        </p:blipFill>
        <p:spPr bwMode="auto">
          <a:xfrm>
            <a:off x="8365666" y="2920938"/>
            <a:ext cx="2320679" cy="3952805"/>
          </a:xfrm>
          <a:prstGeom prst="rect">
            <a:avLst/>
          </a:prstGeom>
        </p:spPr>
      </p:pic>
      <p:sp>
        <p:nvSpPr>
          <p:cNvPr id="497075535" name="TextBox 497075534"/>
          <p:cNvSpPr txBox="1"/>
          <p:nvPr/>
        </p:nvSpPr>
        <p:spPr bwMode="auto">
          <a:xfrm>
            <a:off x="6948175" y="460166"/>
            <a:ext cx="3738170" cy="4270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lang="en-US" sz="2200" b="1" dirty="0"/>
              <a:t>Possible </a:t>
            </a:r>
            <a:r>
              <a:rPr lang="en-US" sz="2200" b="1" dirty="0" smtClean="0"/>
              <a:t>answer</a:t>
            </a:r>
            <a:endParaRPr sz="2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569</Words>
  <Application>Microsoft Office PowerPoint</Application>
  <DocSecurity>0</DocSecurity>
  <PresentationFormat>Широкоэкранный</PresentationFormat>
  <Paragraphs>56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Calibri</vt:lpstr>
      <vt:lpstr>Arial</vt:lpstr>
      <vt:lpstr>Times New Roman</vt:lpstr>
      <vt:lpstr>Montserrat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Быстрых Вероника Олеговна</dc:creator>
  <cp:keywords/>
  <dc:description/>
  <cp:lastModifiedBy>Мария</cp:lastModifiedBy>
  <cp:revision>68</cp:revision>
  <dcterms:created xsi:type="dcterms:W3CDTF">2020-10-04T12:22:01Z</dcterms:created>
  <dcterms:modified xsi:type="dcterms:W3CDTF">2024-03-25T16:06:57Z</dcterms:modified>
  <cp:category/>
  <dc:identifier/>
  <cp:contentStatus/>
  <dc:language/>
  <cp:version/>
</cp:coreProperties>
</file>