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4" r:id="rId4"/>
    <p:sldId id="275" r:id="rId5"/>
    <p:sldId id="27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66" r:id="rId17"/>
    <p:sldId id="267" r:id="rId18"/>
    <p:sldId id="272" r:id="rId19"/>
    <p:sldId id="273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102"/>
    <a:srgbClr val="210F01"/>
    <a:srgbClr val="1D0E01"/>
    <a:srgbClr val="281302"/>
    <a:srgbClr val="170B01"/>
    <a:srgbClr val="000000"/>
    <a:srgbClr val="130901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94" d="100"/>
          <a:sy n="94" d="100"/>
        </p:scale>
        <p:origin x="-127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FBAC-0D66-4754-9792-3CAD23D6C19C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79834-3716-4F63-944A-3209EB2EF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61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9834-3716-4F63-944A-3209EB2EF6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4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9834-3716-4F63-944A-3209EB2EF6B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4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0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2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5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8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9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2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3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75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8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2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75E7-18B4-4599-A1B1-09891A9EE5B7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EB881-E959-46B9-936B-2B6ACC47A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85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Сысое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 Юлия Александровна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2200" dirty="0" smtClean="0"/>
              <a:t>учитель математики ГБОУ </a:t>
            </a:r>
            <a:r>
              <a:rPr lang="ru-RU" sz="2200" dirty="0" smtClean="0"/>
              <a:t>Школы № 1506 </a:t>
            </a:r>
            <a:r>
              <a:rPr lang="ru-RU" sz="2200" dirty="0" err="1" smtClean="0"/>
              <a:t>г.Москвы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348880"/>
            <a:ext cx="6400800" cy="3744416"/>
          </a:xfrm>
        </p:spPr>
        <p:txBody>
          <a:bodyPr/>
          <a:lstStyle/>
          <a:p>
            <a:r>
              <a:rPr lang="ru-RU" b="1" i="1" dirty="0" smtClean="0">
                <a:solidFill>
                  <a:srgbClr val="130901"/>
                </a:solidFill>
              </a:rPr>
              <a:t>Презентация к уроку по учебному предмету «Алгебра и начала анализа» в 10 классе на тему «Отбор корней в тригонометрических уравнениях»</a:t>
            </a:r>
            <a:endParaRPr lang="ru-RU" b="1" i="1" dirty="0">
              <a:solidFill>
                <a:srgbClr val="130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</a:t>
            </a:r>
            <a:r>
              <a:rPr lang="en-US" sz="32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19256" cy="13247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а) Решите уравнение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𝒔𝒊𝒏𝒙</m:t>
                    </m:r>
                    <m:r>
                      <a:rPr lang="ru-RU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𝒄𝒐𝒔𝒙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б)  Определите корни, принадлежащие отрезу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;</m:t>
                        </m:r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</m:d>
                    <m:r>
                      <a:rPr lang="ru-RU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19256" cy="1324744"/>
              </a:xfrm>
              <a:blipFill rotWithShape="1">
                <a:blip r:embed="rId2"/>
                <a:stretch>
                  <a:fillRect l="-1113" t="-36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/>
          <p:cNvSpPr txBox="1">
            <a:spLocks/>
          </p:cNvSpPr>
          <p:nvPr/>
        </p:nvSpPr>
        <p:spPr>
          <a:xfrm>
            <a:off x="395536" y="2996952"/>
            <a:ext cx="8219256" cy="1324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В случае возникновения сложностей при самостоятельном решении, можно воспользоваться подсказками: на двух следующих слайдах приведено решение уравнения с пропусками, которые надо заполнить.</a:t>
            </a:r>
            <a:endParaRPr lang="ru-RU" sz="24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" y="836712"/>
            <a:ext cx="8083599" cy="517260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928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0856"/>
            <a:ext cx="5619528" cy="642925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88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  <a:r>
              <a:rPr lang="en-US" sz="32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1600200"/>
                <a:ext cx="8964488" cy="13967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а) Решите уравнение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𝟔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𝒄𝒐𝒔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𝒙</m:t>
                    </m:r>
                    <m:r>
                      <a:rPr lang="ru-RU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𝒄𝒐𝒔𝒙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𝟏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б)  Определите корни, принадлежащие интервалу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;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</m:d>
                    <m:r>
                      <a:rPr lang="ru-RU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600200"/>
                <a:ext cx="8964488" cy="1396751"/>
              </a:xfrm>
              <a:blipFill rotWithShape="1">
                <a:blip r:embed="rId2"/>
                <a:stretch>
                  <a:fillRect l="-1020" t="-26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/>
          <p:cNvSpPr txBox="1">
            <a:spLocks/>
          </p:cNvSpPr>
          <p:nvPr/>
        </p:nvSpPr>
        <p:spPr>
          <a:xfrm>
            <a:off x="395536" y="2996952"/>
            <a:ext cx="8219256" cy="1324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В случае возникновения сложностей при самостоятельном решении, можно воспользоваться подсказками: на двух следующих слайдах приведено полное решение уравнения.</a:t>
            </a:r>
            <a:endParaRPr lang="ru-RU" sz="24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9" y="476672"/>
            <a:ext cx="7347929" cy="590215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99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9545"/>
            <a:ext cx="6912767" cy="637891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66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r>
              <a:rPr lang="ru-RU" sz="32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1268760"/>
                <a:ext cx="9144000" cy="14401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b="1" dirty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а) Решите уравнение </a:t>
                </a:r>
                <a14:m>
                  <m:oMath xmlns:m="http://schemas.openxmlformats.org/officeDocument/2006/math">
                    <m:r>
                      <a:rPr lang="ru-RU" sz="2800" b="1" i="0" smtClean="0">
                        <a:solidFill>
                          <a:srgbClr val="241102"/>
                        </a:solidFill>
                        <a:latin typeface="Cambria Math"/>
                      </a:rPr>
                      <m:t>𝟓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𝒄𝒐𝒔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𝟐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−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𝟕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𝒔𝒊𝒏𝒙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б)  Найдите корни уравнения, принадлежащие отрезку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ea typeface="Cambria Math"/>
                              </a:rPr>
                              <m:t>𝝅</m:t>
                            </m:r>
                          </m:num>
                          <m:den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;</m:t>
                        </m:r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</m:d>
                    <m:r>
                      <a:rPr lang="ru-RU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68760"/>
                <a:ext cx="9144000" cy="1440160"/>
              </a:xfrm>
              <a:blipFill rotWithShape="1">
                <a:blip r:embed="rId2"/>
                <a:stretch>
                  <a:fillRect t="-4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/>
          <p:cNvSpPr txBox="1">
            <a:spLocks/>
          </p:cNvSpPr>
          <p:nvPr/>
        </p:nvSpPr>
        <p:spPr>
          <a:xfrm>
            <a:off x="395536" y="2996952"/>
            <a:ext cx="8219256" cy="13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4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07504" y="2708920"/>
                <a:ext cx="9036496" cy="1084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а) Решите уравнение </a:t>
                </a:r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𝒔𝒊𝒏𝒙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𝒄𝒐𝒔𝒙</m:t>
                        </m:r>
                      </m:den>
                    </m:f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𝒕𝒈𝒙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1" dirty="0" smtClean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б)  Найдите корни уравнения, принадлежащие отрезку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;</m:t>
                        </m:r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</m:d>
                    <m:r>
                      <a:rPr lang="ru-RU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708920"/>
                <a:ext cx="9036496" cy="1084015"/>
              </a:xfrm>
              <a:prstGeom prst="rect">
                <a:avLst/>
              </a:prstGeom>
              <a:blipFill rotWithShape="1">
                <a:blip r:embed="rId3"/>
                <a:stretch>
                  <a:fillRect l="-1080" b="-117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107504" y="4221088"/>
                <a:ext cx="8850168" cy="1549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а) Решите уравнение </a:t>
                </a:r>
                <a:r>
                  <a:rPr lang="en-US" sz="2400" b="1" dirty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𝒕𝒈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36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𝒕𝒈𝒙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𝒔𝒊𝒏𝒙</m:t>
                            </m:r>
                          </m:e>
                        </m:rad>
                      </m:den>
                    </m:f>
                    <m:r>
                      <a:rPr lang="en-US" sz="36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6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b="1" dirty="0" smtClean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б)  Найдите корни уравнения, принадлежащие отрезку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;</m:t>
                        </m:r>
                        <m:f>
                          <m:fPr>
                            <m:ctrlP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  <m:t>𝟓</m:t>
                            </m:r>
                            <m:r>
                              <a:rPr lang="en-US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ea typeface="Cambria Math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ru-RU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221088"/>
                <a:ext cx="8850168" cy="1549976"/>
              </a:xfrm>
              <a:prstGeom prst="rect">
                <a:avLst/>
              </a:prstGeom>
              <a:blipFill rotWithShape="1">
                <a:blip r:embed="rId4"/>
                <a:stretch>
                  <a:fillRect l="-1103"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15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к уравнениям 3,4,5.</a:t>
            </a:r>
            <a:endParaRPr lang="ru-RU" sz="32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1268760"/>
                <a:ext cx="8460432" cy="115212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Ответы:  а)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8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ru-RU" sz="28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8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𝒏</m:t>
                        </m:r>
                      </m:sup>
                    </m:sSup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𝝐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𝒁</m:t>
                    </m:r>
                  </m:oMath>
                </a14:m>
                <a:r>
                  <a:rPr lang="en-US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</a:t>
                </a:r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sz="28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68760"/>
                <a:ext cx="8460432" cy="1152128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/>
          <p:cNvSpPr txBox="1">
            <a:spLocks/>
          </p:cNvSpPr>
          <p:nvPr/>
        </p:nvSpPr>
        <p:spPr>
          <a:xfrm>
            <a:off x="395536" y="2996952"/>
            <a:ext cx="8219256" cy="13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4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/>
              <p:cNvSpPr/>
              <p:nvPr/>
            </p:nvSpPr>
            <p:spPr>
              <a:xfrm>
                <a:off x="251520" y="2708920"/>
                <a:ext cx="8892480" cy="1332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  </a:t>
                </a: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Ответы</a:t>
                </a:r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а)-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𝝐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𝒁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ru-RU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ru-RU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𝝐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𝒁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1" dirty="0" smtClean="0">
                  <a:solidFill>
                    <a:srgbClr val="241102"/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r>
                  <a:rPr lang="en-US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</a:t>
                </a:r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б)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;− 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; 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2800" b="1" dirty="0" smtClean="0">
                  <a:solidFill>
                    <a:srgbClr val="241102"/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708920"/>
                <a:ext cx="8892480" cy="1332929"/>
              </a:xfrm>
              <a:prstGeom prst="rect">
                <a:avLst/>
              </a:prstGeom>
              <a:blipFill rotWithShape="1">
                <a:blip r:embed="rId3"/>
                <a:stretch>
                  <a:fillRect l="-206" t="-1370" b="-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148680" y="4433730"/>
                <a:ext cx="8712968" cy="133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6</a:t>
                </a:r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Ответы:  а)  </a:t>
                </a:r>
                <a14:m>
                  <m:oMath xmlns:m="http://schemas.openxmlformats.org/officeDocument/2006/math"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ru-RU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𝟐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𝒏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</m:t>
                    </m:r>
                    <m:r>
                      <a:rPr lang="ru-RU" sz="2800" b="1" i="1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ru-RU" sz="2800" b="1" i="1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b="1" i="1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ru-RU" sz="2800" b="1" i="1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ru-RU" sz="2800" b="1" i="1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𝟐</m:t>
                    </m:r>
                    <m:r>
                      <a:rPr lang="ru-RU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𝝐</m:t>
                    </m:r>
                    <m:r>
                      <a:rPr lang="en-US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𝒁</m:t>
                    </m:r>
                    <m:r>
                      <a:rPr lang="en-US" sz="2800" b="1" i="1">
                        <a:solidFill>
                          <a:srgbClr val="241102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 smtClean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ru-RU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б)</a:t>
                </a:r>
                <a:r>
                  <a:rPr lang="en-US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241102"/>
                        </a:solidFill>
                        <a:latin typeface="Cambria Math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24110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0" y="4433730"/>
                <a:ext cx="8712968" cy="1339277"/>
              </a:xfrm>
              <a:prstGeom prst="rect">
                <a:avLst/>
              </a:prstGeom>
              <a:blipFill rotWithShape="1"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1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170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3200" b="1" i="1" dirty="0">
              <a:solidFill>
                <a:srgbClr val="170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613512" cy="273630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36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170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домашнее задание</a:t>
            </a:r>
            <a:endParaRPr lang="ru-RU" sz="3200" b="1" i="1" dirty="0">
              <a:solidFill>
                <a:srgbClr val="170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34" y="1844823"/>
            <a:ext cx="7548998" cy="416235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56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8295"/>
            <a:ext cx="8496944" cy="632182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724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8688"/>
            <a:ext cx="8568952" cy="615668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98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</a:t>
            </a:r>
            <a:endParaRPr lang="ru-RU" sz="3200" b="1" i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9294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i="1" u="sng" dirty="0" smtClean="0">
                <a:solidFill>
                  <a:srgbClr val="281302"/>
                </a:solidFill>
              </a:rPr>
              <a:t>Образовательная</a:t>
            </a:r>
            <a:r>
              <a:rPr lang="ru-RU" sz="2400" dirty="0" smtClean="0"/>
              <a:t>: </a:t>
            </a:r>
            <a:r>
              <a:rPr lang="en-US" sz="2400" dirty="0" smtClean="0"/>
              <a:t> </a:t>
            </a:r>
            <a:r>
              <a:rPr lang="ru-RU" sz="2400" dirty="0">
                <a:solidFill>
                  <a:srgbClr val="210F01"/>
                </a:solidFill>
              </a:rPr>
              <a:t>о</a:t>
            </a:r>
            <a:r>
              <a:rPr lang="ru-RU" sz="2400" dirty="0" smtClean="0">
                <a:solidFill>
                  <a:srgbClr val="210F01"/>
                </a:solidFill>
              </a:rPr>
              <a:t>бобщение и систематизация знаний учащихся по теме «Решение тригонометрических уравнений»; закрепление основных понятий базового уровня; знакомство с тремя способами отбора корней при решении тригонометрических уравнений.</a:t>
            </a:r>
          </a:p>
          <a:p>
            <a:pPr marL="0" indent="0" algn="just">
              <a:buNone/>
            </a:pPr>
            <a:r>
              <a:rPr lang="ru-RU" sz="2400" b="1" i="1" u="sng" dirty="0" smtClean="0">
                <a:solidFill>
                  <a:srgbClr val="210F01"/>
                </a:solidFill>
              </a:rPr>
              <a:t>Развивающая</a:t>
            </a:r>
            <a:r>
              <a:rPr lang="ru-RU" sz="2400" dirty="0" smtClean="0">
                <a:solidFill>
                  <a:srgbClr val="210F01"/>
                </a:solidFill>
              </a:rPr>
              <a:t>:  развитие познавательного интереса, логического мышления, интеллектуальных способностей, формирование математической речи.</a:t>
            </a:r>
          </a:p>
          <a:p>
            <a:pPr marL="0" indent="0" algn="just">
              <a:buNone/>
            </a:pPr>
            <a:r>
              <a:rPr lang="ru-RU" sz="2400" b="1" i="1" u="sng" dirty="0" smtClean="0">
                <a:solidFill>
                  <a:srgbClr val="210F01"/>
                </a:solidFill>
              </a:rPr>
              <a:t>Воспитательная</a:t>
            </a:r>
            <a:r>
              <a:rPr lang="ru-RU" sz="2400" dirty="0" smtClean="0">
                <a:solidFill>
                  <a:srgbClr val="210F01"/>
                </a:solidFill>
              </a:rPr>
              <a:t>: воспитывать интерес к окружающему миру, воспитывать желание учиться и делать открытия, воспитывать умение слушать других.</a:t>
            </a:r>
            <a:endParaRPr lang="ru-RU" sz="2400" dirty="0">
              <a:solidFill>
                <a:srgbClr val="210F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8251195"/>
                  </p:ext>
                </p:extLst>
              </p:nvPr>
            </p:nvGraphicFramePr>
            <p:xfrm>
              <a:off x="107504" y="1340768"/>
              <a:ext cx="9001000" cy="37117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6"/>
                    <a:gridCol w="1872208"/>
                    <a:gridCol w="2520280"/>
                    <a:gridCol w="1944216"/>
                  </a:tblGrid>
                  <a:tr h="565777"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1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2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/>
                                  </a:rPr>
                                  <m:t>1.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=1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/>
                                  </a:rPr>
                                  <m:t>1.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=1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2. 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𝑠𝑖𝑛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+1=0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2. 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𝑐𝑜𝑠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+1=0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en-US" b="0" i="1" dirty="0" smtClean="0">
                            <a:latin typeface="Cambria Math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ru-RU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3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tg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i="1" dirty="0" smtClean="0">
                            <a:latin typeface="Cambria Math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ru-RU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3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ctg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4. 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𝑐𝑡𝑔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 − 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−1=0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4. 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𝑡𝑔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 − 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−1=0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5.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baseline="0" smtClean="0">
                                  <a:latin typeface="Cambria Math"/>
                                </a:rPr>
                                <m:t> 2</m:t>
                              </m:r>
                              <m:r>
                                <a:rPr lang="en-US" b="0" i="1" baseline="0" smtClean="0">
                                  <a:latin typeface="Cambria Math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5.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baseline="0" smtClean="0">
                                  <a:latin typeface="Cambria Math"/>
                                </a:rPr>
                                <m:t> 2</m:t>
                              </m:r>
                              <m:r>
                                <a:rPr lang="en-US" b="0" i="1" baseline="0" smtClean="0">
                                  <a:latin typeface="Cambria Math"/>
                                </a:rPr>
                                <m:t>𝑠𝑖𝑛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8251195"/>
                  </p:ext>
                </p:extLst>
              </p:nvPr>
            </p:nvGraphicFramePr>
            <p:xfrm>
              <a:off x="107504" y="1340768"/>
              <a:ext cx="9001000" cy="37117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6"/>
                    <a:gridCol w="1872208"/>
                    <a:gridCol w="2520280"/>
                    <a:gridCol w="1944216"/>
                  </a:tblGrid>
                  <a:tr h="565777"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1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2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105376" r="-237986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105376" r="-77482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207609" r="-237986" b="-36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207609" r="-77482" b="-36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67240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254955" r="-237986" b="-2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254955" r="-77482" b="-2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423656" r="-237986" b="-1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423656" r="-77482" b="-1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7762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383465" r="-237986" b="-3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383465" r="-77482" b="-3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Прямоугольник 30"/>
              <p:cNvSpPr/>
              <p:nvPr/>
            </p:nvSpPr>
            <p:spPr>
              <a:xfrm>
                <a:off x="3988222" y="5935071"/>
                <a:ext cx="1550424" cy="6172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18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222" y="5935071"/>
                <a:ext cx="1550424" cy="6172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Прямоугольник 27"/>
              <p:cNvSpPr/>
              <p:nvPr/>
            </p:nvSpPr>
            <p:spPr>
              <a:xfrm>
                <a:off x="6321685" y="5165978"/>
                <a:ext cx="2049535" cy="5629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685" y="5165978"/>
                <a:ext cx="2049535" cy="562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Прямоугольник 14"/>
              <p:cNvSpPr/>
              <p:nvPr/>
            </p:nvSpPr>
            <p:spPr>
              <a:xfrm>
                <a:off x="193690" y="5061186"/>
                <a:ext cx="979755" cy="3372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90" y="5061186"/>
                <a:ext cx="979755" cy="3372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Прямоугольник 6"/>
              <p:cNvSpPr/>
              <p:nvPr/>
            </p:nvSpPr>
            <p:spPr>
              <a:xfrm>
                <a:off x="131407" y="5398467"/>
                <a:ext cx="1435136" cy="5629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07" y="5398467"/>
                <a:ext cx="1435136" cy="5629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>
                <a:off x="2396347" y="6021288"/>
                <a:ext cx="1337746" cy="531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347" y="6021288"/>
                <a:ext cx="1337746" cy="53105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Прямоугольник 23"/>
              <p:cNvSpPr/>
              <p:nvPr/>
            </p:nvSpPr>
            <p:spPr>
              <a:xfrm>
                <a:off x="1835696" y="5192359"/>
                <a:ext cx="1653145" cy="5584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192359"/>
                <a:ext cx="1653145" cy="5584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Прямоугольник 21"/>
              <p:cNvSpPr/>
              <p:nvPr/>
            </p:nvSpPr>
            <p:spPr>
              <a:xfrm>
                <a:off x="5618260" y="5849597"/>
                <a:ext cx="1728192" cy="5899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260" y="5849597"/>
                <a:ext cx="1728192" cy="58991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Прямоугольник 19"/>
              <p:cNvSpPr/>
              <p:nvPr/>
            </p:nvSpPr>
            <p:spPr>
              <a:xfrm>
                <a:off x="7399012" y="5849597"/>
                <a:ext cx="1394007" cy="5648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012" y="5849597"/>
                <a:ext cx="1394007" cy="56489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Прямоугольник 17"/>
              <p:cNvSpPr/>
              <p:nvPr/>
            </p:nvSpPr>
            <p:spPr>
              <a:xfrm>
                <a:off x="3995936" y="5229827"/>
                <a:ext cx="1844199" cy="55267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∓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229827"/>
                <a:ext cx="1844199" cy="55267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Прямоугольник 13"/>
              <p:cNvSpPr/>
              <p:nvPr/>
            </p:nvSpPr>
            <p:spPr>
              <a:xfrm>
                <a:off x="848975" y="6035640"/>
                <a:ext cx="1435136" cy="5912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5" y="6035640"/>
                <a:ext cx="1435136" cy="59120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уравнения из своего вариант</a:t>
            </a:r>
            <a:r>
              <a:rPr lang="ru-RU" sz="2800" b="1" i="1" dirty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выберите верный ответ</a:t>
            </a:r>
            <a:r>
              <a:rPr lang="ru-RU" sz="32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3905836"/>
                  </p:ext>
                </p:extLst>
              </p:nvPr>
            </p:nvGraphicFramePr>
            <p:xfrm>
              <a:off x="107504" y="1340768"/>
              <a:ext cx="9001000" cy="37117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6"/>
                    <a:gridCol w="1872208"/>
                    <a:gridCol w="2520280"/>
                    <a:gridCol w="1944216"/>
                  </a:tblGrid>
                  <a:tr h="565777"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1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2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/>
                                  </a:rPr>
                                  <m:t>1.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=1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ru-RU" b="0" i="1" smtClean="0">
                                    <a:latin typeface="Cambria Math"/>
                                  </a:rPr>
                                  <m:t>1.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=1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2. 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𝑠𝑖𝑛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+1=0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2. 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𝑐𝑜𝑠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+1=0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en-US" b="0" i="1" dirty="0" smtClean="0">
                            <a:latin typeface="Cambria Math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ru-RU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3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tg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i="1" dirty="0" smtClean="0">
                            <a:latin typeface="Cambria Math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ru-RU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3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ctg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=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e>
                                </m:func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4. 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𝑐𝑡𝑔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 − 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−1=0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4. 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𝑡𝑔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 − 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−1=0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5.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baseline="0" smtClean="0">
                                  <a:latin typeface="Cambria Math"/>
                                </a:rPr>
                                <m:t> 2</m:t>
                              </m:r>
                              <m:r>
                                <a:rPr lang="en-US" b="0" i="1" baseline="0" smtClean="0">
                                  <a:latin typeface="Cambria Math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5.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baseline="0" smtClean="0">
                                  <a:latin typeface="Cambria Math"/>
                                </a:rPr>
                                <m:t> 2</m:t>
                              </m:r>
                              <m:r>
                                <a:rPr lang="en-US" b="0" i="1" baseline="0" smtClean="0">
                                  <a:latin typeface="Cambria Math"/>
                                </a:rPr>
                                <m:t>𝑠𝑖𝑛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3905836"/>
                  </p:ext>
                </p:extLst>
              </p:nvPr>
            </p:nvGraphicFramePr>
            <p:xfrm>
              <a:off x="107504" y="1340768"/>
              <a:ext cx="9001000" cy="37117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4296"/>
                    <a:gridCol w="1872208"/>
                    <a:gridCol w="2520280"/>
                    <a:gridCol w="1944216"/>
                  </a:tblGrid>
                  <a:tr h="565777"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1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Вариант 2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 smtClean="0">
                              <a:solidFill>
                                <a:srgbClr val="241102"/>
                              </a:solidFill>
                            </a:rPr>
                            <a:t>Ответы</a:t>
                          </a:r>
                          <a:endParaRPr lang="ru-RU" sz="2000" dirty="0">
                            <a:solidFill>
                              <a:srgbClr val="241102"/>
                            </a:solidFill>
                          </a:endParaRPr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105376" r="-237986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105376" r="-77482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207609" r="-237986" b="-36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207609" r="-77482" b="-36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67240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254955" r="-237986" b="-2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254955" r="-77482" b="-2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565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423656" r="-237986" b="-1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423656" r="-77482" b="-1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  <a:tr h="7762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29" t="-383465" r="-237986" b="-3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0387" t="-383465" r="-77482" b="-3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Прямоугольник 30"/>
              <p:cNvSpPr/>
              <p:nvPr/>
            </p:nvSpPr>
            <p:spPr>
              <a:xfrm>
                <a:off x="2715166" y="3045553"/>
                <a:ext cx="1550424" cy="6172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18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166" y="3045553"/>
                <a:ext cx="1550424" cy="6172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Прямоугольник 27"/>
              <p:cNvSpPr/>
              <p:nvPr/>
            </p:nvSpPr>
            <p:spPr>
              <a:xfrm>
                <a:off x="2699792" y="4431963"/>
                <a:ext cx="2049535" cy="5629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431963"/>
                <a:ext cx="2049535" cy="562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Прямоугольник 14"/>
              <p:cNvSpPr/>
              <p:nvPr/>
            </p:nvSpPr>
            <p:spPr>
              <a:xfrm>
                <a:off x="2766742" y="1963960"/>
                <a:ext cx="979755" cy="3372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42" y="1963960"/>
                <a:ext cx="979755" cy="3372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249063" y="3717032"/>
                <a:ext cx="1435136" cy="5629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063" y="3717032"/>
                <a:ext cx="1435136" cy="5629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>
                <a:off x="7346453" y="1963960"/>
                <a:ext cx="1337746" cy="531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453" y="1963960"/>
                <a:ext cx="1337746" cy="53105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Прямоугольник 23"/>
              <p:cNvSpPr/>
              <p:nvPr/>
            </p:nvSpPr>
            <p:spPr>
              <a:xfrm>
                <a:off x="2753134" y="2428073"/>
                <a:ext cx="1653145" cy="5584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134" y="2428073"/>
                <a:ext cx="1653145" cy="5584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Прямоугольник 21"/>
              <p:cNvSpPr/>
              <p:nvPr/>
            </p:nvSpPr>
            <p:spPr>
              <a:xfrm>
                <a:off x="7225840" y="2495016"/>
                <a:ext cx="1728192" cy="5899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840" y="2495016"/>
                <a:ext cx="1728192" cy="58991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Прямоугольник 19"/>
              <p:cNvSpPr/>
              <p:nvPr/>
            </p:nvSpPr>
            <p:spPr>
              <a:xfrm>
                <a:off x="2793374" y="3715109"/>
                <a:ext cx="1394007" cy="5648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374" y="3715109"/>
                <a:ext cx="1394007" cy="56489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Прямоугольник 17"/>
              <p:cNvSpPr/>
              <p:nvPr/>
            </p:nvSpPr>
            <p:spPr>
              <a:xfrm>
                <a:off x="7242773" y="4437112"/>
                <a:ext cx="1844199" cy="55267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∓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73" y="4437112"/>
                <a:ext cx="1844199" cy="55267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Прямоугольник 13"/>
              <p:cNvSpPr/>
              <p:nvPr/>
            </p:nvSpPr>
            <p:spPr>
              <a:xfrm>
                <a:off x="7242773" y="3125825"/>
                <a:ext cx="1435136" cy="5912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den>
                      </m:f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73" y="3125825"/>
                <a:ext cx="1435136" cy="59120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3200" b="1" i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видеофрагмент о способах отбора корней в тригонометрических уравнениях и ответьте на вопросы:</a:t>
            </a:r>
            <a:b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Сколько способов отбора корней представлено в видеоролике?</a:t>
            </a:r>
            <a:b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130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Какому из способов Вы отдали бы предпочтение? Почему?</a:t>
            </a:r>
            <a:endParaRPr lang="ru-RU" sz="2000" b="1" dirty="0">
              <a:solidFill>
                <a:srgbClr val="130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тбор_корней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2060848"/>
            <a:ext cx="5973763" cy="4525963"/>
          </a:xfr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1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</a:t>
            </a:r>
            <a:r>
              <a:rPr lang="en-US" sz="3200" b="1" i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63272" cy="13967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а) Решите уравнение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𝒔𝒊𝒏𝒙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𝒔𝒊𝒏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𝟐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𝒔𝒊𝒏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241102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ru-RU" sz="2400" b="1" dirty="0" smtClean="0">
                    <a:solidFill>
                      <a:srgbClr val="2411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б)  Определите корни, принадлежащие отрезку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ea typeface="Cambria Math"/>
                              </a:rPr>
                              <m:t>𝝅</m:t>
                            </m:r>
                          </m:num>
                          <m:den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ru-RU" sz="2400" b="1" i="1" smtClean="0">
                            <a:solidFill>
                              <a:srgbClr val="241102"/>
                            </a:solidFill>
                            <a:latin typeface="Cambria Math"/>
                          </a:rPr>
                          <m:t>; </m:t>
                        </m:r>
                        <m:f>
                          <m:fPr>
                            <m:ctrlP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  <m:t>𝟓</m:t>
                            </m:r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  <a:ea typeface="Cambria Math"/>
                              </a:rPr>
                              <m:t>𝝅</m:t>
                            </m:r>
                          </m:num>
                          <m:den>
                            <m:r>
                              <a:rPr lang="ru-RU" sz="2400" b="1" i="1" smtClean="0">
                                <a:solidFill>
                                  <a:srgbClr val="241102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ru-RU" sz="2400" b="1" i="0" smtClean="0">
                        <a:solidFill>
                          <a:srgbClr val="24110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400" b="1" dirty="0">
                  <a:solidFill>
                    <a:srgbClr val="2411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63272" cy="1396751"/>
              </a:xfrm>
              <a:blipFill rotWithShape="1">
                <a:blip r:embed="rId2"/>
                <a:stretch>
                  <a:fillRect l="-1093" t="-26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/>
          <p:cNvSpPr txBox="1">
            <a:spLocks/>
          </p:cNvSpPr>
          <p:nvPr/>
        </p:nvSpPr>
        <p:spPr>
          <a:xfrm>
            <a:off x="395536" y="2996952"/>
            <a:ext cx="8219256" cy="1324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solidFill>
                  <a:srgbClr val="241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В случае возникновения сложностей при самостоятельном решении, можно воспользоваться подсказками: на двух следующих слайдах приведено решение уравнения с пропусками, которые надо заполнить.</a:t>
            </a:r>
            <a:endParaRPr lang="ru-RU" sz="2400" b="1" dirty="0">
              <a:solidFill>
                <a:srgbClr val="241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3"/>
            <a:ext cx="7919054" cy="5505438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699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8490"/>
            <a:ext cx="6984776" cy="61256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86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1022</Words>
  <Application>Microsoft Office PowerPoint</Application>
  <PresentationFormat>Экран (4:3)</PresentationFormat>
  <Paragraphs>94</Paragraphs>
  <Slides>20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Сысоева Юлия Александровна учитель математики ГБОУ Школы № 1506 г.Москвы</vt:lpstr>
      <vt:lpstr>Презентация PowerPoint</vt:lpstr>
      <vt:lpstr>Цели урока</vt:lpstr>
      <vt:lpstr>Для каждого уравнения из своего варианта выберите верный ответ.</vt:lpstr>
      <vt:lpstr>Ответы</vt:lpstr>
      <vt:lpstr>Посмотрите видеофрагмент о способах отбора корней в тригонометрических уравнениях и ответьте на вопросы:  1. Сколько способов отбора корней представлено в видеоролике? 2.   Какому из способов Вы отдали бы предпочтение? Почему?</vt:lpstr>
      <vt:lpstr>Работа в парах.</vt:lpstr>
      <vt:lpstr>Презентация PowerPoint</vt:lpstr>
      <vt:lpstr>Презентация PowerPoint</vt:lpstr>
      <vt:lpstr>Работа в парах.</vt:lpstr>
      <vt:lpstr>Презентация PowerPoint</vt:lpstr>
      <vt:lpstr>Презентация PowerPoint</vt:lpstr>
      <vt:lpstr>Самостоятельная работа.</vt:lpstr>
      <vt:lpstr>Презентация PowerPoint</vt:lpstr>
      <vt:lpstr>Презентация PowerPoint</vt:lpstr>
      <vt:lpstr>Индивидуальная работа.</vt:lpstr>
      <vt:lpstr>Ответы к уравнениям 3,4,5.</vt:lpstr>
      <vt:lpstr>Домашнее задание</vt:lpstr>
      <vt:lpstr>Ответы на домашнее задание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Сысоева Юлия Александровна</dc:title>
  <dc:creator>учитель</dc:creator>
  <cp:lastModifiedBy>888</cp:lastModifiedBy>
  <cp:revision>29</cp:revision>
  <dcterms:created xsi:type="dcterms:W3CDTF">2018-02-17T07:36:51Z</dcterms:created>
  <dcterms:modified xsi:type="dcterms:W3CDTF">2018-02-20T17:58:42Z</dcterms:modified>
</cp:coreProperties>
</file>