
<file path=[Content_Types].xml><?xml version="1.0" encoding="utf-8"?>
<Types xmlns="http://schemas.openxmlformats.org/package/2006/content-types">
  <Default Extension="png" ContentType="image/png"/>
  <Default Extension="ogg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6"/>
  </p:notesMasterIdLst>
  <p:sldIdLst>
    <p:sldId id="319" r:id="rId3"/>
    <p:sldId id="353" r:id="rId4"/>
    <p:sldId id="271" r:id="rId5"/>
    <p:sldId id="325" r:id="rId6"/>
    <p:sldId id="328" r:id="rId7"/>
    <p:sldId id="333" r:id="rId8"/>
    <p:sldId id="335" r:id="rId9"/>
    <p:sldId id="323" r:id="rId10"/>
    <p:sldId id="321" r:id="rId11"/>
    <p:sldId id="324" r:id="rId12"/>
    <p:sldId id="337" r:id="rId13"/>
    <p:sldId id="342" r:id="rId14"/>
    <p:sldId id="344" r:id="rId15"/>
    <p:sldId id="339" r:id="rId16"/>
    <p:sldId id="345" r:id="rId17"/>
    <p:sldId id="346" r:id="rId18"/>
    <p:sldId id="350" r:id="rId19"/>
    <p:sldId id="347" r:id="rId20"/>
    <p:sldId id="349" r:id="rId21"/>
    <p:sldId id="348" r:id="rId22"/>
    <p:sldId id="351" r:id="rId23"/>
    <p:sldId id="352" r:id="rId24"/>
    <p:sldId id="31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CFF"/>
    <a:srgbClr val="E0C1FF"/>
    <a:srgbClr val="B3B3FF"/>
    <a:srgbClr val="9999FF"/>
    <a:srgbClr val="F7E2A7"/>
    <a:srgbClr val="FFFFC9"/>
    <a:srgbClr val="FFFFFF"/>
    <a:srgbClr val="3366FF"/>
    <a:srgbClr val="CC33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1E2B8-31A9-453F-9F3B-52FD26EF708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8DF83-6800-42F6-AD14-759EFA10C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11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01FD89EE-0F42-490A-831B-DEB4B93DB1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smtClean="0">
                <a:solidFill>
                  <a:srgbClr val="000000"/>
                </a:solidFill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54F1E-179A-41AB-A784-3FCF71E136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2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D85AD-41FC-4D8E-8315-71763CEF4AC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4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6AF6-FB32-4504-8AC0-4A084AAF7AD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8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58A04-6FAE-4370-BA6A-8912B089FF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20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5F4A3-F2D3-47ED-BE9E-796F7A8685B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1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41C5D-4472-4BE4-B990-A9F2F38A43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2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66B51-8B39-4BE0-8186-F28A65110EB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5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A4459-3977-4A5D-93C3-F23C643BC6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5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1A0E4-6290-430B-ABD0-047D3F5FFE4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1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D6B61-A85A-4BEF-A12D-3E85489F1A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5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57A8F52-0BAB-44C2-A37F-8575C2C9B90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81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F4EC6E7-6B0F-4667-894F-BF87CBFD45B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8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59C438-1415-48E6-BDB1-D95057CAF1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4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5F6FE43-69A4-4DFA-824C-870F44ACBCC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29618C1-6F2D-4BFA-9F32-A9C4865EA7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3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379278-3616-4A6D-A1AB-84BAD59FFFFB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11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microsoft.com/office/2007/relationships/hdphoto" Target="../media/hdphoto15.wdp"/><Relationship Id="rId18" Type="http://schemas.openxmlformats.org/officeDocument/2006/relationships/image" Target="../media/image55.png"/><Relationship Id="rId26" Type="http://schemas.openxmlformats.org/officeDocument/2006/relationships/image" Target="../media/image31.png"/><Relationship Id="rId3" Type="http://schemas.openxmlformats.org/officeDocument/2006/relationships/image" Target="../media/image46.png"/><Relationship Id="rId21" Type="http://schemas.microsoft.com/office/2007/relationships/hdphoto" Target="../media/hdphoto18.wdp"/><Relationship Id="rId7" Type="http://schemas.microsoft.com/office/2007/relationships/hdphoto" Target="../media/hdphoto12.wdp"/><Relationship Id="rId12" Type="http://schemas.openxmlformats.org/officeDocument/2006/relationships/image" Target="../media/image51.png"/><Relationship Id="rId17" Type="http://schemas.microsoft.com/office/2007/relationships/hdphoto" Target="../media/hdphoto16.wdp"/><Relationship Id="rId25" Type="http://schemas.openxmlformats.org/officeDocument/2006/relationships/slide" Target="slide2.xml"/><Relationship Id="rId2" Type="http://schemas.openxmlformats.org/officeDocument/2006/relationships/image" Target="../media/image45.png"/><Relationship Id="rId16" Type="http://schemas.openxmlformats.org/officeDocument/2006/relationships/image" Target="../media/image54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8.png"/><Relationship Id="rId11" Type="http://schemas.microsoft.com/office/2007/relationships/hdphoto" Target="../media/hdphoto14.wdp"/><Relationship Id="rId24" Type="http://schemas.openxmlformats.org/officeDocument/2006/relationships/image" Target="../media/image18.png"/><Relationship Id="rId5" Type="http://schemas.openxmlformats.org/officeDocument/2006/relationships/image" Target="../media/image47.png"/><Relationship Id="rId15" Type="http://schemas.openxmlformats.org/officeDocument/2006/relationships/image" Target="../media/image53.png"/><Relationship Id="rId23" Type="http://schemas.microsoft.com/office/2007/relationships/hdphoto" Target="../media/hdphoto19.wdp"/><Relationship Id="rId10" Type="http://schemas.openxmlformats.org/officeDocument/2006/relationships/image" Target="../media/image50.png"/><Relationship Id="rId19" Type="http://schemas.microsoft.com/office/2007/relationships/hdphoto" Target="../media/hdphoto17.wdp"/><Relationship Id="rId4" Type="http://schemas.microsoft.com/office/2007/relationships/hdphoto" Target="../media/hdphoto11.wdp"/><Relationship Id="rId9" Type="http://schemas.microsoft.com/office/2007/relationships/hdphoto" Target="../media/hdphoto13.wdp"/><Relationship Id="rId14" Type="http://schemas.openxmlformats.org/officeDocument/2006/relationships/image" Target="../media/image52.png"/><Relationship Id="rId22" Type="http://schemas.openxmlformats.org/officeDocument/2006/relationships/image" Target="../media/image57.png"/><Relationship Id="rId27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13" Type="http://schemas.openxmlformats.org/officeDocument/2006/relationships/image" Target="../media/image66.png"/><Relationship Id="rId18" Type="http://schemas.openxmlformats.org/officeDocument/2006/relationships/image" Target="../media/image69.png"/><Relationship Id="rId26" Type="http://schemas.openxmlformats.org/officeDocument/2006/relationships/image" Target="../media/image74.png"/><Relationship Id="rId3" Type="http://schemas.openxmlformats.org/officeDocument/2006/relationships/image" Target="../media/image60.png"/><Relationship Id="rId21" Type="http://schemas.microsoft.com/office/2007/relationships/hdphoto" Target="../media/hdphoto26.wdp"/><Relationship Id="rId7" Type="http://schemas.openxmlformats.org/officeDocument/2006/relationships/image" Target="../media/image62.png"/><Relationship Id="rId12" Type="http://schemas.microsoft.com/office/2007/relationships/hdphoto" Target="../media/hdphoto23.wdp"/><Relationship Id="rId17" Type="http://schemas.openxmlformats.org/officeDocument/2006/relationships/image" Target="../media/image68.png"/><Relationship Id="rId25" Type="http://schemas.microsoft.com/office/2007/relationships/hdphoto" Target="../media/hdphoto28.wdp"/><Relationship Id="rId2" Type="http://schemas.openxmlformats.org/officeDocument/2006/relationships/image" Target="../media/image59.png"/><Relationship Id="rId16" Type="http://schemas.microsoft.com/office/2007/relationships/hdphoto" Target="../media/hdphoto25.wdp"/><Relationship Id="rId20" Type="http://schemas.openxmlformats.org/officeDocument/2006/relationships/image" Target="../media/image71.png"/><Relationship Id="rId29" Type="http://schemas.microsoft.com/office/2007/relationships/hdphoto" Target="../media/hdphoto30.wdp"/><Relationship Id="rId1" Type="http://schemas.openxmlformats.org/officeDocument/2006/relationships/slideLayout" Target="../slideLayouts/slideLayout18.xml"/><Relationship Id="rId6" Type="http://schemas.microsoft.com/office/2007/relationships/hdphoto" Target="../media/hdphoto21.wdp"/><Relationship Id="rId11" Type="http://schemas.openxmlformats.org/officeDocument/2006/relationships/image" Target="../media/image65.png"/><Relationship Id="rId24" Type="http://schemas.openxmlformats.org/officeDocument/2006/relationships/image" Target="../media/image73.png"/><Relationship Id="rId32" Type="http://schemas.openxmlformats.org/officeDocument/2006/relationships/image" Target="../media/image31.png"/><Relationship Id="rId5" Type="http://schemas.openxmlformats.org/officeDocument/2006/relationships/image" Target="../media/image61.png"/><Relationship Id="rId15" Type="http://schemas.openxmlformats.org/officeDocument/2006/relationships/image" Target="../media/image67.png"/><Relationship Id="rId23" Type="http://schemas.microsoft.com/office/2007/relationships/hdphoto" Target="../media/hdphoto27.wdp"/><Relationship Id="rId28" Type="http://schemas.openxmlformats.org/officeDocument/2006/relationships/image" Target="../media/image75.png"/><Relationship Id="rId10" Type="http://schemas.openxmlformats.org/officeDocument/2006/relationships/image" Target="../media/image64.png"/><Relationship Id="rId19" Type="http://schemas.openxmlformats.org/officeDocument/2006/relationships/image" Target="../media/image70.png"/><Relationship Id="rId31" Type="http://schemas.openxmlformats.org/officeDocument/2006/relationships/slide" Target="slide2.xml"/><Relationship Id="rId4" Type="http://schemas.microsoft.com/office/2007/relationships/hdphoto" Target="../media/hdphoto20.wdp"/><Relationship Id="rId9" Type="http://schemas.openxmlformats.org/officeDocument/2006/relationships/image" Target="../media/image63.png"/><Relationship Id="rId14" Type="http://schemas.microsoft.com/office/2007/relationships/hdphoto" Target="../media/hdphoto24.wdp"/><Relationship Id="rId22" Type="http://schemas.openxmlformats.org/officeDocument/2006/relationships/image" Target="../media/image72.png"/><Relationship Id="rId27" Type="http://schemas.microsoft.com/office/2007/relationships/hdphoto" Target="../media/hdphoto29.wdp"/><Relationship Id="rId30" Type="http://schemas.openxmlformats.org/officeDocument/2006/relationships/image" Target="../media/image7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microsoft.com/office/2007/relationships/hdphoto" Target="../media/hdphoto34.wdp"/><Relationship Id="rId18" Type="http://schemas.microsoft.com/office/2007/relationships/hdphoto" Target="../media/hdphoto35.wdp"/><Relationship Id="rId3" Type="http://schemas.openxmlformats.org/officeDocument/2006/relationships/image" Target="../media/image77.png"/><Relationship Id="rId21" Type="http://schemas.openxmlformats.org/officeDocument/2006/relationships/image" Target="../media/image31.png"/><Relationship Id="rId7" Type="http://schemas.microsoft.com/office/2007/relationships/hdphoto" Target="../media/hdphoto31.wdp"/><Relationship Id="rId12" Type="http://schemas.openxmlformats.org/officeDocument/2006/relationships/image" Target="../media/image82.png"/><Relationship Id="rId17" Type="http://schemas.openxmlformats.org/officeDocument/2006/relationships/image" Target="../media/image83.png"/><Relationship Id="rId2" Type="http://schemas.openxmlformats.org/officeDocument/2006/relationships/image" Target="../media/image18.png"/><Relationship Id="rId16" Type="http://schemas.microsoft.com/office/2007/relationships/hdphoto" Target="../media/hdphoto13.wdp"/><Relationship Id="rId20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9.png"/><Relationship Id="rId11" Type="http://schemas.microsoft.com/office/2007/relationships/hdphoto" Target="../media/hdphoto33.wdp"/><Relationship Id="rId5" Type="http://schemas.openxmlformats.org/officeDocument/2006/relationships/image" Target="../media/image52.png"/><Relationship Id="rId15" Type="http://schemas.openxmlformats.org/officeDocument/2006/relationships/image" Target="../media/image49.png"/><Relationship Id="rId10" Type="http://schemas.openxmlformats.org/officeDocument/2006/relationships/image" Target="../media/image81.png"/><Relationship Id="rId19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microsoft.com/office/2007/relationships/hdphoto" Target="../media/hdphoto32.wdp"/><Relationship Id="rId1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3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5.xml"/><Relationship Id="rId5" Type="http://schemas.openxmlformats.org/officeDocument/2006/relationships/slide" Target="slide7.xml"/><Relationship Id="rId10" Type="http://schemas.openxmlformats.org/officeDocument/2006/relationships/slide" Target="slide14.xml"/><Relationship Id="rId4" Type="http://schemas.openxmlformats.org/officeDocument/2006/relationships/slide" Target="slide5.xml"/><Relationship Id="rId9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6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microsoft.com/office/2007/relationships/hdphoto" Target="../media/hdphoto40.wdp"/><Relationship Id="rId18" Type="http://schemas.openxmlformats.org/officeDocument/2006/relationships/image" Target="../media/image96.png"/><Relationship Id="rId3" Type="http://schemas.openxmlformats.org/officeDocument/2006/relationships/image" Target="../media/image88.png"/><Relationship Id="rId21" Type="http://schemas.microsoft.com/office/2007/relationships/hdphoto" Target="../media/hdphoto44.wdp"/><Relationship Id="rId7" Type="http://schemas.openxmlformats.org/officeDocument/2006/relationships/image" Target="../media/image90.png"/><Relationship Id="rId12" Type="http://schemas.openxmlformats.org/officeDocument/2006/relationships/image" Target="../media/image93.png"/><Relationship Id="rId17" Type="http://schemas.microsoft.com/office/2007/relationships/hdphoto" Target="../media/hdphoto42.wdp"/><Relationship Id="rId25" Type="http://schemas.openxmlformats.org/officeDocument/2006/relationships/image" Target="../media/image31.png"/><Relationship Id="rId2" Type="http://schemas.openxmlformats.org/officeDocument/2006/relationships/image" Target="../media/image87.png"/><Relationship Id="rId16" Type="http://schemas.openxmlformats.org/officeDocument/2006/relationships/image" Target="../media/image95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37.wdp"/><Relationship Id="rId11" Type="http://schemas.microsoft.com/office/2007/relationships/hdphoto" Target="../media/hdphoto39.wdp"/><Relationship Id="rId24" Type="http://schemas.openxmlformats.org/officeDocument/2006/relationships/slide" Target="slide2.xml"/><Relationship Id="rId5" Type="http://schemas.openxmlformats.org/officeDocument/2006/relationships/image" Target="../media/image89.png"/><Relationship Id="rId15" Type="http://schemas.microsoft.com/office/2007/relationships/hdphoto" Target="../media/hdphoto41.wdp"/><Relationship Id="rId23" Type="http://schemas.microsoft.com/office/2007/relationships/hdphoto" Target="../media/hdphoto45.wdp"/><Relationship Id="rId10" Type="http://schemas.openxmlformats.org/officeDocument/2006/relationships/image" Target="../media/image92.png"/><Relationship Id="rId19" Type="http://schemas.microsoft.com/office/2007/relationships/hdphoto" Target="../media/hdphoto43.wdp"/><Relationship Id="rId4" Type="http://schemas.microsoft.com/office/2007/relationships/hdphoto" Target="../media/hdphoto36.wdp"/><Relationship Id="rId9" Type="http://schemas.microsoft.com/office/2007/relationships/hdphoto" Target="../media/hdphoto38.wdp"/><Relationship Id="rId14" Type="http://schemas.openxmlformats.org/officeDocument/2006/relationships/image" Target="../media/image94.png"/><Relationship Id="rId22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1.png"/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12" Type="http://schemas.openxmlformats.org/officeDocument/2006/relationships/image" Target="../media/image27.png"/><Relationship Id="rId17" Type="http://schemas.openxmlformats.org/officeDocument/2006/relationships/slide" Target="slide2.xml"/><Relationship Id="rId2" Type="http://schemas.openxmlformats.org/officeDocument/2006/relationships/image" Target="../media/image19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microsoft.com/office/2007/relationships/hdphoto" Target="../media/hdphoto1.wdp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microsoft.com/office/2007/relationships/hdphoto" Target="../media/hdphoto10.wdp"/><Relationship Id="rId3" Type="http://schemas.microsoft.com/office/2007/relationships/hdphoto" Target="../media/hdphoto3.wdp"/><Relationship Id="rId21" Type="http://schemas.openxmlformats.org/officeDocument/2006/relationships/image" Target="../media/image31.png"/><Relationship Id="rId7" Type="http://schemas.microsoft.com/office/2007/relationships/hdphoto" Target="../media/hdphoto5.wdp"/><Relationship Id="rId12" Type="http://schemas.microsoft.com/office/2007/relationships/hdphoto" Target="../media/hdphoto7.wdp"/><Relationship Id="rId17" Type="http://schemas.openxmlformats.org/officeDocument/2006/relationships/image" Target="../media/image40.png"/><Relationship Id="rId2" Type="http://schemas.openxmlformats.org/officeDocument/2006/relationships/image" Target="../media/image32.png"/><Relationship Id="rId16" Type="http://schemas.microsoft.com/office/2007/relationships/hdphoto" Target="../media/hdphoto9.wdp"/><Relationship Id="rId20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5" Type="http://schemas.microsoft.com/office/2007/relationships/hdphoto" Target="../media/hdphoto4.wdp"/><Relationship Id="rId15" Type="http://schemas.openxmlformats.org/officeDocument/2006/relationships/image" Target="../media/image39.png"/><Relationship Id="rId10" Type="http://schemas.microsoft.com/office/2007/relationships/hdphoto" Target="../media/hdphoto6.wdp"/><Relationship Id="rId19" Type="http://schemas.openxmlformats.org/officeDocument/2006/relationships/image" Target="../media/image18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Relationship Id="rId1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18.xml"/><Relationship Id="rId7" Type="http://schemas.openxmlformats.org/officeDocument/2006/relationships/slide" Target="slide2.xml"/><Relationship Id="rId2" Type="http://schemas.openxmlformats.org/officeDocument/2006/relationships/audio" Target="../media/media1.ogg"/><Relationship Id="rId1" Type="http://schemas.microsoft.com/office/2007/relationships/media" Target="../media/media1.ogg"/><Relationship Id="rId6" Type="http://schemas.openxmlformats.org/officeDocument/2006/relationships/image" Target="../media/image43.png"/><Relationship Id="rId5" Type="http://schemas.openxmlformats.org/officeDocument/2006/relationships/image" Target="../media/image18.pn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2427" y="2348880"/>
            <a:ext cx="8280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Творческая презентация к уроку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по учебному предмету «Английский язык»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в </a:t>
            </a:r>
            <a:r>
              <a:rPr lang="ru-RU" sz="3200" dirty="0">
                <a:solidFill>
                  <a:srgbClr val="002060"/>
                </a:solidFill>
              </a:rPr>
              <a:t>4 классе </a:t>
            </a:r>
            <a:r>
              <a:rPr lang="ru-RU" sz="3200" dirty="0" smtClean="0">
                <a:solidFill>
                  <a:srgbClr val="002060"/>
                </a:solidFill>
              </a:rPr>
              <a:t>на тему «</a:t>
            </a:r>
            <a:r>
              <a:rPr lang="en-US" sz="3200" dirty="0" smtClean="0">
                <a:solidFill>
                  <a:srgbClr val="002060"/>
                </a:solidFill>
              </a:rPr>
              <a:t>Food</a:t>
            </a:r>
            <a:r>
              <a:rPr lang="ru-RU" sz="3200" dirty="0" smtClean="0">
                <a:solidFill>
                  <a:srgbClr val="002060"/>
                </a:solidFill>
              </a:rPr>
              <a:t> /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Еда». </a:t>
            </a:r>
          </a:p>
          <a:p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 smtClean="0">
                <a:solidFill>
                  <a:srgbClr val="002060"/>
                </a:solidFill>
              </a:rPr>
              <a:t>Автор: Щелконогова Ольга Сергеевна, </a:t>
            </a:r>
          </a:p>
          <a:p>
            <a:pPr indent="1257300"/>
            <a:r>
              <a:rPr lang="ru-RU" sz="3200" dirty="0" smtClean="0">
                <a:solidFill>
                  <a:srgbClr val="002060"/>
                </a:solidFill>
              </a:rPr>
              <a:t>учитель </a:t>
            </a:r>
            <a:r>
              <a:rPr lang="ru-RU" sz="3200" dirty="0" smtClean="0">
                <a:solidFill>
                  <a:srgbClr val="002060"/>
                </a:solidFill>
              </a:rPr>
              <a:t>английского языка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2427" y="116632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002060"/>
                </a:solidFill>
              </a:rPr>
              <a:t>Муниципальное автономное общеобразовательное учреждение </a:t>
            </a:r>
          </a:p>
          <a:p>
            <a:pPr lvl="0" algn="ctr"/>
            <a:r>
              <a:rPr lang="ru-RU" sz="2000" dirty="0" smtClean="0">
                <a:solidFill>
                  <a:srgbClr val="002060"/>
                </a:solidFill>
              </a:rPr>
              <a:t>«Лицей № 11 города Благовещенска»</a:t>
            </a:r>
            <a:endParaRPr lang="ru-RU" sz="2000" dirty="0">
              <a:solidFill>
                <a:srgbClr val="00206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39729" y="643836"/>
            <a:ext cx="8634255" cy="6224408"/>
            <a:chOff x="239729" y="643836"/>
            <a:chExt cx="8634255" cy="6224408"/>
          </a:xfrm>
        </p:grpSpPr>
        <p:pic>
          <p:nvPicPr>
            <p:cNvPr id="1026" name="Picture 2" descr="D:\4 класс\Доп материал\апельсин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1844824"/>
              <a:ext cx="936104" cy="81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D:\4 класс\Доп материал\авокадо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29" y="5659466"/>
              <a:ext cx="947895" cy="1108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D:\4 класс\Доп материал\апельсин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7821" y="5398674"/>
              <a:ext cx="1135866" cy="979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4 класс\Доп материал\арбуз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861048"/>
              <a:ext cx="942549" cy="108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D:\4 класс\Доп материал\банан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0570" y="5646468"/>
              <a:ext cx="1440160" cy="1042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D:\4 класс\Доп материал\вишня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597" y="3618433"/>
              <a:ext cx="979487" cy="890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D:\4 класс\Доп материал\голубика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643836"/>
              <a:ext cx="1041643" cy="861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D:\4 класс\Доп материал\дольк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163" y="1387837"/>
              <a:ext cx="1082672" cy="810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D:\4 класс\Доп материал\долька2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5754" y="1792981"/>
              <a:ext cx="958230" cy="1072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D:\4 класс\Доп материал\клубника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0411" y="679294"/>
              <a:ext cx="866873" cy="848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D:\4 класс\Доп материал\Лимон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6033392"/>
              <a:ext cx="862790" cy="834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D:\4 класс\Доп материал\листик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943699"/>
              <a:ext cx="704962" cy="739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D:\4 класс\Доп материал\листик2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8667" y="4005559"/>
              <a:ext cx="700899" cy="6841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20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4 класс\Доп материал\lunchboxredrg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78657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://downloadclipart.org/do-upload/clipart/2016-06/Orange_juice_box_clipar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0776" y1="2291" x2="44310" y2="94042"/>
                        <a14:foregroundMark x1="86552" y1="24381" x2="73966" y2="79652"/>
                        <a14:foregroundMark x1="67672" y1="37764" x2="66379" y2="74977"/>
                        <a14:foregroundMark x1="42500" y1="42117" x2="84655" y2="64574"/>
                        <a14:foregroundMark x1="90948" y1="34785" x2="41810" y2="77314"/>
                        <a14:foregroundMark x1="46207" y1="47479" x2="56293" y2="66269"/>
                        <a14:foregroundMark x1="46207" y1="56554" x2="46207" y2="67919"/>
                        <a14:foregroundMark x1="86552" y1="49863" x2="84655" y2="60220"/>
                        <a14:foregroundMark x1="89052" y1="40788" x2="83362" y2="51192"/>
                        <a14:foregroundMark x1="53190" y1="71265" x2="56983" y2="68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752" y="4221087"/>
            <a:ext cx="137811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4 класс\Доп материал\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3285">
            <a:off x="2904202" y="2578052"/>
            <a:ext cx="1308466" cy="103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://downloadclipart.org/do-upload/clipart/2016-06/Orange_juice_box_clipart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0776" y1="2291" x2="44310" y2="94042"/>
                        <a14:foregroundMark x1="86552" y1="24381" x2="73966" y2="79652"/>
                        <a14:foregroundMark x1="67672" y1="37764" x2="66379" y2="74977"/>
                        <a14:foregroundMark x1="42500" y1="42117" x2="84655" y2="64574"/>
                        <a14:foregroundMark x1="90948" y1="34785" x2="41810" y2="77314"/>
                        <a14:foregroundMark x1="46207" y1="47479" x2="56293" y2="66269"/>
                        <a14:foregroundMark x1="46207" y1="56554" x2="46207" y2="67919"/>
                        <a14:foregroundMark x1="86552" y1="49863" x2="84655" y2="60220"/>
                        <a14:foregroundMark x1="89052" y1="40788" x2="83362" y2="51192"/>
                        <a14:foregroundMark x1="53190" y1="71265" x2="56983" y2="68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03629"/>
            <a:ext cx="884292" cy="166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03629"/>
            <a:ext cx="1186035" cy="187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 descr="https://avatars.mds.yandex.net/get-pdb/1220164/12703413-7e00-4c6b-9c33-9987d3e2a059/s1200?webp=false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000" r="96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77" r="12340"/>
          <a:stretch/>
        </p:blipFill>
        <p:spPr bwMode="auto">
          <a:xfrm>
            <a:off x="7530752" y="2178558"/>
            <a:ext cx="174307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s://avatars.mds.yandex.net/get-pdb/1220164/12703413-7e00-4c6b-9c33-9987d3e2a059/s1200?webp=false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10000" r="96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28" r="12157"/>
          <a:stretch/>
        </p:blipFill>
        <p:spPr bwMode="auto">
          <a:xfrm>
            <a:off x="4181475" y="2561136"/>
            <a:ext cx="1047750" cy="110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i.pinimg.com/originals/32/ee/f8/32eef8a5f9fa7d49a4613d1b291564f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37" y="5028334"/>
            <a:ext cx="2305091" cy="182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https://i.pinimg.com/originals/32/ee/f8/32eef8a5f9fa7d49a4613d1b291564f3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851" y="3554566"/>
            <a:ext cx="1429094" cy="113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png.pngtree.com/png_detail/18/09/10/pngtree-colored-candy-png-clipart_782222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10769" y1="19368" x2="27231" y2="73913"/>
                        <a14:foregroundMark x1="41538" y1="44664" x2="95385" y2="22925"/>
                        <a14:foregroundMark x1="70923" y1="38142" x2="69077" y2="44071"/>
                        <a14:foregroundMark x1="63405" y1="22613" x2="72407" y2="22111"/>
                        <a14:foregroundMark x1="63014" y1="22111" x2="55773" y2="27136"/>
                        <a14:foregroundMark x1="19178" y1="33417" x2="22701" y2="52010"/>
                        <a14:foregroundMark x1="12329" y1="19095" x2="2935" y2="22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1" y="769106"/>
            <a:ext cx="212750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226" y="3110282"/>
            <a:ext cx="1228744" cy="1228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153" b="25576"/>
          <a:stretch/>
        </p:blipFill>
        <p:spPr bwMode="auto">
          <a:xfrm>
            <a:off x="6507015" y="1108335"/>
            <a:ext cx="2047473" cy="1070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2" name="Picture 26" descr="https://ya-webdesign.com/images/rice-clipart-plate-rice-5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96078" y1="54785" x2="79412" y2="75391"/>
                        <a14:foregroundMark x1="94771" y1="62988" x2="82244" y2="719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378" y="5002448"/>
            <a:ext cx="1623468" cy="181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168941"/>
            <a:ext cx="55018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Betty’s Lunch Box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There is / are … in her lunch box.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7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3" descr="D:\Информатика презентация\domik78.png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4 класс\Доп материал\1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07" y="4941168"/>
            <a:ext cx="2219753" cy="175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16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2857" y="656491"/>
            <a:ext cx="88569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warm 	–	 warmer	 – 	the warmest</a:t>
            </a:r>
          </a:p>
          <a:p>
            <a:r>
              <a:rPr lang="en-US" sz="2800" dirty="0" smtClean="0"/>
              <a:t>bi</a:t>
            </a:r>
            <a:r>
              <a:rPr lang="en-US" sz="2800" u="sng" dirty="0" smtClean="0"/>
              <a:t>g</a:t>
            </a:r>
            <a:r>
              <a:rPr lang="en-US" sz="2800" dirty="0" smtClean="0"/>
              <a:t>		–	 bi</a:t>
            </a:r>
            <a:r>
              <a:rPr lang="en-US" sz="2800" u="sng" dirty="0" smtClean="0"/>
              <a:t>gg</a:t>
            </a:r>
            <a:r>
              <a:rPr lang="en-US" sz="2800" dirty="0" smtClean="0"/>
              <a:t>er 	 – 	the bi</a:t>
            </a:r>
            <a:r>
              <a:rPr lang="en-US" sz="2800" u="sng" dirty="0" smtClean="0"/>
              <a:t>gg</a:t>
            </a:r>
            <a:r>
              <a:rPr lang="en-US" sz="2800" dirty="0" smtClean="0"/>
              <a:t>est</a:t>
            </a:r>
          </a:p>
          <a:p>
            <a:r>
              <a:rPr lang="en-US" sz="2800" dirty="0" smtClean="0"/>
              <a:t>happ</a:t>
            </a:r>
            <a:r>
              <a:rPr lang="en-US" sz="2800" u="sng" dirty="0" smtClean="0"/>
              <a:t>y</a:t>
            </a:r>
            <a:r>
              <a:rPr lang="en-US" sz="2800" dirty="0" smtClean="0"/>
              <a:t> 	– 	 happ</a:t>
            </a:r>
            <a:r>
              <a:rPr lang="en-US" sz="2800" u="sng" dirty="0" smtClean="0"/>
              <a:t>i</a:t>
            </a:r>
            <a:r>
              <a:rPr lang="en-US" sz="2800" dirty="0" smtClean="0"/>
              <a:t>er 	 – 	the happ</a:t>
            </a:r>
            <a:r>
              <a:rPr lang="en-US" sz="2800" u="sng" dirty="0" smtClean="0"/>
              <a:t>i</a:t>
            </a:r>
            <a:r>
              <a:rPr lang="en-US" sz="2800" dirty="0" smtClean="0"/>
              <a:t>est</a:t>
            </a:r>
          </a:p>
          <a:p>
            <a:endParaRPr lang="en-US" sz="2800" dirty="0" smtClean="0"/>
          </a:p>
          <a:p>
            <a:r>
              <a:rPr lang="ru-RU" sz="2800" b="1" dirty="0" smtClean="0"/>
              <a:t>Если 2 и более слога:</a:t>
            </a:r>
          </a:p>
          <a:p>
            <a:r>
              <a:rPr lang="en-US" sz="2800" dirty="0" smtClean="0"/>
              <a:t>modern </a:t>
            </a:r>
            <a:r>
              <a:rPr lang="en-US" sz="2800" dirty="0"/>
              <a:t>	</a:t>
            </a:r>
            <a:r>
              <a:rPr lang="en-US" sz="2800" dirty="0" smtClean="0"/>
              <a:t>– 	</a:t>
            </a:r>
            <a:r>
              <a:rPr lang="en-US" sz="2800" u="sng" dirty="0" smtClean="0"/>
              <a:t>more</a:t>
            </a:r>
            <a:r>
              <a:rPr lang="en-US" sz="2800" dirty="0" smtClean="0"/>
              <a:t> modern – 	</a:t>
            </a:r>
            <a:r>
              <a:rPr lang="en-US" sz="2800" u="sng" dirty="0" smtClean="0"/>
              <a:t>the most</a:t>
            </a:r>
            <a:r>
              <a:rPr lang="en-US" sz="2800" dirty="0" smtClean="0"/>
              <a:t> modern</a:t>
            </a:r>
          </a:p>
          <a:p>
            <a:endParaRPr lang="en-US" sz="2800" dirty="0" smtClean="0"/>
          </a:p>
          <a:p>
            <a:r>
              <a:rPr lang="ru-RU" sz="2800" b="1" dirty="0" smtClean="0"/>
              <a:t>Если оканчивается на -</a:t>
            </a:r>
            <a:r>
              <a:rPr lang="en-US" sz="2800" b="1" dirty="0" err="1" smtClean="0"/>
              <a:t>er</a:t>
            </a:r>
            <a:r>
              <a:rPr lang="en-US" sz="2800" b="1" dirty="0" smtClean="0"/>
              <a:t>, -</a:t>
            </a:r>
            <a:r>
              <a:rPr lang="en-US" sz="2800" b="1" dirty="0" err="1" smtClean="0"/>
              <a:t>ow</a:t>
            </a:r>
            <a:r>
              <a:rPr lang="ru-RU" sz="2800" b="1" dirty="0" smtClean="0"/>
              <a:t>:</a:t>
            </a:r>
          </a:p>
          <a:p>
            <a:r>
              <a:rPr lang="en-US" sz="2800" dirty="0" smtClean="0"/>
              <a:t>clever 	– 	clever</a:t>
            </a:r>
            <a:r>
              <a:rPr lang="en-US" sz="2800" u="sng" dirty="0" smtClean="0"/>
              <a:t>er</a:t>
            </a:r>
            <a:r>
              <a:rPr lang="en-US" sz="2800" dirty="0" smtClean="0"/>
              <a:t> 	– 	</a:t>
            </a:r>
            <a:r>
              <a:rPr lang="en-US" sz="2800" u="sng" dirty="0" smtClean="0"/>
              <a:t>the</a:t>
            </a:r>
            <a:r>
              <a:rPr lang="en-US" sz="2800" dirty="0" smtClean="0"/>
              <a:t> clever</a:t>
            </a:r>
            <a:r>
              <a:rPr lang="en-US" sz="2800" u="sng" dirty="0" smtClean="0"/>
              <a:t>est</a:t>
            </a:r>
          </a:p>
          <a:p>
            <a:r>
              <a:rPr lang="en-US" sz="2800" dirty="0" smtClean="0"/>
              <a:t>clever 	– 	</a:t>
            </a:r>
            <a:r>
              <a:rPr lang="en-US" sz="2800" u="sng" dirty="0" smtClean="0"/>
              <a:t>more</a:t>
            </a:r>
            <a:r>
              <a:rPr lang="en-US" sz="2800" dirty="0" smtClean="0"/>
              <a:t> clever – 	</a:t>
            </a:r>
            <a:r>
              <a:rPr lang="en-US" sz="2800" u="sng" dirty="0" smtClean="0"/>
              <a:t>the most</a:t>
            </a:r>
            <a:r>
              <a:rPr lang="en-US" sz="2800" dirty="0" smtClean="0"/>
              <a:t> clever</a:t>
            </a:r>
          </a:p>
          <a:p>
            <a:endParaRPr lang="en-US" sz="2800" dirty="0" smtClean="0"/>
          </a:p>
          <a:p>
            <a:r>
              <a:rPr lang="en-US" sz="2800" dirty="0" smtClean="0"/>
              <a:t>narrow 	– 	narrow</a:t>
            </a:r>
            <a:r>
              <a:rPr lang="en-US" sz="2800" u="sng" dirty="0" smtClean="0"/>
              <a:t>er</a:t>
            </a:r>
            <a:r>
              <a:rPr lang="en-US" sz="2800" dirty="0" smtClean="0"/>
              <a:t> 	– 	</a:t>
            </a:r>
            <a:r>
              <a:rPr lang="en-US" sz="2800" u="sng" dirty="0" smtClean="0"/>
              <a:t>the</a:t>
            </a:r>
            <a:r>
              <a:rPr lang="en-US" sz="2800" dirty="0" smtClean="0"/>
              <a:t> narrow</a:t>
            </a:r>
            <a:r>
              <a:rPr lang="en-US" sz="2800" u="sng" dirty="0" smtClean="0"/>
              <a:t>est</a:t>
            </a:r>
          </a:p>
          <a:p>
            <a:r>
              <a:rPr lang="en-US" sz="2800" dirty="0" smtClean="0"/>
              <a:t>narrow  	– 	</a:t>
            </a:r>
            <a:r>
              <a:rPr lang="en-US" sz="2800" u="sng" dirty="0" smtClean="0"/>
              <a:t>more</a:t>
            </a:r>
            <a:r>
              <a:rPr lang="en-US" sz="2800" dirty="0" smtClean="0"/>
              <a:t> narrow – 	</a:t>
            </a:r>
            <a:r>
              <a:rPr lang="en-US" sz="2800" u="sng" dirty="0" smtClean="0"/>
              <a:t>the most</a:t>
            </a:r>
            <a:r>
              <a:rPr lang="en-US" sz="2800" dirty="0" smtClean="0"/>
              <a:t> narrow</a:t>
            </a:r>
            <a:endParaRPr lang="ru-RU" sz="2800" dirty="0" smtClean="0"/>
          </a:p>
        </p:txBody>
      </p:sp>
      <p:sp>
        <p:nvSpPr>
          <p:cNvPr id="8" name="Овал 7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Degrees of Comparison: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revise the rule.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0" name="Picture 13" descr="D:\Информатика презентация\domik78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20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075465"/>
              </p:ext>
            </p:extLst>
          </p:nvPr>
        </p:nvGraphicFramePr>
        <p:xfrm>
          <a:off x="1490093" y="1772816"/>
          <a:ext cx="6480000" cy="432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</a:tblGrid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Овал 2"/>
          <p:cNvSpPr/>
          <p:nvPr/>
        </p:nvSpPr>
        <p:spPr bwMode="auto">
          <a:xfrm>
            <a:off x="2358058" y="1268760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862114" y="548680"/>
            <a:ext cx="5112568" cy="1008112"/>
            <a:chOff x="2862114" y="548680"/>
            <a:chExt cx="5112568" cy="1008112"/>
          </a:xfrm>
        </p:grpSpPr>
        <p:sp>
          <p:nvSpPr>
            <p:cNvPr id="4" name="Скругленная прямоугольная выноска 3"/>
            <p:cNvSpPr/>
            <p:nvPr/>
          </p:nvSpPr>
          <p:spPr bwMode="auto">
            <a:xfrm>
              <a:off x="2862114" y="548680"/>
              <a:ext cx="5112568" cy="1008112"/>
            </a:xfrm>
            <a:prstGeom prst="wedgeRoundRectCallout">
              <a:avLst>
                <a:gd name="adj1" fmla="val -52132"/>
                <a:gd name="adj2" fmla="val 30376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cup  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cup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733647"/>
              <a:ext cx="884237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 descr="https://www.clipartmax.com/png/middle/134-1349703_teacup-drawing-saucer-tableware-teacup-drawing-saucer-tableware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166" b="89852" l="10000" r="90000">
                          <a14:foregroundMark x1="43452" y1="15129" x2="64286" y2="151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14" r="13588"/>
            <a:stretch/>
          </p:blipFill>
          <p:spPr bwMode="auto">
            <a:xfrm>
              <a:off x="6804248" y="680501"/>
              <a:ext cx="936104" cy="80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Овал 8"/>
          <p:cNvSpPr/>
          <p:nvPr/>
        </p:nvSpPr>
        <p:spPr bwMode="auto">
          <a:xfrm>
            <a:off x="3203848" y="1773031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707904" y="1052951"/>
            <a:ext cx="5112568" cy="1008112"/>
            <a:chOff x="3707904" y="1052951"/>
            <a:chExt cx="5112568" cy="1008112"/>
          </a:xfrm>
        </p:grpSpPr>
        <p:sp>
          <p:nvSpPr>
            <p:cNvPr id="11" name="Скругленная прямоугольная выноска 10"/>
            <p:cNvSpPr/>
            <p:nvPr/>
          </p:nvSpPr>
          <p:spPr bwMode="auto">
            <a:xfrm>
              <a:off x="3707904" y="1052951"/>
              <a:ext cx="5112568" cy="1008112"/>
            </a:xfrm>
            <a:prstGeom prst="wedgeRoundRectCallout">
              <a:avLst>
                <a:gd name="adj1" fmla="val -52132"/>
                <a:gd name="adj2" fmla="val 30376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cake  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cake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4" name="Picture 8" descr="http://palich.ru/upload/iblock/490/490aa0c572a3f394003ac413cea11dbb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000" b="97000" l="1338" r="9832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360" y="1268760"/>
              <a:ext cx="1008112" cy="674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https://pankreatit.guru/wp-content/uploads/2018/01/foto_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81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5" r="9326"/>
            <a:stretch/>
          </p:blipFill>
          <p:spPr bwMode="auto">
            <a:xfrm>
              <a:off x="4808165" y="1220628"/>
              <a:ext cx="980472" cy="722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Овал 16"/>
          <p:cNvSpPr/>
          <p:nvPr/>
        </p:nvSpPr>
        <p:spPr bwMode="auto">
          <a:xfrm>
            <a:off x="4969979" y="2209883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860304" y="980943"/>
            <a:ext cx="5112568" cy="1008112"/>
            <a:chOff x="3860304" y="980943"/>
            <a:chExt cx="5112568" cy="1008112"/>
          </a:xfrm>
        </p:grpSpPr>
        <p:sp>
          <p:nvSpPr>
            <p:cNvPr id="19" name="Скругленная прямоугольная выноска 18"/>
            <p:cNvSpPr/>
            <p:nvPr/>
          </p:nvSpPr>
          <p:spPr bwMode="auto">
            <a:xfrm>
              <a:off x="3860304" y="980943"/>
              <a:ext cx="5112568" cy="1008112"/>
            </a:xfrm>
            <a:prstGeom prst="wedgeRoundRectCallout">
              <a:avLst>
                <a:gd name="adj1" fmla="val -22882"/>
                <a:gd name="adj2" fmla="val 71004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book  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book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268" name="Picture 4" descr="https://store.donanimhaber.com/d8/20/90/d82090664f863d833a825662cd78952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3746" y="1082642"/>
              <a:ext cx="1012751" cy="906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2" name="Picture 8" descr="https://i.pinimg.com/originals/12/8e/d9/128ed9aedd1fef8a9838f4e9b3b28a28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0222" y="1241089"/>
              <a:ext cx="918408" cy="631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Овал 25"/>
          <p:cNvSpPr/>
          <p:nvPr/>
        </p:nvSpPr>
        <p:spPr bwMode="auto">
          <a:xfrm>
            <a:off x="5832140" y="3501008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1448272" y="2178414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5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33339" y="2458062"/>
            <a:ext cx="5112568" cy="1042946"/>
            <a:chOff x="733339" y="2458062"/>
            <a:chExt cx="5112568" cy="1042946"/>
          </a:xfrm>
        </p:grpSpPr>
        <p:sp>
          <p:nvSpPr>
            <p:cNvPr id="28" name="Скругленная прямоугольная выноска 27"/>
            <p:cNvSpPr/>
            <p:nvPr/>
          </p:nvSpPr>
          <p:spPr bwMode="auto">
            <a:xfrm>
              <a:off x="733339" y="2458062"/>
              <a:ext cx="5112568" cy="1008112"/>
            </a:xfrm>
            <a:prstGeom prst="wedgeRoundRectCallout">
              <a:avLst>
                <a:gd name="adj1" fmla="val 53317"/>
                <a:gd name="adj2" fmla="val 52107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jug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jug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274" name="Picture 10" descr="https://cdn3.vectorstock.com/i/thumb-large/44/92/red-ceramic-jug-with-milk-vector-17654492.jp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13" t="12389" r="18359" b="13484"/>
            <a:stretch/>
          </p:blipFill>
          <p:spPr bwMode="auto">
            <a:xfrm>
              <a:off x="1727920" y="2495972"/>
              <a:ext cx="755848" cy="932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6" name="Picture 12" descr="https://image.shutterstock.com/image-vector/brown-ceramic-jug-one-handle-260nw-1114932995.jpg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51" t="12125" r="12770" b="19372"/>
            <a:stretch/>
          </p:blipFill>
          <p:spPr bwMode="auto">
            <a:xfrm>
              <a:off x="4394540" y="2498652"/>
              <a:ext cx="973886" cy="1002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Группа 24"/>
          <p:cNvGrpSpPr/>
          <p:nvPr/>
        </p:nvGrpSpPr>
        <p:grpSpPr>
          <a:xfrm>
            <a:off x="73435" y="980943"/>
            <a:ext cx="5112568" cy="1066402"/>
            <a:chOff x="73435" y="980943"/>
            <a:chExt cx="5112568" cy="1066402"/>
          </a:xfrm>
        </p:grpSpPr>
        <p:sp>
          <p:nvSpPr>
            <p:cNvPr id="38" name="Скругленная прямоугольная выноска 37"/>
            <p:cNvSpPr/>
            <p:nvPr/>
          </p:nvSpPr>
          <p:spPr bwMode="auto">
            <a:xfrm>
              <a:off x="73435" y="980943"/>
              <a:ext cx="5112568" cy="1008112"/>
            </a:xfrm>
            <a:prstGeom prst="wedgeRoundRectCallout">
              <a:avLst>
                <a:gd name="adj1" fmla="val -19156"/>
                <a:gd name="adj2" fmla="val 66280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soup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soup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278" name="Picture 14" descr="https://thumbs.dreamstime.com/z/%D1%88%D0%B0%D1%80-%D1%81%D1%83%D0%BF%D0%B0-27547126.jp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5593" b="77591" l="11846" r="9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21" t="16004" r="8593" b="24087"/>
            <a:stretch/>
          </p:blipFill>
          <p:spPr bwMode="auto">
            <a:xfrm>
              <a:off x="4136356" y="1220628"/>
              <a:ext cx="1049647" cy="651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82" name="Picture 18" descr="http://insider.am/wp-content/uploads/2015/01/soup.pn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4062" y="1045671"/>
              <a:ext cx="1001674" cy="1001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Овал 44"/>
          <p:cNvSpPr/>
          <p:nvPr/>
        </p:nvSpPr>
        <p:spPr bwMode="auto">
          <a:xfrm>
            <a:off x="2771800" y="3057765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396963" y="1860294"/>
            <a:ext cx="5112568" cy="1008112"/>
            <a:chOff x="1396963" y="1860294"/>
            <a:chExt cx="5112568" cy="1008112"/>
          </a:xfrm>
        </p:grpSpPr>
        <p:sp>
          <p:nvSpPr>
            <p:cNvPr id="47" name="Скругленная прямоугольная выноска 46"/>
            <p:cNvSpPr/>
            <p:nvPr/>
          </p:nvSpPr>
          <p:spPr bwMode="auto">
            <a:xfrm>
              <a:off x="1396963" y="1860294"/>
              <a:ext cx="5112568" cy="1008112"/>
            </a:xfrm>
            <a:prstGeom prst="wedgeRoundRectCallout">
              <a:avLst>
                <a:gd name="adj1" fmla="val -19156"/>
                <a:gd name="adj2" fmla="val 66280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pear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pear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51" name="Picture 10" descr="ÐÐ°ÑÑÐ¸Ð½ÐºÐ¸ Ð¿Ð¾ Ð·Ð°Ð¿ÑÐ¾ÑÑ Ð³ÑÑÑÐ° ÑÐ¸ÑÑÐ½Ð¾Ðº 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6927" y="2076741"/>
              <a:ext cx="449746" cy="635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10" descr="ÐÐ°ÑÑÐ¸Ð½ÐºÐ¸ Ð¿Ð¾ Ð·Ð°Ð¿ÑÐ¾ÑÑ Ð³ÑÑÑÐ° ÑÐ¸ÑÑÐ½Ð¾Ðº pn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5023" y="1923834"/>
              <a:ext cx="623614" cy="881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4" name="Овал 53"/>
          <p:cNvSpPr/>
          <p:nvPr/>
        </p:nvSpPr>
        <p:spPr bwMode="auto">
          <a:xfrm>
            <a:off x="3673599" y="3933056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7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2298762" y="2735585"/>
            <a:ext cx="5112568" cy="1008112"/>
            <a:chOff x="2298762" y="2735585"/>
            <a:chExt cx="5112568" cy="1008112"/>
          </a:xfrm>
        </p:grpSpPr>
        <p:sp>
          <p:nvSpPr>
            <p:cNvPr id="56" name="Скругленная прямоугольная выноска 55"/>
            <p:cNvSpPr/>
            <p:nvPr/>
          </p:nvSpPr>
          <p:spPr bwMode="auto">
            <a:xfrm>
              <a:off x="2298762" y="2735585"/>
              <a:ext cx="5112568" cy="1008112"/>
            </a:xfrm>
            <a:prstGeom prst="wedgeRoundRectCallout">
              <a:avLst>
                <a:gd name="adj1" fmla="val -19156"/>
                <a:gd name="adj2" fmla="val 66280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plate  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plate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284" name="Picture 20" descr="https://thumbs.dreamstime.com/z/dirty-plate-27204126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1583" b="92878" l="0" r="9923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1" t="2684" r="1901" b="7546"/>
            <a:stretch/>
          </p:blipFill>
          <p:spPr bwMode="auto">
            <a:xfrm>
              <a:off x="6483535" y="2815210"/>
              <a:ext cx="921668" cy="920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86" name="Picture 22" descr="https://www.egem.gr/images/photos/thumbnails/tptmsvgccc.jpg"/>
            <p:cNvPicPr>
              <a:picLocks noChangeAspect="1" noChangeArrowheads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7385" b="93692" l="5231" r="9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3" t="7836" r="7184" b="7395"/>
            <a:stretch/>
          </p:blipFill>
          <p:spPr bwMode="auto">
            <a:xfrm>
              <a:off x="3490330" y="2827836"/>
              <a:ext cx="925834" cy="915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2" name="Овал 61"/>
          <p:cNvSpPr/>
          <p:nvPr/>
        </p:nvSpPr>
        <p:spPr bwMode="auto">
          <a:xfrm>
            <a:off x="1070434" y="4410447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8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185833" y="3191367"/>
            <a:ext cx="5112568" cy="1087892"/>
            <a:chOff x="185833" y="3191367"/>
            <a:chExt cx="5112568" cy="1087892"/>
          </a:xfrm>
        </p:grpSpPr>
        <p:sp>
          <p:nvSpPr>
            <p:cNvPr id="64" name="Скругленная прямоугольная выноска 63"/>
            <p:cNvSpPr/>
            <p:nvPr/>
          </p:nvSpPr>
          <p:spPr bwMode="auto">
            <a:xfrm>
              <a:off x="185833" y="3259101"/>
              <a:ext cx="5112568" cy="1008112"/>
            </a:xfrm>
            <a:prstGeom prst="wedgeRoundRectCallout">
              <a:avLst>
                <a:gd name="adj1" fmla="val -28844"/>
                <a:gd name="adj2" fmla="val 59666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apple      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apple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67" name="Picture 8" descr="https://library.kissclipart.com/20180830/ie/kissclipart-clip-art-apple-png-clipart-clip-art-944358fa6ac3d97e.jpg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0" b="100000" l="0" r="100000">
                          <a14:foregroundMark x1="48556" y1="23333" x2="89333" y2="11771"/>
                          <a14:foregroundMark x1="54111" y1="16042" x2="79444" y2="96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2482" y="3191367"/>
              <a:ext cx="1019898" cy="1087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8" descr="https://library.kissclipart.com/20180830/ie/kissclipart-clip-art-apple-png-clipart-clip-art-944358fa6ac3d97e.jpg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0" b="100000" l="0" r="100000">
                          <a14:foregroundMark x1="48556" y1="23333" x2="89333" y2="11771"/>
                          <a14:foregroundMark x1="54111" y1="16042" x2="79444" y2="96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010" y="3466174"/>
              <a:ext cx="643938" cy="686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Овал 69"/>
          <p:cNvSpPr/>
          <p:nvPr/>
        </p:nvSpPr>
        <p:spPr bwMode="auto">
          <a:xfrm>
            <a:off x="4906355" y="5229200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3802017" y="4000790"/>
            <a:ext cx="5112568" cy="1008112"/>
            <a:chOff x="3802017" y="4000790"/>
            <a:chExt cx="5112568" cy="1008112"/>
          </a:xfrm>
        </p:grpSpPr>
        <p:sp>
          <p:nvSpPr>
            <p:cNvPr id="72" name="Скругленная прямоугольная выноска 71"/>
            <p:cNvSpPr/>
            <p:nvPr/>
          </p:nvSpPr>
          <p:spPr bwMode="auto">
            <a:xfrm>
              <a:off x="3802017" y="4000790"/>
              <a:ext cx="5112568" cy="1008112"/>
            </a:xfrm>
            <a:prstGeom prst="wedgeRoundRectCallout">
              <a:avLst>
                <a:gd name="adj1" fmla="val -24000"/>
                <a:gd name="adj2" fmla="val 68170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This banana            is …</a:t>
              </a:r>
              <a:r>
                <a: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than that banana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288" name="Picture 24" descr="https://static6.depositphotos.com/1000580/648/i/950/depositphotos_6480078-stock-photo-rotten-banana.jpg"/>
            <p:cNvPicPr>
              <a:picLocks noChangeAspect="1" noChangeArrowheads="1"/>
            </p:cNvPicPr>
            <p:nvPr/>
          </p:nvPicPr>
          <p:blipFill rotWithShape="1"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ackgroundRemoval t="7031" b="89941" l="9902" r="8899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49" t="6760" r="17528" b="13169"/>
            <a:stretch/>
          </p:blipFill>
          <p:spPr bwMode="auto">
            <a:xfrm rot="19502109">
              <a:off x="8194755" y="4052469"/>
              <a:ext cx="629343" cy="904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90" name="Picture 26" descr="https://i.pinimg.com/originals/86/e4/e9/86e4e986629bbee454c76b73d3a97d16.png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98401" y="4090603"/>
              <a:ext cx="858973" cy="828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9" name="Овал 78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80" name="Скругленная прямоугольная выноска 79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“Crossword”:</a:t>
            </a:r>
            <a:endParaRPr lang="en-US" sz="3600" b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d</a:t>
            </a: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o the crossword.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81" name="Скругленный прямоугольник 80">
            <a:hlinkClick r:id="" action="ppaction://hlinkshowjump?jump=nextslide"/>
          </p:cNvPr>
          <p:cNvSpPr/>
          <p:nvPr/>
        </p:nvSpPr>
        <p:spPr bwMode="auto">
          <a:xfrm>
            <a:off x="7382146" y="6248691"/>
            <a:ext cx="1656184" cy="51339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CHECK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2" name="Picture 13" descr="D:\Информатика презентация\domik78.png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0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2358058" y="1268760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3203848" y="1773031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4969979" y="2209883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5832140" y="3501008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1448272" y="2178414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5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Овал 44"/>
          <p:cNvSpPr/>
          <p:nvPr/>
        </p:nvSpPr>
        <p:spPr bwMode="auto">
          <a:xfrm>
            <a:off x="2771800" y="3057765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3673599" y="3933056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7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1070434" y="4410447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8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Овал 69"/>
          <p:cNvSpPr/>
          <p:nvPr/>
        </p:nvSpPr>
        <p:spPr bwMode="auto">
          <a:xfrm>
            <a:off x="4906355" y="5229200"/>
            <a:ext cx="432048" cy="432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>
            <a:off x="107504" y="116632"/>
            <a:ext cx="1656184" cy="51339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KEYS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000564"/>
              </p:ext>
            </p:extLst>
          </p:nvPr>
        </p:nvGraphicFramePr>
        <p:xfrm>
          <a:off x="1490093" y="1772816"/>
          <a:ext cx="6480000" cy="432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  <a:gridCol w="432000"/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G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G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7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3" descr="D:\Информатика презентация\domik78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8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57562"/>
            <a:ext cx="3005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I usually have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84387" y="5517231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for breakfast.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4338" name="Picture 2" descr="http://dou10.edunoskol.ru/images/Nashi-gruppi/pcholki/hello_html_7d875d5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885" y="146791"/>
            <a:ext cx="1728193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.pinimg.com/originals/ba/a1/0a/baa10aaf07259206a7e33c6eea875c9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5"/>
            <a:ext cx="2273603" cy="163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i.pinimg.com/originals/32/ee/f8/32eef8a5f9fa7d49a4613d1b291564f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73948"/>
            <a:ext cx="2305091" cy="182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golance.ru/media/workpre/200_200/fm4/95x/hqi/j4qlcdzo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500" b="80000" l="85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60" b="17541"/>
          <a:stretch/>
        </p:blipFill>
        <p:spPr bwMode="auto">
          <a:xfrm>
            <a:off x="5274695" y="1826867"/>
            <a:ext cx="2611933" cy="16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arhivurokov.ru/kopilka/up/html/2018/01/25/k_5a69d32906af7/452501_3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533" b="84897" l="7572" r="92627">
                        <a14:foregroundMark x1="29377" y1="43939" x2="36095" y2="42650"/>
                        <a14:foregroundMark x1="13834" y1="56021" x2="28466" y2="74748"/>
                        <a14:foregroundMark x1="34273" y1="77567" x2="74950" y2="73661"/>
                        <a14:foregroundMark x1="51950" y1="81877" x2="66724" y2="77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94" t="19094" r="7533" b="14627"/>
          <a:stretch/>
        </p:blipFill>
        <p:spPr bwMode="auto">
          <a:xfrm>
            <a:off x="3467856" y="3356992"/>
            <a:ext cx="3504431" cy="192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s://png.pngtree.com/element_origin_min_pic/16/12/11/ea36494df18533b4550908e65dd140cd.jpg"/>
          <p:cNvPicPr/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386" l="0" r="100000">
                        <a14:foregroundMark x1="30462" y1="9985" x2="29231" y2="85407"/>
                        <a14:foregroundMark x1="7231" y1="39017" x2="24615" y2="64516"/>
                        <a14:foregroundMark x1="6308" y1="45929" x2="20769" y2="66667"/>
                        <a14:foregroundMark x1="46462" y1="8602" x2="91538" y2="50538"/>
                        <a14:foregroundMark x1="84923" y1="49616" x2="63231" y2="86790"/>
                        <a14:foregroundMark x1="86154" y1="63748" x2="69846" y2="79109"/>
                        <a14:foregroundMark x1="62000" y1="80799" x2="32154" y2="82181"/>
                        <a14:foregroundMark x1="22308" y1="76190" x2="9846" y2="54071"/>
                        <a14:foregroundMark x1="13846" y1="33794" x2="42308" y2="9524"/>
                        <a14:foregroundMark x1="49538" y1="10138" x2="79077" y2="23963"/>
                        <a14:foregroundMark x1="45846" y1="4916" x2="62462" y2="7680"/>
                        <a14:foregroundMark x1="78154" y1="22581" x2="91538" y2="462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63" t="3781" r="6712" b="8565"/>
          <a:stretch/>
        </p:blipFill>
        <p:spPr bwMode="auto">
          <a:xfrm>
            <a:off x="5935943" y="287505"/>
            <a:ext cx="1802474" cy="14853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4.bp.blogspot.com/-eBgwCZvMheY/V3J00Tvi5oI/AAAAAAAAAAo/o3A0eX4WO2w-o6w22ELMFWLSWpGujQzDwCKgB/s1600/pizza.jpg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12368" y1="73305" x2="48947" y2="95763"/>
                        <a14:foregroundMark x1="4474" y1="42797" x2="10000" y2="23729"/>
                        <a14:foregroundMark x1="11316" y1="22881" x2="18421" y2="19068"/>
                        <a14:foregroundMark x1="10789" y1="74153" x2="17895" y2="83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72253"/>
            <a:ext cx="2664296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4" descr="http://www.pngmart.com/files/5/Tea-Cup-PNG-Transparent-Image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39" y="5275386"/>
            <a:ext cx="2031784" cy="14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356992"/>
            <a:ext cx="1186035" cy="187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8" name="Picture 12" descr="https://cdn2.vectorstock.com/i/1000x1000/49/61/milk-box-with-glass-vector-19714961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500" b="90093" l="3200" r="96400">
                        <a14:foregroundMark x1="16200" y1="35278" x2="36100" y2="35278"/>
                        <a14:foregroundMark x1="81100" y1="43981" x2="79500" y2="58148"/>
                        <a14:foregroundMark x1="65800" y1="43333" x2="47700" y2="56204"/>
                        <a14:foregroundMark x1="34900" y1="61481" x2="19400" y2="8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271"/>
          <a:stretch/>
        </p:blipFill>
        <p:spPr bwMode="auto">
          <a:xfrm>
            <a:off x="2487023" y="4938401"/>
            <a:ext cx="1841037" cy="180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s://avatanplus.com/files/resources/mid/57ff98c637572157be6cc653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195" y="5236399"/>
            <a:ext cx="1224082" cy="146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Овал 20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“My menu”:</a:t>
            </a:r>
            <a:endParaRPr lang="en-US" sz="3600" b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say what do you usually have for breakfast (lunch, dinner, supper</a:t>
            </a: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).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24" name="Picture 13" descr="D:\Информатика презентация\domik78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77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library.kissclipart.com/20180921/ewe/kissclipart-waiter-taking-an-order-clipart-waiter-restaurant-c-2533687c65f4fd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2553836" cy="33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 bwMode="auto">
          <a:xfrm>
            <a:off x="46333" y="2132856"/>
            <a:ext cx="2771800" cy="936104"/>
          </a:xfrm>
          <a:prstGeom prst="wedgeRoundRectCallout">
            <a:avLst>
              <a:gd name="adj1" fmla="val 29338"/>
              <a:gd name="adj2" fmla="val 101522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It’s hot. I’m thirsty.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61764" y="25228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cold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290298" y="429405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hot tea?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290298" y="1246126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fruit cake for you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367872" y="2780928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apple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3005597" y="688529"/>
            <a:ext cx="3161989" cy="144016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porridge with apples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for your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4105717" y="5318255"/>
            <a:ext cx="3296111" cy="111369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green salad for your lunch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Овал 12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“A Good Waiter”:</a:t>
            </a:r>
            <a:endParaRPr lang="en-US" sz="3600" b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c</a:t>
            </a: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hoose the right waiter’s response.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5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56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8" grpId="1" animBg="1"/>
      <p:bldP spid="9" grpId="0" animBg="1"/>
      <p:bldP spid="10" grpId="0" animBg="1"/>
      <p:bldP spid="11" grpId="0" animBg="1"/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library.kissclipart.com/20180921/ewe/kissclipart-waiter-taking-an-order-clipart-waiter-restaurant-c-2533687c65f4fd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2553836" cy="33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 bwMode="auto">
          <a:xfrm>
            <a:off x="46333" y="2132856"/>
            <a:ext cx="2771800" cy="936104"/>
          </a:xfrm>
          <a:prstGeom prst="wedgeRoundRectCallout">
            <a:avLst>
              <a:gd name="adj1" fmla="val 29338"/>
              <a:gd name="adj2" fmla="val 101522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It’s 11 o’clock. I’m hungry.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61764" y="25228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cold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290298" y="429405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hot tea?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290298" y="1246126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fruit cake for you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367872" y="2780928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apple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3005597" y="688529"/>
            <a:ext cx="3161989" cy="144016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porridge with apples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for your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4105717" y="5318255"/>
            <a:ext cx="3296111" cy="111369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green salad for your lunch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49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library.kissclipart.com/20180921/ewe/kissclipart-waiter-taking-an-order-clipart-waiter-restaurant-c-2533687c65f4fd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2553836" cy="33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 bwMode="auto">
          <a:xfrm>
            <a:off x="46333" y="2132856"/>
            <a:ext cx="2771800" cy="936104"/>
          </a:xfrm>
          <a:prstGeom prst="wedgeRoundRectCallout">
            <a:avLst>
              <a:gd name="adj1" fmla="val 29338"/>
              <a:gd name="adj2" fmla="val 101522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 would like to have some cake.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61764" y="25228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cold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290298" y="429405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hot tea?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290298" y="1246126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fruit cake for you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367872" y="2780928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apple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3005597" y="688529"/>
            <a:ext cx="3161989" cy="144016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porridge with apples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for your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4105717" y="5318255"/>
            <a:ext cx="3296111" cy="111369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green salad for your lunch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27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1" animBg="1"/>
      <p:bldP spid="7" grpId="0" animBg="1"/>
      <p:bldP spid="8" grpId="0" animBg="1"/>
      <p:bldP spid="9" grpId="0" animBg="1"/>
      <p:bldP spid="10" grpId="1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library.kissclipart.com/20180921/ewe/kissclipart-waiter-taking-an-order-clipart-waiter-restaurant-c-2533687c65f4fd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2553836" cy="33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 bwMode="auto">
          <a:xfrm>
            <a:off x="46333" y="2132856"/>
            <a:ext cx="2771800" cy="936104"/>
          </a:xfrm>
          <a:prstGeom prst="wedgeRoundRectCallout">
            <a:avLst>
              <a:gd name="adj1" fmla="val 29338"/>
              <a:gd name="adj2" fmla="val 101522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It’s 7 a.m. I’m hungry.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61764" y="25228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cold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290298" y="429405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hot tea?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290298" y="1246126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fruit cake for you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367872" y="2780928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apple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3005597" y="688529"/>
            <a:ext cx="3161989" cy="144016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porridge with apples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for your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4105717" y="5318255"/>
            <a:ext cx="3296111" cy="111369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green salad for your lunch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4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library.kissclipart.com/20180921/ewe/kissclipart-waiter-taking-an-order-clipart-waiter-restaurant-c-2533687c65f4fd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2553836" cy="33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 bwMode="auto">
          <a:xfrm>
            <a:off x="46333" y="2132856"/>
            <a:ext cx="2771800" cy="936104"/>
          </a:xfrm>
          <a:prstGeom prst="wedgeRoundRectCallout">
            <a:avLst>
              <a:gd name="adj1" fmla="val 29338"/>
              <a:gd name="adj2" fmla="val 101522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 like fruits. I’m thirsty now.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61764" y="25228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cold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290298" y="429405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hot tea?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290298" y="1246126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fruit cake for you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367872" y="2780928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apple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3005597" y="688529"/>
            <a:ext cx="3161989" cy="144016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porridge with apples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for your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4105717" y="5318255"/>
            <a:ext cx="3296111" cy="111369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green salad for your lunch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79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2648" y="548680"/>
            <a:ext cx="734481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kern="0" dirty="0" smtClean="0">
                <a:solidFill>
                  <a:srgbClr val="002060"/>
                </a:solidFill>
                <a:latin typeface="Arial" charset="0"/>
              </a:rPr>
              <a:t>Contents</a:t>
            </a:r>
          </a:p>
          <a:p>
            <a:pPr lvl="0" algn="ctr"/>
            <a:r>
              <a:rPr lang="en-US" sz="2800" b="1" kern="0" dirty="0" smtClean="0">
                <a:solidFill>
                  <a:srgbClr val="002060"/>
                </a:solidFill>
                <a:latin typeface="Arial" charset="0"/>
              </a:rPr>
              <a:t> </a:t>
            </a:r>
          </a:p>
          <a:p>
            <a:pPr lvl="0"/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2" action="ppaction://hlinksldjump"/>
              </a:rPr>
              <a:t>Game “Picture </a:t>
            </a: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hlinkClick r:id="rId2" action="ppaction://hlinksldjump"/>
              </a:rPr>
              <a:t>Puzzles”</a:t>
            </a:r>
            <a:endParaRPr lang="en-US" sz="2800" kern="0" dirty="0">
              <a:solidFill>
                <a:srgbClr val="002060"/>
              </a:solidFill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3" action="ppaction://hlinksldjump"/>
              </a:rPr>
              <a:t>Game “Eatable 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3" action="ppaction://hlinksldjump"/>
              </a:rPr>
              <a:t>– Uneatable”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4" action="ppaction://hlinksldjump"/>
              </a:rPr>
              <a:t>Game “Countable – Uncountable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4" action="ppaction://hlinksldjump"/>
              </a:rPr>
              <a:t>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5" action="ppaction://hlinksldjump"/>
              </a:rPr>
              <a:t>Game “Fridge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5" action="ppaction://hlinksldjump"/>
              </a:rPr>
              <a:t>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6" action="ppaction://hlinksldjump"/>
              </a:rPr>
              <a:t>Song “Lunch Box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6" action="ppaction://hlinksldjump"/>
              </a:rPr>
              <a:t>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7" action="ppaction://hlinksldjump"/>
              </a:rPr>
              <a:t>Game “Lunch Box”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8" action="ppaction://hlinksldjump"/>
              </a:rPr>
              <a:t>Degrees of 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8" action="ppaction://hlinksldjump"/>
              </a:rPr>
              <a:t>Comparison (the rule)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9" action="ppaction://hlinksldjump"/>
              </a:rPr>
              <a:t>Game “Crossword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9" action="ppaction://hlinksldjump"/>
              </a:rPr>
              <a:t>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10" action="ppaction://hlinksldjump"/>
              </a:rPr>
              <a:t>Game “My menu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10" action="ppaction://hlinksldjump"/>
              </a:rPr>
              <a:t>”</a:t>
            </a:r>
            <a:endParaRPr lang="en-US" sz="2800" kern="0" dirty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11" action="ppaction://hlinksldjump"/>
              </a:rPr>
              <a:t>Game “A Good Waiter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11" action="ppaction://hlinksldjump"/>
              </a:rPr>
              <a:t>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12" action="ppaction://hlinksldjump"/>
              </a:rPr>
              <a:t>Game “My Favourite Food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12" action="ppaction://hlinksldjump"/>
              </a:rPr>
              <a:t>”</a:t>
            </a:r>
            <a:endParaRPr lang="en-US" sz="2800" kern="0" dirty="0" smtClean="0">
              <a:solidFill>
                <a:srgbClr val="002060"/>
              </a:solidFill>
              <a:latin typeface="Arial" charset="0"/>
            </a:endParaRPr>
          </a:p>
          <a:p>
            <a:pPr lvl="0"/>
            <a:r>
              <a:rPr lang="en-US" sz="2800" kern="0" dirty="0">
                <a:solidFill>
                  <a:srgbClr val="002060"/>
                </a:solidFill>
                <a:latin typeface="Arial" charset="0"/>
                <a:hlinkClick r:id="rId13" action="ppaction://hlinksldjump"/>
              </a:rPr>
              <a:t>Game “Coded Letter</a:t>
            </a:r>
            <a:r>
              <a:rPr lang="en-US" sz="2800" kern="0" dirty="0" smtClean="0">
                <a:solidFill>
                  <a:srgbClr val="002060"/>
                </a:solidFill>
                <a:latin typeface="Arial" charset="0"/>
                <a:hlinkClick r:id="rId13" action="ppaction://hlinksldjump"/>
              </a:rPr>
              <a:t>”</a:t>
            </a: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11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library.kissclipart.com/20180921/ewe/kissclipart-waiter-taking-an-order-clipart-waiter-restaurant-c-2533687c65f4fd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2553836" cy="33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 bwMode="auto">
          <a:xfrm>
            <a:off x="60819" y="2182484"/>
            <a:ext cx="2771800" cy="1224136"/>
          </a:xfrm>
          <a:prstGeom prst="wedgeRoundRectCallout">
            <a:avLst>
              <a:gd name="adj1" fmla="val 28651"/>
              <a:gd name="adj2" fmla="val 78957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It’s cold. I’d like something to drink.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61764" y="25228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cold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290298" y="4294059"/>
            <a:ext cx="2771800" cy="936104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hot tea?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290298" y="1246126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fruit cake for you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367872" y="2780928"/>
            <a:ext cx="2771800" cy="1188132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apple juice?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3005597" y="688529"/>
            <a:ext cx="3161989" cy="144016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porridge with apples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for your breakfast?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4105717" y="5318255"/>
            <a:ext cx="3296111" cy="1113690"/>
          </a:xfrm>
          <a:prstGeom prst="wedgeRoundRectCallout">
            <a:avLst>
              <a:gd name="adj1" fmla="val 15592"/>
              <a:gd name="adj2" fmla="val 75067"/>
              <a:gd name="adj3" fmla="val 16667"/>
            </a:avLst>
          </a:prstGeom>
          <a:solidFill>
            <a:srgbClr val="B9DC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Would you like some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green salad for your lunch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92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 bwMode="auto">
          <a:xfrm>
            <a:off x="1890111" y="548680"/>
            <a:ext cx="6768752" cy="4752528"/>
          </a:xfrm>
          <a:prstGeom prst="wedgeRoundRectCallout">
            <a:avLst>
              <a:gd name="adj1" fmla="val -54044"/>
              <a:gd name="adj2" fmla="val 2893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just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My favourite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food is chicken and potatoes. I enjoy vegetables too. My favourite drink is tea. I never drink coffee. I think it isn’t tasty.</a:t>
            </a:r>
          </a:p>
          <a:p>
            <a:pPr marR="0" algn="just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aseline="0" dirty="0" smtClean="0">
                <a:solidFill>
                  <a:schemeClr val="tx1"/>
                </a:solidFill>
                <a:latin typeface="Arial" charset="0"/>
              </a:rPr>
              <a:t>I usually have porridge for breakfast. My mother always makes it in the morning. My parents and I often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 have breakfast together.</a:t>
            </a:r>
          </a:p>
          <a:p>
            <a:pPr algn="just" fontAlgn="base">
              <a:spcBef>
                <a:spcPts val="120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 have lunch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at school. I would like to have pizza for lunch. But my mother usually </a:t>
            </a:r>
            <a:r>
              <a:rPr lang="en-US" sz="2400" dirty="0">
                <a:solidFill>
                  <a:schemeClr val="tx1"/>
                </a:solidFill>
                <a:latin typeface="Arial" charset="0"/>
              </a:rPr>
              <a:t>cooks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soup. It is tasty, too.</a:t>
            </a:r>
          </a:p>
          <a:p>
            <a:pPr algn="just" fontAlgn="base">
              <a:spcBef>
                <a:spcPts val="120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We often have potatoes and fish or chicken for dinner. I think it is wonderful. </a:t>
            </a:r>
            <a:endParaRPr lang="en-US" sz="2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“My Favourite Food”:</a:t>
            </a:r>
            <a:endParaRPr lang="en-US" sz="3600" b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read about Ben’s favourite food, then tell about yourself.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D:\Информатика презентация\domik78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ПРАКТИКА\ПРЕЗЕНТАЦИЯ\87b1b43cee65 - копия (2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3573016"/>
            <a:ext cx="1902006" cy="316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18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 bwMode="auto">
          <a:xfrm>
            <a:off x="1991551" y="476672"/>
            <a:ext cx="6768752" cy="4752528"/>
          </a:xfrm>
          <a:prstGeom prst="wedgeRoundRectCallout">
            <a:avLst>
              <a:gd name="adj1" fmla="val -54044"/>
              <a:gd name="adj2" fmla="val 2893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just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My favourite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food is ... . I enjoy … too. My favourite drink is … . I never drink … . </a:t>
            </a:r>
          </a:p>
          <a:p>
            <a:pPr marR="0" algn="just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aseline="0" dirty="0" smtClean="0">
                <a:solidFill>
                  <a:schemeClr val="tx1"/>
                </a:solidFill>
                <a:latin typeface="Arial" charset="0"/>
              </a:rPr>
              <a:t>I usually have …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400" baseline="0" dirty="0" smtClean="0">
                <a:solidFill>
                  <a:schemeClr val="tx1"/>
                </a:solidFill>
                <a:latin typeface="Arial" charset="0"/>
              </a:rPr>
              <a:t>for breakfast. … makes it in the morning. … and … often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 have breakfast together.</a:t>
            </a:r>
          </a:p>
          <a:p>
            <a:pPr algn="just" fontAlgn="base">
              <a:spcBef>
                <a:spcPts val="120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 have lunch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at … . I would like to have … for lunch. But … usually </a:t>
            </a:r>
            <a:r>
              <a:rPr lang="en-US" sz="2400" dirty="0">
                <a:solidFill>
                  <a:schemeClr val="tx1"/>
                </a:solidFill>
                <a:latin typeface="Arial" charset="0"/>
              </a:rPr>
              <a:t>cooks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… . </a:t>
            </a:r>
          </a:p>
          <a:p>
            <a:pPr algn="just" fontAlgn="base">
              <a:spcBef>
                <a:spcPts val="120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We often have … and … for dinner. I think it is … . </a:t>
            </a:r>
            <a:endParaRPr lang="en-US" sz="24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D:\Информатика презентация\domik78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25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 АЯ\Планы уроков\загружен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84" y="4778397"/>
            <a:ext cx="2062859" cy="168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899592" y="478458"/>
            <a:ext cx="7488832" cy="4256832"/>
            <a:chOff x="899592" y="478458"/>
            <a:chExt cx="7488832" cy="4256832"/>
          </a:xfrm>
        </p:grpSpPr>
        <p:sp>
          <p:nvSpPr>
            <p:cNvPr id="2" name="Скругленная прямоугольная выноска 1"/>
            <p:cNvSpPr/>
            <p:nvPr/>
          </p:nvSpPr>
          <p:spPr bwMode="auto">
            <a:xfrm>
              <a:off x="899592" y="548679"/>
              <a:ext cx="7488832" cy="4168155"/>
            </a:xfrm>
            <a:prstGeom prst="wedgeRoundRectCallout">
              <a:avLst>
                <a:gd name="adj1" fmla="val -33785"/>
                <a:gd name="adj2" fmla="val 58306"/>
                <a:gd name="adj3" fmla="val 166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1268924" y="478458"/>
              <a:ext cx="5288875" cy="1433437"/>
              <a:chOff x="1268924" y="478458"/>
              <a:chExt cx="5288875" cy="1433437"/>
            </a:xfrm>
          </p:grpSpPr>
          <p:pic>
            <p:nvPicPr>
              <p:cNvPr id="17410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5941" b="94455" l="8129" r="8903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8924" y="895338"/>
                <a:ext cx="1560063" cy="1016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8" descr="https://library.kissclipart.com/20180830/ie/kissclipart-clip-art-apple-png-clipart-clip-art-944358fa6ac3d97e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48556" y1="23333" x2="89333" y2="11771"/>
                            <a14:foregroundMark x1="54111" y1="16042" x2="79444" y2="968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8199" y="831692"/>
                <a:ext cx="847802" cy="9043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12" name="Picture 4" descr="http://ds9ishim.ru/sites/default/files/images/011832_1383689912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6001" y="478458"/>
                <a:ext cx="1310614" cy="12942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13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2552" b="94654" l="4297" r="9539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4113" y="790797"/>
                <a:ext cx="1533686" cy="986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7415" name="Picture 7" descr="https://png.pngtree.com/element_origin_min_pic/17/09/15/5856503eb5ca2d54f7263d23c669319c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>
                          <a14:foregroundMark x1="33077" y1="39556" x2="38769" y2="419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831692"/>
              <a:ext cx="818478" cy="849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Группа 4"/>
            <p:cNvGrpSpPr/>
            <p:nvPr/>
          </p:nvGrpSpPr>
          <p:grpSpPr>
            <a:xfrm>
              <a:off x="2311457" y="2173122"/>
              <a:ext cx="4536692" cy="1191318"/>
              <a:chOff x="2311457" y="2173122"/>
              <a:chExt cx="4536692" cy="1191318"/>
            </a:xfrm>
          </p:grpSpPr>
          <p:pic>
            <p:nvPicPr>
              <p:cNvPr id="17417" name="Picture 9" descr="https://png.pngtree.com/element_origin_min_pic/16/08/04/2057a32f2ebb17e.jpg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7175" b="93423" l="5692" r="9138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02" t="8032" r="9613" b="6167"/>
              <a:stretch/>
            </p:blipFill>
            <p:spPr bwMode="auto">
              <a:xfrm>
                <a:off x="2311457" y="2276873"/>
                <a:ext cx="883917" cy="9361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18" name="Picture 10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2375" y="2173122"/>
                <a:ext cx="757420" cy="11913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24"/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ackgroundRemoval t="10000" b="9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153" b="25576"/>
              <a:stretch/>
            </p:blipFill>
            <p:spPr bwMode="auto">
              <a:xfrm>
                <a:off x="4056019" y="2379833"/>
                <a:ext cx="1292606" cy="6756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2552" b="94654" l="4297" r="9539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14463" y="2224603"/>
                <a:ext cx="1533686" cy="986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Группа 6"/>
            <p:cNvGrpSpPr/>
            <p:nvPr/>
          </p:nvGrpSpPr>
          <p:grpSpPr>
            <a:xfrm>
              <a:off x="2386230" y="3305751"/>
              <a:ext cx="4773134" cy="1429539"/>
              <a:chOff x="2386230" y="3305751"/>
              <a:chExt cx="4773134" cy="1429539"/>
            </a:xfrm>
          </p:grpSpPr>
          <p:pic>
            <p:nvPicPr>
              <p:cNvPr id="17420" name="Picture 12" descr="https://avatars.mds.yandex.net/get-zen_doc/751940/pub_5bd988a4fde83000a9e72f6e_5bd988ceb098ea00a9cc43e6/scale_1200"/>
              <p:cNvPicPr>
                <a:picLocks noChangeAspect="1" noChangeArrowheads="1"/>
              </p:cNvPicPr>
              <p:nvPr/>
            </p:nvPicPr>
            <p:blipFill rotWithShape="1"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ackgroundRemoval t="9119" b="95697" l="500" r="9858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343"/>
              <a:stretch/>
            </p:blipFill>
            <p:spPr bwMode="auto">
              <a:xfrm>
                <a:off x="2386230" y="3305751"/>
                <a:ext cx="1935078" cy="14110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22" name="Picture 14" descr="http://img.cadnav.com/allimg/151210/cadnav-151210112A9-53.jpg"/>
              <p:cNvPicPr>
                <a:picLocks noChangeAspect="1" noChangeArrowheads="1"/>
              </p:cNvPicPr>
              <p:nvPr/>
            </p:nvPicPr>
            <p:blipFill rotWithShape="1">
              <a:blip r:embed="rId20" cstate="print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4375" b="95833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69" t="4759" r="23775" b="3800"/>
              <a:stretch/>
            </p:blipFill>
            <p:spPr bwMode="auto">
              <a:xfrm>
                <a:off x="4228911" y="3515008"/>
                <a:ext cx="933873" cy="11108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24" name="Picture 16" descr="https://i.mycdn.me/image?id=851970142463&amp;t=3&amp;plc=WEB&amp;tkn=*RiZn1-UAKVBluqlzGTtZuCxpj10"/>
              <p:cNvPicPr>
                <a:picLocks noChangeAspect="1" noChangeArrowheads="1"/>
              </p:cNvPicPr>
              <p:nvPr/>
            </p:nvPicPr>
            <p:blipFill rotWithShape="1">
              <a:blip r:embed="rId22" cstate="print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ackgroundRemoval t="5000" b="100000" l="6969" r="92220">
                            <a14:foregroundMark x1="27391" y1="31875" x2="13776" y2="46406"/>
                            <a14:foregroundMark x1="42464" y1="31094" x2="55916" y2="30469"/>
                            <a14:foregroundMark x1="65478" y1="33906" x2="72285" y2="46719"/>
                            <a14:foregroundMark x1="54457" y1="93594" x2="30146" y2="92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23" t="4712" r="8918" b="1380"/>
              <a:stretch/>
            </p:blipFill>
            <p:spPr bwMode="auto">
              <a:xfrm>
                <a:off x="5270723" y="3396762"/>
                <a:ext cx="1040467" cy="12290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6666921" y="3534961"/>
                <a:ext cx="492443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200" b="1" dirty="0" smtClean="0">
                    <a:solidFill>
                      <a:srgbClr val="002060"/>
                    </a:solidFill>
                  </a:rPr>
                  <a:t>!</a:t>
                </a:r>
                <a:endParaRPr lang="ru-RU" sz="72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7" name="Скругленная прямоугольная выноска 26"/>
          <p:cNvSpPr/>
          <p:nvPr/>
        </p:nvSpPr>
        <p:spPr bwMode="auto">
          <a:xfrm>
            <a:off x="912465" y="555569"/>
            <a:ext cx="7488832" cy="4168155"/>
          </a:xfrm>
          <a:prstGeom prst="wedgeRoundRectCallout">
            <a:avLst>
              <a:gd name="adj1" fmla="val -33785"/>
              <a:gd name="adj2" fmla="val 58306"/>
              <a:gd name="adj3" fmla="val 16667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HAVE   A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7200" i="1" dirty="0" smtClean="0">
                <a:solidFill>
                  <a:srgbClr val="002060"/>
                </a:solidFill>
                <a:latin typeface="Arial" charset="0"/>
              </a:rPr>
              <a:t>NICE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DAY !</a:t>
            </a:r>
            <a:endParaRPr kumimoji="0" lang="ru-RU" sz="720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0" name="Скругленная прямоугольная выноска 29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“Coded Letter”:</a:t>
            </a:r>
            <a:endParaRPr lang="en-US" sz="3600" b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write down the first letters to read the message.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31" name="Picture 13" descr="D:\Информатика презентация\domik78.pn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0" grpId="0" animBg="1"/>
      <p:bldP spid="3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61739" y="3289473"/>
            <a:ext cx="24416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Food</a:t>
            </a:r>
            <a:endParaRPr lang="ru-RU" sz="7200" b="1" cap="none" spc="0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3907346" y="3076086"/>
            <a:ext cx="1663482" cy="1601729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96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?</a:t>
            </a: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4102" name="Picture 6" descr="https://avatanplus.com/files/resources/original/572f39529abee1549077eac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895"/>
            <a:ext cx="1440160" cy="295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png.pngtree.com/element_origin_min_pic/16/11/22/f5747ad410eb0fac632f430b10c197b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0500" y1="4844" x2="69167" y2="25260"/>
                        <a14:foregroundMark x1="6333" y1="68339" x2="19500" y2="96886"/>
                        <a14:foregroundMark x1="667" y1="50000" x2="5000" y2="73702"/>
                        <a14:foregroundMark x1="88833" y1="13495" x2="69333" y2="23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04915"/>
            <a:ext cx="2088232" cy="201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purepng.com/public/uploads/large/purepng.com-pearpeargenus-pyrusedible-fruitpeares-1701527357324q1go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801" y="1270309"/>
            <a:ext cx="11163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png.pngtree.com/element_origin_min_pic/17/09/14/05de214237a95ea1285f9c8f1cd264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2154" y1="37037" x2="38769" y2="44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14603"/>
            <a:ext cx="1492324" cy="154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ya-webdesign.com/images/bananas-clipart-4-banana-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86927"/>
            <a:ext cx="1611759" cy="155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4 класс\Доп материал\Безымянный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2895534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D:\4 класс\Доп материал\Безымянный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75" b="15633"/>
          <a:stretch/>
        </p:blipFill>
        <p:spPr bwMode="auto">
          <a:xfrm>
            <a:off x="5508102" y="692696"/>
            <a:ext cx="2905633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4 класс\Доп материал\Рисунок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152" y="2852936"/>
            <a:ext cx="4015535" cy="17964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pngmart.com/files/5/Tea-Cup-PNG-Transparent-Imag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41" y="4958273"/>
            <a:ext cx="2455419" cy="17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4 класс\Доп материал\Т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1" r="8351"/>
          <a:stretch/>
        </p:blipFill>
        <p:spPr bwMode="auto">
          <a:xfrm>
            <a:off x="5737553" y="4891202"/>
            <a:ext cx="2905633" cy="1800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4 класс\Доп материал\Рисунок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" y="2852936"/>
            <a:ext cx="4665071" cy="17964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4 класс\Доп материал\Рисунок3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22" y="4926833"/>
            <a:ext cx="3339626" cy="17964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Game “Picture Puzzles”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solve the picture puzzles to find out the name of the lesson.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21" name="Picture 13" descr="D:\Информатика презентация\domik78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2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https://www.clipartmax.com/png/middle/0-9503_kitchen-clipart-collection-clip-art-images-of-jar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02" b="9663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99" t="4264" r="9348" b="5037"/>
          <a:stretch/>
        </p:blipFill>
        <p:spPr bwMode="auto">
          <a:xfrm>
            <a:off x="7300026" y="4790204"/>
            <a:ext cx="1116924" cy="123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ÐÐ°ÑÑÐ¸Ð½ÐºÐ¸ Ð¿Ð¾ Ð·Ð°Ð¿ÑÐ¾ÑÑ Ð¼Ð°ÑÐ¸Ð½Ð° ÑÐ¸ÑÑÐ½Ð¾Ðº Ð´Ð»Ñ Ð´ÐµÑÐµÐ¹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7008" l="0" r="99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392" y="4955340"/>
            <a:ext cx="1672259" cy="94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im0-tub-ru.yandex.net/i?id=faa8fef004861f7dfff29af9d0e45e23&amp;n=13&amp;exp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3750" y1="18750" x2="36042" y2="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772" y="3737239"/>
            <a:ext cx="1545500" cy="77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ÐÐ°ÑÑÐ¸Ð½ÐºÐ¸ Ð¿Ð¾ Ð·Ð°Ð¿ÑÐ¾ÑÑ Ð¼ÑÑÐ¸  ÑÐ¸ÑÑÐ½Ð¾Ðº Ð´Ð»Ñ Ð´ÐµÑÐµÐ¹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228" y="4823868"/>
            <a:ext cx="1800200" cy="152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0-tub-ru.yandex.net/i?id=5a9f39ae7563a3338623617f6932725a&amp;n=13&amp;exp=1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0" y="3608470"/>
            <a:ext cx="1453472" cy="133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library.kissclipart.com/20180830/ie/kissclipart-setting-clip-art-clipart-setting-clip-art-7d459758daf418b8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7000" y1="76970" x2="60111" y2="58030"/>
                        <a14:foregroundMark x1="60222" y1="58030" x2="60222" y2="58030"/>
                        <a14:foregroundMark x1="27556" y1="78939" x2="90444" y2="93030"/>
                        <a14:foregroundMark x1="91333" y1="92424" x2="88111" y2="97424"/>
                        <a14:foregroundMark x1="85667" y1="97576" x2="78333" y2="96515"/>
                        <a14:foregroundMark x1="86444" y1="95606" x2="82222" y2="94697"/>
                        <a14:foregroundMark x1="91667" y1="85152" x2="65667" y2="79545"/>
                        <a14:foregroundMark x1="92333" y1="79545" x2="67222" y2="83030"/>
                        <a14:foregroundMark x1="92000" y1="70455" x2="91333" y2="92121"/>
                        <a14:foregroundMark x1="88556" y1="55909" x2="84222" y2="77879"/>
                        <a14:foregroundMark x1="92667" y1="54091" x2="90333" y2="64697"/>
                        <a14:foregroundMark x1="94778" y1="57273" x2="92222" y2="61818"/>
                        <a14:foregroundMark x1="95556" y1="41364" x2="82444" y2="55303"/>
                        <a14:foregroundMark x1="96667" y1="38788" x2="97444" y2="43182"/>
                        <a14:foregroundMark x1="87444" y1="20606" x2="90778" y2="21818"/>
                        <a14:foregroundMark x1="91778" y1="21970" x2="93444" y2="25303"/>
                        <a14:foregroundMark x1="92778" y1="24545" x2="93000" y2="32879"/>
                        <a14:foregroundMark x1="89889" y1="27121" x2="81667" y2="46818"/>
                        <a14:foregroundMark x1="84222" y1="25000" x2="74333" y2="54242"/>
                        <a14:foregroundMark x1="70889" y1="53030" x2="77667" y2="54091"/>
                        <a14:foregroundMark x1="79778" y1="65758" x2="79111" y2="77273"/>
                        <a14:foregroundMark x1="74889" y1="57576" x2="73778" y2="70303"/>
                        <a14:foregroundMark x1="71111" y1="24545" x2="68111" y2="55606"/>
                        <a14:foregroundMark x1="26333" y1="77879" x2="43222" y2="87121"/>
                        <a14:foregroundMark x1="79222" y1="3333" x2="71111" y2="9091"/>
                        <a14:foregroundMark x1="12222" y1="75606" x2="23000" y2="79697"/>
                        <a14:backgroundMark x1="93556" y1="91515" x2="93444" y2="92879"/>
                        <a14:backgroundMark x1="94444" y1="75909" x2="94111" y2="79848"/>
                        <a14:backgroundMark x1="556" y1="28485" x2="444" y2="30303"/>
                        <a14:backgroundMark x1="7556" y1="19697" x2="8778" y2="19242"/>
                        <a14:backgroundMark x1="13667" y1="16212" x2="13667" y2="15455"/>
                        <a14:backgroundMark x1="15889" y1="13939" x2="16556" y2="12879"/>
                        <a14:backgroundMark x1="19556" y1="13182" x2="21000" y2="13182"/>
                        <a14:backgroundMark x1="23111" y1="13939" x2="27889" y2="18182"/>
                        <a14:backgroundMark x1="27778" y1="18939" x2="28222" y2="19394"/>
                        <a14:backgroundMark x1="30889" y1="18636" x2="31778" y2="17879"/>
                        <a14:backgroundMark x1="32889" y1="16212" x2="32000" y2="17121"/>
                        <a14:backgroundMark x1="34333" y1="13485" x2="34889" y2="12424"/>
                        <a14:backgroundMark x1="36111" y1="11061" x2="36444" y2="10152"/>
                        <a14:backgroundMark x1="38000" y1="8333" x2="39444" y2="7727"/>
                        <a14:backgroundMark x1="42778" y1="6515" x2="45333" y2="6364"/>
                        <a14:backgroundMark x1="48000" y1="5909" x2="49778" y2="6364"/>
                        <a14:backgroundMark x1="51222" y1="6364" x2="57333" y2="7879"/>
                        <a14:backgroundMark x1="57667" y1="8485" x2="62556" y2="10758"/>
                        <a14:backgroundMark x1="66556" y1="11515" x2="68556" y2="11364"/>
                        <a14:backgroundMark x1="63444" y1="10909" x2="64000" y2="10909"/>
                        <a14:backgroundMark x1="78111" y1="1061" x2="80333" y2="455"/>
                        <a14:backgroundMark x1="85556" y1="5303" x2="89667" y2="10303"/>
                        <a14:backgroundMark x1="88000" y1="13333" x2="89222" y2="13939"/>
                        <a14:backgroundMark x1="91667" y1="19545" x2="93000" y2="19848"/>
                        <a14:backgroundMark x1="93778" y1="20909" x2="94889" y2="23030"/>
                        <a14:backgroundMark x1="93778" y1="86364" x2="93556" y2="87424"/>
                        <a14:backgroundMark x1="93778" y1="84394" x2="94222" y2="82879"/>
                        <a14:backgroundMark x1="5778" y1="78636" x2="6889" y2="80152"/>
                        <a14:backgroundMark x1="11667" y1="81061" x2="13222" y2="81061"/>
                        <a14:backgroundMark x1="15444" y1="81061" x2="16444" y2="81364"/>
                        <a14:backgroundMark x1="18778" y1="81667" x2="20000" y2="81970"/>
                        <a14:backgroundMark x1="96000" y1="60455" x2="95444" y2="61515"/>
                        <a14:backgroundMark x1="93889" y1="63636" x2="94778" y2="62121"/>
                        <a14:backgroundMark x1="94000" y1="68182" x2="94333" y2="68485"/>
                        <a14:backgroundMark x1="29000" y1="89697" x2="31333" y2="91818"/>
                        <a14:backgroundMark x1="26333" y1="86061" x2="27444" y2="88030"/>
                        <a14:backgroundMark x1="24889" y1="84545" x2="25333" y2="85152"/>
                        <a14:backgroundMark x1="23000" y1="81818" x2="23556" y2="82727"/>
                        <a14:backgroundMark x1="43556" y1="93939" x2="51333" y2="94545"/>
                        <a14:backgroundMark x1="53778" y1="96212" x2="54889" y2="96818"/>
                        <a14:backgroundMark x1="2556" y1="47879" x2="2333" y2="49394"/>
                        <a14:backgroundMark x1="2889" y1="63030" x2="2667" y2="64091"/>
                        <a14:backgroundMark x1="4444" y1="70152" x2="3333" y2="70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35" y="2317034"/>
            <a:ext cx="1614509" cy="118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0-tub-ru.yandex.net/i?id=37e504f716ead71e1c37fa9f11242a10&amp;n=13&amp;exp=1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9295" y1="81563" x2="42818" y2="92188"/>
                        <a14:foregroundMark x1="96206" y1="81250" x2="87805" y2="8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146151"/>
            <a:ext cx="1645353" cy="142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umielauxepices.net/sites/default/files/frying-pan-clipart-wajan-616033-565131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10000" r="85111">
                        <a14:foregroundMark x1="61444" y1="29259" x2="64222" y2="318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86" r="14321"/>
          <a:stretch/>
        </p:blipFill>
        <p:spPr bwMode="auto">
          <a:xfrm>
            <a:off x="3816424" y="869736"/>
            <a:ext cx="1529420" cy="127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www.clipartmax.com/png/middle/15-157017_leg-in-a-plaster-cast-clipart-cliparts-for-you-image-leg-clip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060" b="94792" l="31548" r="67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580" t="5194" r="31634" b="5224"/>
          <a:stretch/>
        </p:blipFill>
        <p:spPr bwMode="auto">
          <a:xfrm>
            <a:off x="2638425" y="632793"/>
            <a:ext cx="739804" cy="144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 bwMode="auto">
          <a:xfrm>
            <a:off x="648072" y="1341612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egg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232248" y="1341612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leg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816424" y="1341612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pan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5400600" y="1353444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jam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020272" y="1340149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>
                <a:solidFill>
                  <a:srgbClr val="002060"/>
                </a:solidFill>
                <a:latin typeface="Arial" charset="0"/>
              </a:rPr>
              <a:t>h</a:t>
            </a: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am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648072" y="2533686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plane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232248" y="2533686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cream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3816424" y="2533686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street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5400600" y="2545518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sweet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7020272" y="2532223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chips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756037" y="3850085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money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340213" y="3850085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honey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3924389" y="3850085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fish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508565" y="3861917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dish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128237" y="3848622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bacon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756037" y="5085184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rice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2340213" y="5085184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mice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3924389" y="5085184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sugar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5508565" y="5097016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car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7128237" y="5083721"/>
            <a:ext cx="1440160" cy="648072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002060"/>
                </a:solidFill>
                <a:latin typeface="Arial" charset="0"/>
              </a:rPr>
              <a:t>jar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pic>
        <p:nvPicPr>
          <p:cNvPr id="24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Овал 33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5" name="Скругленная прямоугольная выноска 34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“Eatable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Uneatable”: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choose all the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 eatable objects.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36" name="Picture 13" descr="D:\Информатика презентация\domik78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56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1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0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9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5" grpId="0" animBg="1"/>
      <p:bldP spid="3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364607"/>
              </p:ext>
            </p:extLst>
          </p:nvPr>
        </p:nvGraphicFramePr>
        <p:xfrm>
          <a:off x="971600" y="1772816"/>
          <a:ext cx="7200800" cy="433509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600400"/>
                <a:gridCol w="3600400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Countable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Uncountable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55973"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>
                    <a:solidFill>
                      <a:srgbClr val="F7E2A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>
                    <a:solidFill>
                      <a:srgbClr val="F7E2A7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 bwMode="auto">
          <a:xfrm>
            <a:off x="2793132" y="476672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apple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793132" y="464890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cheese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2793132" y="485081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cucumber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793132" y="476672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cake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793132" y="496566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orange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2793132" y="496566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tomato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793132" y="476672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bacon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2793132" y="496566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milk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793132" y="464890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pizza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2793132" y="496566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dirty="0" smtClean="0">
                <a:solidFill>
                  <a:srgbClr val="002060"/>
                </a:solidFill>
                <a:latin typeface="Arial" charset="0"/>
              </a:rPr>
              <a:t>ice cream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2793132" y="485081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dirty="0" smtClean="0">
                <a:solidFill>
                  <a:srgbClr val="002060"/>
                </a:solidFill>
                <a:latin typeface="Arial" charset="0"/>
              </a:rPr>
              <a:t>egg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793132" y="500783"/>
            <a:ext cx="3456384" cy="1080120"/>
          </a:xfrm>
          <a:prstGeom prst="roundRect">
            <a:avLst/>
          </a:prstGeom>
          <a:solidFill>
            <a:srgbClr val="FFFFC9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dirty="0" smtClean="0">
                <a:solidFill>
                  <a:srgbClr val="002060"/>
                </a:solidFill>
                <a:latin typeface="Arial" charset="0"/>
              </a:rPr>
              <a:t>water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16" name="Скругленный прямоугольник 15">
            <a:hlinkClick r:id="" action="ppaction://hlinkshowjump?jump=nextslide"/>
          </p:cNvPr>
          <p:cNvSpPr/>
          <p:nvPr/>
        </p:nvSpPr>
        <p:spPr bwMode="auto">
          <a:xfrm>
            <a:off x="7380312" y="6248691"/>
            <a:ext cx="1656184" cy="51339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CHECK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“Countable – Uncountable”: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complete the table with the words.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9" name="Picture 13" descr="D:\Информатика презентация\domik78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51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465020"/>
              </p:ext>
            </p:extLst>
          </p:nvPr>
        </p:nvGraphicFramePr>
        <p:xfrm>
          <a:off x="971600" y="1772816"/>
          <a:ext cx="7200800" cy="433509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600400"/>
                <a:gridCol w="3600400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Countable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Uncountable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55973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apple</a:t>
                      </a:r>
                    </a:p>
                    <a:p>
                      <a:pPr algn="ctr"/>
                      <a:r>
                        <a:rPr lang="en-US" sz="3200" dirty="0" smtClean="0"/>
                        <a:t>cucumber</a:t>
                      </a:r>
                    </a:p>
                    <a:p>
                      <a:pPr algn="ctr"/>
                      <a:r>
                        <a:rPr lang="en-US" sz="3200" dirty="0" smtClean="0"/>
                        <a:t>cake</a:t>
                      </a:r>
                    </a:p>
                    <a:p>
                      <a:pPr algn="ctr"/>
                      <a:r>
                        <a:rPr lang="en-US" sz="3200" dirty="0" smtClean="0"/>
                        <a:t>orange</a:t>
                      </a:r>
                    </a:p>
                    <a:p>
                      <a:pPr algn="ctr"/>
                      <a:r>
                        <a:rPr lang="en-US" sz="3200" dirty="0" smtClean="0"/>
                        <a:t>tomato</a:t>
                      </a:r>
                    </a:p>
                    <a:p>
                      <a:pPr algn="ctr"/>
                      <a:r>
                        <a:rPr lang="en-US" sz="3200" dirty="0" smtClean="0"/>
                        <a:t>pizza</a:t>
                      </a:r>
                    </a:p>
                    <a:p>
                      <a:pPr algn="ctr"/>
                      <a:r>
                        <a:rPr lang="en-US" sz="3200" dirty="0" smtClean="0"/>
                        <a:t>egg </a:t>
                      </a:r>
                      <a:endParaRPr lang="ru-RU" sz="3200" dirty="0"/>
                    </a:p>
                  </a:txBody>
                  <a:tcPr>
                    <a:solidFill>
                      <a:srgbClr val="F7E2A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cheese</a:t>
                      </a:r>
                    </a:p>
                    <a:p>
                      <a:pPr algn="ctr"/>
                      <a:r>
                        <a:rPr lang="en-US" sz="3200" dirty="0" smtClean="0"/>
                        <a:t>bacon</a:t>
                      </a:r>
                    </a:p>
                    <a:p>
                      <a:pPr algn="ctr"/>
                      <a:r>
                        <a:rPr lang="en-US" sz="3200" dirty="0" smtClean="0"/>
                        <a:t>milk</a:t>
                      </a:r>
                    </a:p>
                    <a:p>
                      <a:pPr algn="ctr"/>
                      <a:r>
                        <a:rPr lang="en-US" sz="3200" dirty="0" smtClean="0"/>
                        <a:t>ice cream</a:t>
                      </a:r>
                    </a:p>
                    <a:p>
                      <a:pPr algn="ctr"/>
                      <a:r>
                        <a:rPr lang="en-US" sz="3200" dirty="0" smtClean="0"/>
                        <a:t>water </a:t>
                      </a:r>
                    </a:p>
                  </a:txBody>
                  <a:tcPr>
                    <a:solidFill>
                      <a:srgbClr val="F7E2A7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 bwMode="auto">
          <a:xfrm>
            <a:off x="107504" y="116632"/>
            <a:ext cx="1656184" cy="51339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KEYS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13" descr="D:\Информатика презентация\domik78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28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СКАНЕР\2019_05_03\IM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5040560" cy="435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79088"/>
            <a:ext cx="53285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There is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a… 		(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исчисл.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ед. ч.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There are some… 	(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исчисл.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мн. ч.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)</a:t>
            </a:r>
            <a:endParaRPr lang="en-US" sz="2800" kern="0" dirty="0">
              <a:solidFill>
                <a:srgbClr val="002060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There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is some… 	(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неисчисл.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)</a:t>
            </a:r>
            <a:endParaRPr kumimoji="0" lang="ru-RU" sz="2800" b="0" i="0" u="none" strike="noStrike" kern="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noProof="0" dirty="0" smtClean="0">
                <a:solidFill>
                  <a:srgbClr val="002060"/>
                </a:solidFill>
                <a:latin typeface="Calibri"/>
              </a:rPr>
              <a:t>There </a:t>
            </a:r>
            <a:r>
              <a:rPr lang="en-US" sz="2800" kern="0" dirty="0" smtClean="0">
                <a:solidFill>
                  <a:srgbClr val="002060"/>
                </a:solidFill>
                <a:latin typeface="Calibri"/>
              </a:rPr>
              <a:t>is / are no…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“Fridge”: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look at the picture and say what is there in the fridge.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3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45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pen the book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028"/>
            <a:ext cx="409575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834524"/>
            <a:ext cx="38884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dirty="0"/>
              <a:t>Open my lunchbox.</a:t>
            </a:r>
          </a:p>
          <a:p>
            <a:pPr fontAlgn="base"/>
            <a:r>
              <a:rPr lang="en-US" sz="2000" dirty="0"/>
              <a:t>What can you see?</a:t>
            </a:r>
          </a:p>
          <a:p>
            <a:pPr fontAlgn="base"/>
            <a:r>
              <a:rPr lang="en-US" sz="2000" dirty="0"/>
              <a:t>I have a sandwich,</a:t>
            </a:r>
          </a:p>
          <a:p>
            <a:pPr fontAlgn="base"/>
            <a:r>
              <a:rPr lang="en-US" sz="2000" dirty="0"/>
              <a:t>You can share with me.</a:t>
            </a:r>
          </a:p>
          <a:p>
            <a:pPr fontAlgn="base"/>
            <a:r>
              <a:rPr lang="en-US" sz="2000" dirty="0"/>
              <a:t>I have a tomato.</a:t>
            </a:r>
          </a:p>
          <a:p>
            <a:pPr fontAlgn="base"/>
            <a:r>
              <a:rPr lang="en-US" sz="2000" dirty="0"/>
              <a:t>I have a pear.</a:t>
            </a:r>
          </a:p>
          <a:p>
            <a:pPr fontAlgn="base"/>
            <a:r>
              <a:rPr lang="en-US" sz="2000" dirty="0"/>
              <a:t>And I have some grapes,</a:t>
            </a:r>
          </a:p>
          <a:p>
            <a:pPr fontAlgn="base"/>
            <a:r>
              <a:rPr lang="en-US" sz="2000" dirty="0"/>
              <a:t>I'm happy to share.</a:t>
            </a:r>
          </a:p>
          <a:p>
            <a:pPr fontAlgn="base"/>
            <a:r>
              <a:rPr lang="en-US" sz="2000" dirty="0"/>
              <a:t>Open my lunchbox.</a:t>
            </a:r>
          </a:p>
          <a:p>
            <a:pPr fontAlgn="base"/>
            <a:r>
              <a:rPr lang="en-US" sz="2000" dirty="0"/>
              <a:t>What can you see?</a:t>
            </a:r>
          </a:p>
          <a:p>
            <a:pPr fontAlgn="base"/>
            <a:r>
              <a:rPr lang="en-US" sz="2000" dirty="0"/>
              <a:t>I have a sandwich,</a:t>
            </a:r>
          </a:p>
          <a:p>
            <a:pPr fontAlgn="base"/>
            <a:r>
              <a:rPr lang="en-US" sz="2000" dirty="0"/>
              <a:t>You can share with me.</a:t>
            </a:r>
          </a:p>
          <a:p>
            <a:pPr fontAlgn="base"/>
            <a:r>
              <a:rPr lang="en-US" sz="2000" dirty="0"/>
              <a:t>I have a tomato.</a:t>
            </a:r>
          </a:p>
          <a:p>
            <a:pPr fontAlgn="base"/>
            <a:r>
              <a:rPr lang="en-US" sz="2000" dirty="0"/>
              <a:t>I have a pear.</a:t>
            </a:r>
          </a:p>
          <a:p>
            <a:pPr fontAlgn="base"/>
            <a:r>
              <a:rPr lang="en-US" sz="2000" dirty="0"/>
              <a:t>And I have some grapes,</a:t>
            </a:r>
          </a:p>
          <a:p>
            <a:pPr fontAlgn="base"/>
            <a:r>
              <a:rPr lang="en-US" sz="2000" dirty="0"/>
              <a:t>I’m happy to share.</a:t>
            </a:r>
          </a:p>
        </p:txBody>
      </p:sp>
      <p:pic>
        <p:nvPicPr>
          <p:cNvPr id="4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pen my lunch box!.og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6154445"/>
            <a:ext cx="609600" cy="609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Овал 5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Song “Lunch Box”: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listen to the song and sing it together.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8" name="Picture 13" descr="D:\Информатика презентация\domik78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79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E:\ПРАКТИКА\ПРЕЗЕНТАЦИЯ\87b1b43cee65 - копи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496419"/>
            <a:ext cx="2448272" cy="32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1754560" y="368657"/>
            <a:ext cx="6768752" cy="3744416"/>
            <a:chOff x="1691680" y="224641"/>
            <a:chExt cx="6768752" cy="3744416"/>
          </a:xfrm>
        </p:grpSpPr>
        <p:sp>
          <p:nvSpPr>
            <p:cNvPr id="17" name="Овальная выноска 16"/>
            <p:cNvSpPr/>
            <p:nvPr/>
          </p:nvSpPr>
          <p:spPr bwMode="auto">
            <a:xfrm>
              <a:off x="1691680" y="224641"/>
              <a:ext cx="6768752" cy="3744416"/>
            </a:xfrm>
            <a:prstGeom prst="wedgeEllipseCallout">
              <a:avLst>
                <a:gd name="adj1" fmla="val -36559"/>
                <a:gd name="adj2" fmla="val 6331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988840" y="620688"/>
              <a:ext cx="6174432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002060"/>
                  </a:solidFill>
                </a:rPr>
                <a:t>Hello! I’m Betty.</a:t>
              </a:r>
            </a:p>
            <a:p>
              <a:pPr algn="ctr"/>
              <a:r>
                <a:rPr lang="en-US" sz="2800" dirty="0" smtClean="0">
                  <a:solidFill>
                    <a:srgbClr val="002060"/>
                  </a:solidFill>
                </a:rPr>
                <a:t>I think pizza is my favourite food. I enjoy pizza and orange juice. I never drink coffee. My parents say it is bad for children. I often have potatoes and vegetable salad for lunch.</a:t>
              </a:r>
            </a:p>
            <a:p>
              <a:pPr algn="ctr"/>
              <a:r>
                <a:rPr lang="en-US" sz="2800" dirty="0" smtClean="0">
                  <a:solidFill>
                    <a:srgbClr val="002060"/>
                  </a:solidFill>
                </a:rPr>
                <a:t>I like it.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6" name="Picture 11" descr="D:\Информатика презентация\znak3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48" y="6344602"/>
            <a:ext cx="11620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 bwMode="auto">
          <a:xfrm>
            <a:off x="8175134" y="75"/>
            <a:ext cx="936104" cy="885825"/>
          </a:xfrm>
          <a:prstGeom prst="ellipse">
            <a:avLst/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charset="0"/>
              </a:rPr>
              <a:t>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1849487" y="442986"/>
            <a:ext cx="6087045" cy="3433964"/>
          </a:xfrm>
          <a:prstGeom prst="wedgeRoundRectCallout">
            <a:avLst>
              <a:gd name="adj1" fmla="val 57104"/>
              <a:gd name="adj2" fmla="val -38850"/>
              <a:gd name="adj3" fmla="val 16667"/>
            </a:avLst>
          </a:prstGeom>
          <a:solidFill>
            <a:srgbClr val="9999FF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Game “Lunch Box”: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read the text and choose the products for Betty’s lunch box.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9" name="Picture 13" descr="D:\Информатика презентация\domik7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161868"/>
            <a:ext cx="720080" cy="5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v7_ani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</TotalTime>
  <Words>1174</Words>
  <Application>Microsoft Office PowerPoint</Application>
  <PresentationFormat>Экран (4:3)</PresentationFormat>
  <Paragraphs>387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Tsv7_ani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167</cp:revision>
  <dcterms:created xsi:type="dcterms:W3CDTF">2016-02-02T06:12:41Z</dcterms:created>
  <dcterms:modified xsi:type="dcterms:W3CDTF">2019-05-23T07:49:20Z</dcterms:modified>
</cp:coreProperties>
</file>