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BC2B7-A250-4D8C-9BC7-C706D7F30935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1272F-60C0-47C3-81F6-C2C660B175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1272F-60C0-47C3-81F6-C2C660B17557}" type="slidenum">
              <a:rPr lang="ru-RU" smtClean="0"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6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pdd-russia.com/pdd-russia/pdd/pdd/russia.html" TargetMode="External"/><Relationship Id="rId2" Type="http://schemas.openxmlformats.org/officeDocument/2006/relationships/hyperlink" Target="https://&#1072;&#1074;&#1090;&#1086;&#1096;&#1082;&#1086;&#1083;&#1072;&#1076;&#1086;&#1084;&#1072;.&#1088;&#1092;/oglavlenie/" TargetMode="Externa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hyperlink" Target="https://www.pddrussia.com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8.xml"/><Relationship Id="rId3" Type="http://schemas.openxmlformats.org/officeDocument/2006/relationships/slide" Target="slide6.xml"/><Relationship Id="rId7" Type="http://schemas.openxmlformats.org/officeDocument/2006/relationships/slide" Target="slide11.xml"/><Relationship Id="rId12" Type="http://schemas.openxmlformats.org/officeDocument/2006/relationships/slide" Target="slide17.xml"/><Relationship Id="rId17" Type="http://schemas.openxmlformats.org/officeDocument/2006/relationships/slide" Target="slide25.xml"/><Relationship Id="rId2" Type="http://schemas.openxmlformats.org/officeDocument/2006/relationships/slide" Target="slide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16.xml"/><Relationship Id="rId5" Type="http://schemas.openxmlformats.org/officeDocument/2006/relationships/slide" Target="slide5.xml"/><Relationship Id="rId15" Type="http://schemas.openxmlformats.org/officeDocument/2006/relationships/slide" Target="slide20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919902/42ab35b3-2368-402c-88c3-90dbd7d2309d/s1200"/>
          <p:cNvPicPr>
            <a:picLocks noChangeAspect="1" noChangeArrowheads="1"/>
          </p:cNvPicPr>
          <p:nvPr/>
        </p:nvPicPr>
        <p:blipFill>
          <a:blip r:embed="rId2" cstate="print"/>
          <a:srcRect r="11111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340768"/>
            <a:ext cx="7056784" cy="1224136"/>
          </a:xfrm>
          <a:gradFill flip="none" rotWithShape="1">
            <a:gsLst>
              <a:gs pos="22000">
                <a:schemeClr val="accent5">
                  <a:tint val="50000"/>
                  <a:satMod val="300000"/>
                  <a:alpha val="0"/>
                </a:schemeClr>
              </a:gs>
              <a:gs pos="10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/>
              <a:t>Тема 1. Общие положения (термины ПДД)</a:t>
            </a:r>
            <a:br>
              <a:rPr lang="ru-RU" sz="4900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0"/>
            <a:ext cx="7704856" cy="1273696"/>
          </a:xfrm>
        </p:spPr>
        <p:txBody>
          <a:bodyPr/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Интерактивный обучающий словарь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5301208"/>
            <a:ext cx="8064896" cy="864096"/>
          </a:xfrm>
          <a:prstGeom prst="rect">
            <a:avLst/>
          </a:prstGeom>
          <a:gradFill flip="none" rotWithShape="1">
            <a:gsLst>
              <a:gs pos="22000">
                <a:schemeClr val="accent5">
                  <a:tint val="50000"/>
                  <a:satMod val="300000"/>
                  <a:alpha val="0"/>
                </a:schemeClr>
              </a:gs>
              <a:gs pos="10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kumimoji="0" lang="ru-RU" b="1" i="0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b="1" i="0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автор:</a:t>
            </a:r>
            <a:r>
              <a:rPr kumimoji="0" lang="ru-RU" sz="2000" b="1" i="0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000" b="1" dirty="0" smtClean="0"/>
              <a:t>Заварзин Михаил Владимирович, преподаватель профессиональной подготовки «водитель </a:t>
            </a:r>
            <a:r>
              <a:rPr lang="ru-RU" sz="2000" b="1" dirty="0" smtClean="0"/>
              <a:t>категорий </a:t>
            </a:r>
            <a:r>
              <a:rPr lang="ru-RU" sz="2000" b="1" dirty="0" smtClean="0"/>
              <a:t>В,С»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МАОУ </a:t>
            </a:r>
            <a:r>
              <a:rPr lang="ru-RU" sz="2000" b="1" dirty="0" smtClean="0"/>
              <a:t>ДО ЦТТ, г. Лабытнанги, ЯНАО </a:t>
            </a:r>
            <a:r>
              <a:rPr kumimoji="0" lang="ru-RU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b="1" i="0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11760" y="188640"/>
            <a:ext cx="4536504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Главная дорога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980728"/>
            <a:ext cx="8568952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Правила. Раздел 1. «Главная дорога»</a:t>
            </a:r>
            <a:r>
              <a:rPr lang="ru-RU" sz="2400" dirty="0" smtClean="0"/>
              <a:t> </a:t>
            </a:r>
            <a:r>
              <a:rPr lang="ru-RU" sz="2400" b="1" dirty="0" smtClean="0"/>
              <a:t>– </a:t>
            </a:r>
            <a:r>
              <a:rPr lang="ru-RU" sz="2400" b="1" dirty="0" err="1" smtClean="0"/>
              <a:t>дорога</a:t>
            </a:r>
            <a:r>
              <a:rPr lang="ru-RU" sz="2400" b="1" dirty="0" smtClean="0"/>
              <a:t>, обозначенная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95536" y="1556792"/>
            <a:ext cx="8424936" cy="424731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179388" lvl="0"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знаком  2.1          «Главная дорога»,</a:t>
            </a:r>
            <a:r>
              <a:rPr lang="ru-RU" sz="2400" b="1" dirty="0" smtClean="0">
                <a:latin typeface="+mj-lt"/>
              </a:rPr>
              <a:t> либо знаком </a:t>
            </a:r>
          </a:p>
          <a:p>
            <a:pPr marL="179388" algn="just">
              <a:lnSpc>
                <a:spcPct val="200000"/>
              </a:lnSpc>
            </a:pPr>
            <a:r>
              <a:rPr lang="ru-RU" sz="2400" b="1" dirty="0" smtClean="0">
                <a:latin typeface="+mj-lt"/>
              </a:rPr>
              <a:t>2.3.1   «Пересечение с второстепенной дорогой»,                           либо знаками 2.3.2 – 2.3.7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</a:t>
            </a:r>
          </a:p>
          <a:p>
            <a:pPr marL="179388" algn="just">
              <a:lnSpc>
                <a:spcPct val="200000"/>
              </a:lnSpc>
              <a:tabLst>
                <a:tab pos="179388" algn="l"/>
                <a:tab pos="8243888" algn="l"/>
              </a:tabLst>
            </a:pPr>
            <a:r>
              <a:rPr lang="ru-RU" sz="2400" b="1" dirty="0" smtClean="0">
                <a:latin typeface="+mj-lt"/>
              </a:rPr>
              <a:t>«Примыкание второстепенной дороги», либо знаком 5.1          «Автомагистраль».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5" name="Picture 7" descr="Тема 1. Общие положения. 01_17_2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00808"/>
            <a:ext cx="590465" cy="576064"/>
          </a:xfrm>
          <a:prstGeom prst="rect">
            <a:avLst/>
          </a:prstGeom>
          <a:noFill/>
        </p:spPr>
      </p:pic>
      <p:pic>
        <p:nvPicPr>
          <p:cNvPr id="22537" name="Picture 9" descr="Тема 1. Общие положения. 01_17_3.zadachi-gib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348880"/>
            <a:ext cx="720080" cy="702519"/>
          </a:xfrm>
          <a:prstGeom prst="rect">
            <a:avLst/>
          </a:prstGeom>
          <a:noFill/>
        </p:spPr>
      </p:pic>
      <p:pic>
        <p:nvPicPr>
          <p:cNvPr id="22539" name="Picture 11" descr="Тема 1. Общие положения. 01_17_4.zadachi-gibd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068960"/>
            <a:ext cx="3917233" cy="584663"/>
          </a:xfrm>
          <a:prstGeom prst="rect">
            <a:avLst/>
          </a:prstGeom>
          <a:noFill/>
        </p:spPr>
      </p:pic>
      <p:pic>
        <p:nvPicPr>
          <p:cNvPr id="22543" name="Picture 15" descr="Тема 1. Общие положения. 01_17_5.zadachi-gibd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437112"/>
            <a:ext cx="576064" cy="794573"/>
          </a:xfrm>
          <a:prstGeom prst="rect">
            <a:avLst/>
          </a:prstGeom>
          <a:noFill/>
        </p:spPr>
      </p:pic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7812360" y="5877272"/>
            <a:ext cx="1008112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03848" y="0"/>
            <a:ext cx="3168352" cy="6206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Уступить дорогу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836712"/>
            <a:ext cx="8424936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Правила. Раздел 1.  «Уступить дорогу (не создавать помех)» – </a:t>
            </a:r>
            <a:r>
              <a:rPr lang="ru-RU" sz="2000" dirty="0" smtClean="0"/>
              <a:t>требование, означающее, что участник дорожного движения не должен начинать, возобновлять или продолжать движение, осуществлять какой-либо манёвр, если это может вынудить других участников движения, имеющих по отношению к нему преимущество, изменить направление движения или скорость.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068960"/>
            <a:ext cx="8352928" cy="29238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Что означает требование уступить дорогу?</a:t>
            </a:r>
            <a:endParaRPr lang="ru-RU" sz="2400" dirty="0" smtClean="0"/>
          </a:p>
          <a:p>
            <a:pPr algn="just"/>
            <a:r>
              <a:rPr lang="ru-RU" sz="2000" b="1" dirty="0" smtClean="0"/>
              <a:t>1.</a:t>
            </a:r>
            <a:r>
              <a:rPr lang="ru-RU" sz="2000" dirty="0" smtClean="0"/>
              <a:t> Вы должны обязательно остановиться, чтобы пропустить других участников дорожного движения.</a:t>
            </a:r>
          </a:p>
          <a:p>
            <a:pPr algn="just"/>
            <a:r>
              <a:rPr lang="ru-RU" sz="2000" dirty="0" smtClean="0"/>
              <a:t> </a:t>
            </a:r>
            <a:r>
              <a:rPr lang="ru-RU" sz="2000" b="1" dirty="0" smtClean="0"/>
              <a:t>2.</a:t>
            </a:r>
            <a:r>
              <a:rPr lang="ru-RU" sz="2000" dirty="0" smtClean="0"/>
              <a:t> Вы не должны возобновлять или продолжать движение, осуществлять какой-либо манёвр, если это может вынудить других участников движения, имеющих по отношению к Вам преимущество, изменить направление движения или скорость.</a:t>
            </a:r>
          </a:p>
          <a:p>
            <a:pPr algn="just"/>
            <a:r>
              <a:rPr lang="ru-RU" sz="2000" b="1" dirty="0" smtClean="0"/>
              <a:t>3.</a:t>
            </a:r>
            <a:r>
              <a:rPr lang="ru-RU" sz="2000" dirty="0" smtClean="0"/>
              <a:t> Вы должны остановиться только при наличии дорожного знака «Уступите дорогу».</a:t>
            </a:r>
            <a:endParaRPr lang="ru-RU" sz="2000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812360" y="5805264"/>
            <a:ext cx="1008112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339752" y="0"/>
            <a:ext cx="4320480" cy="5486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Обгон, опережение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92696"/>
            <a:ext cx="8676456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Правила. Раздел 1.  «Обгон»</a:t>
            </a:r>
            <a:r>
              <a:rPr lang="ru-RU" dirty="0" smtClean="0"/>
              <a:t> </a:t>
            </a:r>
            <a:r>
              <a:rPr lang="ru-RU" b="1" dirty="0" smtClean="0"/>
              <a:t>– </a:t>
            </a:r>
            <a:r>
              <a:rPr lang="ru-RU" dirty="0" smtClean="0"/>
              <a:t>опережение одного или нескольких транспортных средств, связанное с выездом на полосу (сторону проезжей части), предназначенную для встречного движения, и последующим возвращением на ранее занимаемую полосу (сторону проезжей части).</a:t>
            </a:r>
            <a:r>
              <a:rPr lang="ru-RU" b="1" dirty="0" smtClean="0"/>
              <a:t> </a:t>
            </a:r>
          </a:p>
          <a:p>
            <a:pPr algn="just"/>
            <a:r>
              <a:rPr lang="ru-RU" b="1" dirty="0" smtClean="0"/>
              <a:t>Правила. Раздел 1.  «Опережение»</a:t>
            </a:r>
            <a:r>
              <a:rPr lang="ru-RU" dirty="0" smtClean="0"/>
              <a:t> </a:t>
            </a:r>
            <a:r>
              <a:rPr lang="ru-RU" b="1" dirty="0" smtClean="0"/>
              <a:t>– </a:t>
            </a:r>
            <a:r>
              <a:rPr lang="ru-RU" dirty="0" smtClean="0"/>
              <a:t>движение транспортного средства со скоростью, большей скорости попутного транспортного средства. </a:t>
            </a:r>
            <a:endParaRPr lang="ru-RU" dirty="0"/>
          </a:p>
        </p:txBody>
      </p:sp>
      <p:pic>
        <p:nvPicPr>
          <p:cNvPr id="23554" name="Picture 2" descr="Тема 1. Общие положения. 01_21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36912"/>
            <a:ext cx="47625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292080" y="3356992"/>
            <a:ext cx="367240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То есть по Правилам обгон это </a:t>
            </a:r>
          </a:p>
          <a:p>
            <a:pPr algn="just"/>
            <a:r>
              <a:rPr lang="ru-RU" dirty="0" smtClean="0"/>
              <a:t>всегда выезд на </a:t>
            </a:r>
            <a:r>
              <a:rPr lang="ru-RU" dirty="0" err="1" smtClean="0"/>
              <a:t>встречку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3556" name="Picture 4" descr="Тема 1. Общие положения. 01_22.zadachi-gib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25144"/>
            <a:ext cx="47625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220072" y="4797152"/>
            <a:ext cx="3744416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А любые манёвры в пределах своей половины проезжей части Правила как обгон не рассматривают. По Правилам это всего лишь перестроение с последующим опережением. Но не обгон!</a:t>
            </a:r>
            <a:endParaRPr lang="ru-RU" dirty="0"/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423920" y="6281936"/>
            <a:ext cx="720080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411760" y="0"/>
            <a:ext cx="4464496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Вынужденная остановка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764704"/>
            <a:ext cx="8136904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Правила. Раздел 1. «Вынужденная остановка»</a:t>
            </a:r>
            <a:r>
              <a:rPr lang="ru-RU" sz="2000" dirty="0" smtClean="0"/>
              <a:t> </a:t>
            </a:r>
            <a:r>
              <a:rPr lang="ru-RU" sz="2000" b="1" dirty="0" smtClean="0"/>
              <a:t>— </a:t>
            </a:r>
            <a:r>
              <a:rPr lang="ru-RU" sz="2000" dirty="0" smtClean="0"/>
              <a:t>прекращение движения транспортного средства из-за его технической неисправности или опасности, создаваемой перевозимым грузом, состоянием водителя (пассажира) или появлением препятствия на дороге.</a:t>
            </a:r>
            <a:endParaRPr lang="ru-RU" sz="2000" dirty="0"/>
          </a:p>
        </p:txBody>
      </p:sp>
      <p:pic>
        <p:nvPicPr>
          <p:cNvPr id="25602" name="Picture 2" descr="Тема 1. Общие положения. 01_24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76872"/>
            <a:ext cx="4762500" cy="1809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67544" y="4365104"/>
            <a:ext cx="8424936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При вынужденной остановке водитель обязан незамедлительно включить аварийную световую сигнализацию и выставить знак аварийной остановки.</a:t>
            </a:r>
          </a:p>
          <a:p>
            <a:pPr algn="just"/>
            <a:r>
              <a:rPr lang="ru-RU" b="1" dirty="0" smtClean="0"/>
              <a:t>Правила под вынужденной остановкой подразумевают следующее:</a:t>
            </a:r>
          </a:p>
          <a:p>
            <a:pPr marL="360363" algn="just"/>
            <a:r>
              <a:rPr lang="ru-RU" dirty="0" smtClean="0"/>
              <a:t>– Либо машина сломалась и не желает дальше двигаться.</a:t>
            </a:r>
          </a:p>
          <a:p>
            <a:pPr marL="360363" algn="just"/>
            <a:r>
              <a:rPr lang="ru-RU" dirty="0" smtClean="0"/>
              <a:t>– Либо сдвинулся перевозимый груз, и его надо срочно закрепить.</a:t>
            </a:r>
          </a:p>
          <a:p>
            <a:pPr marL="360363" algn="just"/>
            <a:r>
              <a:rPr lang="ru-RU" dirty="0" smtClean="0"/>
              <a:t>– Либо стало плохо водителю или пассажиру, и надо срочно оказать помощь.</a:t>
            </a:r>
          </a:p>
          <a:p>
            <a:pPr marL="360363" algn="just"/>
            <a:r>
              <a:rPr lang="ru-RU" dirty="0" smtClean="0"/>
              <a:t>– Либо на дороге обнаружилось препятствие, которое невозможно объехать  </a:t>
            </a:r>
          </a:p>
          <a:p>
            <a:pPr marL="360363" algn="just"/>
            <a:r>
              <a:rPr lang="ru-RU" dirty="0" smtClean="0"/>
              <a:t>    без нарушения Правил.</a:t>
            </a:r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16416" y="5085184"/>
            <a:ext cx="827584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75856" y="0"/>
            <a:ext cx="2592288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Препятствие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620688"/>
            <a:ext cx="8208912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Правила. Раздел 1. «Препятствие»</a:t>
            </a:r>
            <a:r>
              <a:rPr lang="ru-RU" dirty="0" smtClean="0"/>
              <a:t> </a:t>
            </a:r>
            <a:r>
              <a:rPr lang="ru-RU" b="1" dirty="0" smtClean="0"/>
              <a:t>— </a:t>
            </a:r>
            <a:r>
              <a:rPr lang="ru-RU" dirty="0" smtClean="0"/>
              <a:t>неподвижный объект на полосе движения (неисправное или поврежденное транспортное средство, дефект проезжей части, посторонние предметы и т.п.), не позволяющий продолжить движение по этой полосе. Не является препятствием затор или транспортное средство, остановившееся на этой полосе движения в соответствии с требованиями правил.</a:t>
            </a:r>
            <a:endParaRPr lang="ru-RU" dirty="0"/>
          </a:p>
        </p:txBody>
      </p:sp>
      <p:pic>
        <p:nvPicPr>
          <p:cNvPr id="26626" name="Picture 2" descr="Тема 1. Общие положения. 01_25.zadachi-gibdd"/>
          <p:cNvPicPr>
            <a:picLocks noChangeAspect="1" noChangeArrowheads="1"/>
          </p:cNvPicPr>
          <p:nvPr/>
        </p:nvPicPr>
        <p:blipFill>
          <a:blip r:embed="rId2" cstate="print"/>
          <a:srcRect b="11801"/>
          <a:stretch>
            <a:fillRect/>
          </a:stretch>
        </p:blipFill>
        <p:spPr bwMode="auto">
          <a:xfrm>
            <a:off x="1475656" y="2492896"/>
            <a:ext cx="6408713" cy="203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95536" y="4653136"/>
            <a:ext cx="8280920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То есть по правилам препятствие – это либо дефект проезжей части, либо неисправное или повреждённое транспортное средство, либо посторонний предмет на полосе движения. Если препятствие можно объехать без нарушения – смело объезжайте. Если объезд без нарушения невозможен, тогда ваша остановка квалифицируется как вынужденная – включайте «</a:t>
            </a:r>
            <a:r>
              <a:rPr lang="ru-RU" dirty="0" err="1" smtClean="0"/>
              <a:t>аварийку</a:t>
            </a:r>
            <a:r>
              <a:rPr lang="ru-RU" dirty="0" smtClean="0"/>
              <a:t>» и выставляйте знак аварийной остановки</a:t>
            </a:r>
            <a:endParaRPr lang="ru-RU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8424" y="6237312"/>
            <a:ext cx="755576" cy="620688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Тема 1. Общие положения. 01_26.zadachi-gibdd"/>
          <p:cNvPicPr>
            <a:picLocks noChangeAspect="1" noChangeArrowheads="1"/>
          </p:cNvPicPr>
          <p:nvPr/>
        </p:nvPicPr>
        <p:blipFill>
          <a:blip r:embed="rId2" cstate="print"/>
          <a:srcRect l="13608" r="7769"/>
          <a:stretch>
            <a:fillRect/>
          </a:stretch>
        </p:blipFill>
        <p:spPr bwMode="auto">
          <a:xfrm>
            <a:off x="104085" y="260648"/>
            <a:ext cx="4128162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355976" y="260648"/>
            <a:ext cx="4572000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ru-RU" dirty="0" smtClean="0"/>
              <a:t>При этом правила особо оговорили – не является препятствием затор или транспортное средство, остановившееся на этой полосе в соответствие с требованиями правил. Поэтому, томясь в «пробке», никто, конечно же, не выставляет знак аварийной остановки.</a:t>
            </a:r>
            <a:endParaRPr lang="ru-RU" dirty="0"/>
          </a:p>
        </p:txBody>
      </p:sp>
      <p:pic>
        <p:nvPicPr>
          <p:cNvPr id="27652" name="Picture 4" descr="Тема 1. Общие положения. 01_27.zadachi-gib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420888"/>
            <a:ext cx="5063063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4581128"/>
            <a:ext cx="8712968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Точно так же и любое транспортное средство, осуществляющее посадку или высадку пассажиров, по правилам – это не препятствие. Почему это важно понимать? Если объехать по </a:t>
            </a:r>
            <a:r>
              <a:rPr lang="ru-RU" dirty="0" err="1" smtClean="0"/>
              <a:t>встречке</a:t>
            </a:r>
            <a:r>
              <a:rPr lang="ru-RU" dirty="0" smtClean="0"/>
              <a:t> через сплошную линию именно препятствие, как его понимают Правила, за это штраф 1500 руб. А если сейчас водитель объедет через сплошную линию автобус, то за это можно лишиться прав на срок до полугода! И всё потому, что автобус, стоящий на остановке, это по правилам НЕ препятствие.</a:t>
            </a:r>
            <a:endParaRPr lang="ru-RU" dirty="0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44408" y="6021288"/>
            <a:ext cx="720080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8172400" y="3933056"/>
            <a:ext cx="683568" cy="62068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11760" y="0"/>
            <a:ext cx="4392488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Ограниченная видимость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836712"/>
            <a:ext cx="8496944" cy="1631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Правила. Раздел 1. «Ограниченная видимость»</a:t>
            </a:r>
            <a:r>
              <a:rPr lang="ru-RU" sz="2000" dirty="0" smtClean="0"/>
              <a:t> – </a:t>
            </a:r>
            <a:r>
              <a:rPr lang="ru-RU" sz="2000" dirty="0" err="1" smtClean="0"/>
              <a:t>видимость</a:t>
            </a:r>
            <a:r>
              <a:rPr lang="ru-RU" sz="2000" dirty="0" smtClean="0"/>
              <a:t> водителем дороги в направлении движения, ограниченная рельефом местности, геометрическими параметрами дороги, растительностью, строениями, сооружениями или иными объектами, в том числе транспортными средствами.</a:t>
            </a:r>
            <a:endParaRPr lang="ru-RU" sz="2000" dirty="0"/>
          </a:p>
        </p:txBody>
      </p:sp>
      <p:pic>
        <p:nvPicPr>
          <p:cNvPr id="28674" name="Picture 2" descr="Тема 1. Общие положения. 01_28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36912"/>
            <a:ext cx="5688632" cy="2184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5013176"/>
            <a:ext cx="8280920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Ограниченная видимость</a:t>
            </a:r>
            <a:r>
              <a:rPr lang="ru-RU" sz="2000" dirty="0" smtClean="0"/>
              <a:t> – это когда дорогу не видно из-за того, что она делает поворот, или мешают строения, или мешает растительность, или мешает рельеф местности, или, наконец, обзор закрывают другие транспортные средства.</a:t>
            </a:r>
            <a:endParaRPr lang="ru-RU" sz="20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35888" y="6065912"/>
            <a:ext cx="1008112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51720" y="0"/>
            <a:ext cx="5472608" cy="5486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Недостаточная  видимость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692696"/>
            <a:ext cx="849694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Правила. Раздел 1. «Недостаточная видимость»</a:t>
            </a:r>
            <a:r>
              <a:rPr lang="ru-RU" sz="2400" dirty="0" smtClean="0"/>
              <a:t> </a:t>
            </a:r>
            <a:r>
              <a:rPr lang="ru-RU" sz="2400" b="1" dirty="0" smtClean="0"/>
              <a:t>– </a:t>
            </a:r>
            <a:r>
              <a:rPr lang="ru-RU" sz="2400" dirty="0" err="1" smtClean="0"/>
              <a:t>видимость</a:t>
            </a:r>
            <a:r>
              <a:rPr lang="ru-RU" sz="2400" dirty="0" smtClean="0"/>
              <a:t> дороги менее 300 м в условиях тумана, дождя, снегопада и тому подобного, а также в сумерки.</a:t>
            </a:r>
            <a:endParaRPr lang="ru-RU" sz="2400" dirty="0"/>
          </a:p>
        </p:txBody>
      </p:sp>
      <p:pic>
        <p:nvPicPr>
          <p:cNvPr id="29698" name="Picture 2" descr="Тема 1. Общие положения. 01_29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060848"/>
            <a:ext cx="6336704" cy="2433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4797152"/>
            <a:ext cx="8352928" cy="1631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Недостаточная видимость</a:t>
            </a:r>
            <a:r>
              <a:rPr lang="ru-RU" sz="2000" dirty="0" smtClean="0"/>
              <a:t> – это когда дорогу не видно в условиях тумана, дождя, снегопада, а также в сумерки. При этом Правила даже предложили численную оценку – недостаточная видимость это не любое вообще ухудшение прозрачности атмосферы, а такое, когда видимость становится менее 300 метров.</a:t>
            </a:r>
            <a:endParaRPr lang="ru-RU" sz="20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244408" y="6165304"/>
            <a:ext cx="899592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692696"/>
            <a:ext cx="820891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Правила. Раздел 1. «Маршрутное транспортное средство» </a:t>
            </a:r>
            <a:r>
              <a:rPr lang="ru-RU" dirty="0" smtClean="0"/>
              <a:t>– транспортное средство общего пользования (автобус, троллейбус, трамвай), предназначенное для перевозки по дорогам людей и движущееся по установленному маршруту                  с обозначенными местами остановок. </a:t>
            </a:r>
            <a:endParaRPr lang="ru-RU" dirty="0"/>
          </a:p>
        </p:txBody>
      </p:sp>
      <p:pic>
        <p:nvPicPr>
          <p:cNvPr id="30722" name="Picture 2" descr="Тема 1. Общие положения. 01_30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88840"/>
            <a:ext cx="5400600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4005064"/>
            <a:ext cx="8640960" cy="258532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При равном праве на проезд трамвай имеет преимущество независимо от направления движения, а троллейбусам или автобусам на дороге могут выделить специальную полосу движения, занимать которую нам с вами запрещено.  Водителям маршрутных транспортных средств в некоторых случаях разрешено отступать от требования правил. Например, нам под «кирпич» нельзя, а им можно. Но эти привилегии распространяются не на все подряд автобусы, троллейбусы и трамваи, а только именно на маршрутные. То есть только на те автобусы, троллейбусы и трамваи, которые не просто перевозят пассажиров, а двигаются строго по установленному маршруту с обозначенными остановками.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47664" y="0"/>
            <a:ext cx="6048672" cy="476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Маршрутное транспортное средство</a:t>
            </a:r>
            <a:endParaRPr lang="ru-RU" sz="2800" b="1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244408" y="6353944"/>
            <a:ext cx="720080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03648" y="0"/>
            <a:ext cx="6480720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Разрешённая максимальная масса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836712"/>
            <a:ext cx="8640960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Правила. Раздел 1. «Разрешенная максимальная масса»</a:t>
            </a:r>
            <a:r>
              <a:rPr lang="ru-RU" dirty="0" smtClean="0"/>
              <a:t> </a:t>
            </a:r>
            <a:r>
              <a:rPr lang="ru-RU" sz="2000" dirty="0" smtClean="0"/>
              <a:t>– </a:t>
            </a:r>
            <a:r>
              <a:rPr lang="ru-RU" sz="2000" dirty="0" err="1" smtClean="0"/>
              <a:t>масса</a:t>
            </a:r>
            <a:r>
              <a:rPr lang="ru-RU" sz="2000" dirty="0" smtClean="0"/>
              <a:t> снаряженного транспортного средства с грузом, водителем и пассажирами, установленная предприятием-изготовителем в качестве максимально допустимой.</a:t>
            </a:r>
            <a:endParaRPr lang="ru-RU" sz="2000" dirty="0"/>
          </a:p>
        </p:txBody>
      </p:sp>
      <p:pic>
        <p:nvPicPr>
          <p:cNvPr id="31746" name="Picture 2" descr="Тема 1. Общие положения. 01_31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88840"/>
            <a:ext cx="6188188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4581128"/>
            <a:ext cx="8496944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Все узлы и агрегаты автомобиля рассчитаны на определённую нагрузку. Если машину перегрузить, изготовитель не сможет вам гарантировать ни управляемость, ни надёжность. Именно поэтому изготовитель указывает в инструкции по эксплуатации величину разрешённой максимальной массы. Указанная величина – это предел, граница, которую запрещено переступать. То есть в процессе эксплуатации автомобиль вместе с водителем, пассажирами и грузом не должен весить более разрешённой величины, указанной в инструкции по эксплуатации.</a:t>
            </a:r>
            <a:endParaRPr lang="ru-RU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00392" y="3717032"/>
            <a:ext cx="827584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692696"/>
            <a:ext cx="7704856" cy="23762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179388" indent="0" algn="just">
              <a:buNone/>
              <a:tabLst>
                <a:tab pos="90488" algn="l"/>
              </a:tabLst>
            </a:pPr>
            <a:r>
              <a:rPr lang="ru-RU" b="1" dirty="0" smtClean="0"/>
              <a:t>«Общие положения»</a:t>
            </a:r>
            <a:r>
              <a:rPr lang="ru-RU" dirty="0" smtClean="0"/>
              <a:t> – именно так называется первый раздел ПДД. В этом разделе даётся толкование всех терминов, которые встречаются в тексте правил.     Давайте с них и начнём, разберёмся                         с терминами.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356992"/>
            <a:ext cx="2232248" cy="5040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Навигация 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99592" y="4149080"/>
            <a:ext cx="1008112" cy="720080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4932040" y="5157192"/>
            <a:ext cx="1008112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4221088"/>
            <a:ext cx="2232248" cy="504056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Вперёд 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5373216"/>
            <a:ext cx="2232248" cy="5040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Содержание 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899592" y="5229200"/>
            <a:ext cx="1008112" cy="79208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95736" y="5301208"/>
            <a:ext cx="2232248" cy="5040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Назад  </a:t>
            </a:r>
            <a:endParaRPr lang="ru-RU" sz="2400" b="1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9458" name="Picture 2" descr="https://3.bp.blogspot.com/-04eOdhxHmLk/Wighxnd4kbI/AAAAAAAABAw/hTDn_oczJV8NOTr7aKbXKGdqQHF9VnW6ACLcBGAs/s1600/noun_62080_cc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69388">
            <a:off x="4662803" y="3711846"/>
            <a:ext cx="1269803" cy="107361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940152" y="4149080"/>
            <a:ext cx="2232248" cy="504056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Информация </a:t>
            </a:r>
            <a:endParaRPr lang="ru-RU" sz="2400" b="1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260648"/>
            <a:ext cx="1728192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Задача 1 </a:t>
            </a:r>
            <a:endParaRPr lang="ru-RU" sz="2800" b="1" dirty="0"/>
          </a:p>
        </p:txBody>
      </p:sp>
      <p:pic>
        <p:nvPicPr>
          <p:cNvPr id="1026" name="Picture 2" descr="Тема 1. Общие положения. 01_02.zadachi-gibdd"/>
          <p:cNvPicPr>
            <a:picLocks noChangeAspect="1" noChangeArrowheads="1"/>
          </p:cNvPicPr>
          <p:nvPr/>
        </p:nvPicPr>
        <p:blipFill>
          <a:blip r:embed="rId2" cstate="print"/>
          <a:srcRect b="10000"/>
          <a:stretch>
            <a:fillRect/>
          </a:stretch>
        </p:blipFill>
        <p:spPr bwMode="auto">
          <a:xfrm>
            <a:off x="1979712" y="260648"/>
            <a:ext cx="5400600" cy="1827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899592" y="2132856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Сколько полос для движения имеет проезжая часть данной дороги?</a:t>
            </a:r>
            <a:endParaRPr lang="ru-RU" sz="2000" dirty="0" smtClean="0"/>
          </a:p>
          <a:p>
            <a:pPr algn="ctr"/>
            <a:r>
              <a:rPr lang="ru-RU" sz="2000" b="1" dirty="0" smtClean="0"/>
              <a:t> </a:t>
            </a:r>
            <a:r>
              <a:rPr lang="ru-RU" sz="2000" b="1" dirty="0" smtClean="0"/>
              <a:t>1</a:t>
            </a:r>
            <a:r>
              <a:rPr lang="ru-RU" sz="2000" b="1" dirty="0" smtClean="0"/>
              <a:t>.</a:t>
            </a:r>
            <a:r>
              <a:rPr lang="ru-RU" sz="2000" dirty="0" smtClean="0"/>
              <a:t> Одну </a:t>
            </a:r>
            <a:r>
              <a:rPr lang="ru-RU" sz="2000" dirty="0" smtClean="0"/>
              <a:t>полосу     </a:t>
            </a:r>
            <a:r>
              <a:rPr lang="ru-RU" sz="2000" dirty="0" smtClean="0"/>
              <a:t> </a:t>
            </a:r>
            <a:r>
              <a:rPr lang="ru-RU" sz="2000" b="1" dirty="0" smtClean="0"/>
              <a:t>2</a:t>
            </a:r>
            <a:r>
              <a:rPr lang="ru-RU" sz="2000" b="1" dirty="0" smtClean="0"/>
              <a:t>.</a:t>
            </a:r>
            <a:r>
              <a:rPr lang="ru-RU" sz="2000" dirty="0" smtClean="0"/>
              <a:t> Две </a:t>
            </a:r>
            <a:r>
              <a:rPr lang="ru-RU" sz="2000" dirty="0" smtClean="0"/>
              <a:t>полосы        </a:t>
            </a:r>
            <a:r>
              <a:rPr lang="ru-RU" sz="2000" b="1" dirty="0" smtClean="0"/>
              <a:t>3</a:t>
            </a:r>
            <a:r>
              <a:rPr lang="ru-RU" sz="2000" b="1" dirty="0" smtClean="0"/>
              <a:t>.</a:t>
            </a:r>
            <a:r>
              <a:rPr lang="ru-RU" sz="2000" dirty="0" smtClean="0"/>
              <a:t> Три </a:t>
            </a:r>
            <a:r>
              <a:rPr lang="ru-RU" sz="2000" dirty="0" smtClean="0"/>
              <a:t>полосы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2924944"/>
            <a:ext cx="1728192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Задача 2 </a:t>
            </a:r>
            <a:endParaRPr lang="ru-RU" sz="2800" b="1" dirty="0"/>
          </a:p>
        </p:txBody>
      </p:sp>
      <p:pic>
        <p:nvPicPr>
          <p:cNvPr id="1028" name="Picture 4" descr="Тема 1. Общие положения. 01_03.zadachi-gibdd"/>
          <p:cNvPicPr>
            <a:picLocks noChangeAspect="1" noChangeArrowheads="1"/>
          </p:cNvPicPr>
          <p:nvPr/>
        </p:nvPicPr>
        <p:blipFill>
          <a:blip r:embed="rId3" cstate="print"/>
          <a:srcRect b="16888"/>
          <a:stretch>
            <a:fillRect/>
          </a:stretch>
        </p:blipFill>
        <p:spPr bwMode="auto">
          <a:xfrm>
            <a:off x="1907704" y="2924944"/>
            <a:ext cx="5544616" cy="1732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83568" y="4653136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Соответствуют ли действия водителя </a:t>
            </a:r>
            <a:r>
              <a:rPr lang="ru-RU" sz="2400" b="1" dirty="0" smtClean="0"/>
              <a:t>правилам</a:t>
            </a:r>
            <a:r>
              <a:rPr lang="ru-RU" sz="2400" b="1" dirty="0" smtClean="0"/>
              <a:t>,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если </a:t>
            </a:r>
            <a:r>
              <a:rPr lang="ru-RU" sz="2400" b="1" dirty="0" smtClean="0"/>
              <a:t>он движется посередине дороги</a:t>
            </a:r>
            <a:r>
              <a:rPr lang="ru-RU" sz="2400" b="1" dirty="0" smtClean="0"/>
              <a:t>? </a:t>
            </a:r>
          </a:p>
          <a:p>
            <a:r>
              <a:rPr lang="ru-RU" sz="2000" b="1" dirty="0" smtClean="0"/>
              <a:t>1</a:t>
            </a:r>
            <a:r>
              <a:rPr lang="ru-RU" sz="2000" b="1" dirty="0" smtClean="0"/>
              <a:t>. </a:t>
            </a:r>
            <a:r>
              <a:rPr lang="ru-RU" sz="2000" dirty="0" smtClean="0"/>
              <a:t>Соответствуют  </a:t>
            </a:r>
            <a:r>
              <a:rPr lang="ru-RU" sz="2000" dirty="0" smtClean="0"/>
              <a:t> </a:t>
            </a:r>
            <a:endParaRPr lang="ru-RU" sz="2000" dirty="0" smtClean="0"/>
          </a:p>
          <a:p>
            <a:r>
              <a:rPr lang="ru-RU" sz="2000" b="1" dirty="0" smtClean="0"/>
              <a:t>2</a:t>
            </a:r>
            <a:r>
              <a:rPr lang="ru-RU" sz="2000" b="1" dirty="0" smtClean="0"/>
              <a:t>.</a:t>
            </a:r>
            <a:r>
              <a:rPr lang="ru-RU" sz="2000" dirty="0" smtClean="0"/>
              <a:t> </a:t>
            </a:r>
            <a:r>
              <a:rPr lang="ru-RU" sz="2000" dirty="0" smtClean="0"/>
              <a:t> Соответствуют</a:t>
            </a:r>
            <a:r>
              <a:rPr lang="ru-RU" sz="2000" dirty="0" smtClean="0"/>
              <a:t>, если отсутствуют встречные транспортные </a:t>
            </a:r>
            <a:r>
              <a:rPr lang="ru-RU" sz="2000" dirty="0" smtClean="0"/>
              <a:t>средства </a:t>
            </a:r>
            <a:r>
              <a:rPr lang="ru-RU" sz="2000" dirty="0" smtClean="0"/>
              <a:t> </a:t>
            </a:r>
            <a:endParaRPr lang="ru-RU" sz="2000" dirty="0" smtClean="0"/>
          </a:p>
          <a:p>
            <a:r>
              <a:rPr lang="ru-RU" sz="2000" b="1" dirty="0" smtClean="0"/>
              <a:t>3</a:t>
            </a:r>
            <a:r>
              <a:rPr lang="ru-RU" sz="2000" b="1" dirty="0" smtClean="0"/>
              <a:t>.</a:t>
            </a:r>
            <a:r>
              <a:rPr lang="ru-RU" sz="2000" dirty="0" smtClean="0"/>
              <a:t> Не </a:t>
            </a:r>
            <a:r>
              <a:rPr lang="ru-RU" sz="2000" dirty="0" smtClean="0"/>
              <a:t>соответствуют</a:t>
            </a:r>
            <a:endParaRPr lang="ru-RU" sz="2000" dirty="0"/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100392" y="4581128"/>
            <a:ext cx="827584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315400" y="6137920"/>
            <a:ext cx="828600" cy="720080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332656"/>
            <a:ext cx="1728192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Задача 3 </a:t>
            </a:r>
            <a:endParaRPr lang="ru-RU" sz="2800" b="1" dirty="0"/>
          </a:p>
        </p:txBody>
      </p:sp>
      <p:pic>
        <p:nvPicPr>
          <p:cNvPr id="33794" name="Picture 2" descr="Тема 1. Общие положения. 01_07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8640"/>
            <a:ext cx="5760640" cy="2166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827584" y="256490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На каком рисунке изображена дорога с разделительной полосой?</a:t>
            </a:r>
            <a:endParaRPr lang="ru-RU" sz="2000" dirty="0" smtClean="0"/>
          </a:p>
          <a:p>
            <a:r>
              <a:rPr lang="ru-RU" sz="2000" dirty="0" smtClean="0"/>
              <a:t> </a:t>
            </a:r>
            <a:r>
              <a:rPr lang="ru-RU" sz="2000" b="1" dirty="0" smtClean="0"/>
              <a:t>1</a:t>
            </a:r>
            <a:r>
              <a:rPr lang="ru-RU" sz="2000" b="1" dirty="0" smtClean="0"/>
              <a:t>.</a:t>
            </a:r>
            <a:r>
              <a:rPr lang="ru-RU" sz="2000" dirty="0" smtClean="0"/>
              <a:t> На </a:t>
            </a:r>
            <a:r>
              <a:rPr lang="ru-RU" sz="2000" dirty="0" smtClean="0"/>
              <a:t>обоих     </a:t>
            </a:r>
            <a:r>
              <a:rPr lang="ru-RU" sz="2000" b="1" dirty="0" smtClean="0"/>
              <a:t>2</a:t>
            </a:r>
            <a:r>
              <a:rPr lang="ru-RU" sz="2000" b="1" dirty="0" smtClean="0"/>
              <a:t>.</a:t>
            </a:r>
            <a:r>
              <a:rPr lang="ru-RU" sz="2000" dirty="0" smtClean="0"/>
              <a:t> Только на </a:t>
            </a:r>
            <a:r>
              <a:rPr lang="ru-RU" sz="2000" dirty="0" smtClean="0"/>
              <a:t>правом</a:t>
            </a:r>
          </a:p>
          <a:p>
            <a:r>
              <a:rPr lang="ru-RU" sz="2000" b="1" dirty="0" smtClean="0"/>
              <a:t>3</a:t>
            </a:r>
            <a:r>
              <a:rPr lang="ru-RU" sz="2000" b="1" dirty="0" smtClean="0"/>
              <a:t>.</a:t>
            </a:r>
            <a:r>
              <a:rPr lang="ru-RU" sz="2000" dirty="0" smtClean="0"/>
              <a:t> На обоих рисунках дорога с разделительной полосой не </a:t>
            </a:r>
            <a:r>
              <a:rPr lang="ru-RU" sz="2000" dirty="0" smtClean="0"/>
              <a:t>изображена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3789040"/>
            <a:ext cx="1728192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Задача 4 </a:t>
            </a:r>
            <a:endParaRPr lang="ru-RU" sz="2800" b="1" dirty="0"/>
          </a:p>
        </p:txBody>
      </p:sp>
      <p:pic>
        <p:nvPicPr>
          <p:cNvPr id="33796" name="Picture 4" descr="Тема 1. Общие положения. 01_09.zadachi-gib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509120"/>
            <a:ext cx="5800644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907704" y="3645024"/>
            <a:ext cx="57251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Сколько проезжих частей имеет данная дорога?</a:t>
            </a:r>
            <a:endParaRPr lang="ru-RU" sz="2000" dirty="0" smtClean="0"/>
          </a:p>
          <a:p>
            <a:r>
              <a:rPr lang="ru-RU" sz="2000" b="1" dirty="0" smtClean="0"/>
              <a:t> </a:t>
            </a:r>
            <a:r>
              <a:rPr lang="ru-RU" sz="2000" b="1" dirty="0" smtClean="0"/>
              <a:t>1</a:t>
            </a:r>
            <a:r>
              <a:rPr lang="ru-RU" sz="2000" b="1" dirty="0" smtClean="0"/>
              <a:t>.</a:t>
            </a:r>
            <a:r>
              <a:rPr lang="ru-RU" sz="2000" dirty="0" smtClean="0"/>
              <a:t> </a:t>
            </a:r>
            <a:r>
              <a:rPr lang="ru-RU" sz="2000" dirty="0" smtClean="0"/>
              <a:t>Одну              </a:t>
            </a:r>
            <a:r>
              <a:rPr lang="ru-RU" sz="2000" b="1" dirty="0" smtClean="0"/>
              <a:t>2</a:t>
            </a:r>
            <a:r>
              <a:rPr lang="ru-RU" sz="2000" b="1" dirty="0" smtClean="0"/>
              <a:t>.</a:t>
            </a:r>
            <a:r>
              <a:rPr lang="ru-RU" sz="2000" dirty="0" smtClean="0"/>
              <a:t> </a:t>
            </a:r>
            <a:r>
              <a:rPr lang="ru-RU" sz="2000" dirty="0" smtClean="0"/>
              <a:t>Две               </a:t>
            </a:r>
            <a:r>
              <a:rPr lang="ru-RU" sz="2000" b="1" dirty="0" smtClean="0"/>
              <a:t>3.</a:t>
            </a:r>
            <a:r>
              <a:rPr lang="ru-RU" sz="2000" dirty="0" smtClean="0"/>
              <a:t> </a:t>
            </a:r>
            <a:r>
              <a:rPr lang="ru-RU" sz="2000" dirty="0" smtClean="0"/>
              <a:t>Четыре</a:t>
            </a:r>
            <a:endParaRPr lang="ru-RU" sz="2000" dirty="0"/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100392" y="4581128"/>
            <a:ext cx="827584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315400" y="6137920"/>
            <a:ext cx="828600" cy="720080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7452320" y="6209928"/>
            <a:ext cx="755576" cy="648072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404664"/>
            <a:ext cx="1728192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Задача 5</a:t>
            </a:r>
            <a:endParaRPr lang="ru-RU" sz="2800" b="1" dirty="0"/>
          </a:p>
        </p:txBody>
      </p:sp>
      <p:pic>
        <p:nvPicPr>
          <p:cNvPr id="34818" name="Picture 2" descr="Тема 1. Общие положения. 01_14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7851932" cy="2952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763688" y="404664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Сколько пересечений проезжих частей имеет этот перекресток</a:t>
            </a:r>
            <a:r>
              <a:rPr lang="ru-RU" sz="2400" b="1" dirty="0" smtClean="0"/>
              <a:t>?   </a:t>
            </a:r>
            <a:r>
              <a:rPr lang="ru-RU" sz="2400" b="1" dirty="0" smtClean="0"/>
              <a:t> </a:t>
            </a:r>
            <a:r>
              <a:rPr lang="ru-RU" sz="2400" b="1" dirty="0" smtClean="0"/>
              <a:t>1</a:t>
            </a:r>
            <a:r>
              <a:rPr lang="ru-RU" sz="2400" b="1" dirty="0" smtClean="0"/>
              <a:t>.</a:t>
            </a:r>
            <a:r>
              <a:rPr lang="ru-RU" sz="2400" dirty="0" smtClean="0"/>
              <a:t> </a:t>
            </a:r>
            <a:r>
              <a:rPr lang="ru-RU" sz="2400" dirty="0" smtClean="0"/>
              <a:t>Одно        </a:t>
            </a:r>
            <a:r>
              <a:rPr lang="ru-RU" sz="2400" b="1" dirty="0" smtClean="0"/>
              <a:t>2</a:t>
            </a:r>
            <a:r>
              <a:rPr lang="ru-RU" sz="2400" b="1" dirty="0" smtClean="0"/>
              <a:t>.</a:t>
            </a:r>
            <a:r>
              <a:rPr lang="ru-RU" sz="2400" dirty="0" smtClean="0"/>
              <a:t> </a:t>
            </a:r>
            <a:r>
              <a:rPr lang="ru-RU" sz="2400" dirty="0" smtClean="0"/>
              <a:t>Два           </a:t>
            </a:r>
            <a:r>
              <a:rPr lang="ru-RU" sz="2400" b="1" dirty="0" smtClean="0"/>
              <a:t>3</a:t>
            </a:r>
            <a:r>
              <a:rPr lang="ru-RU" sz="2400" b="1" dirty="0" smtClean="0"/>
              <a:t>.</a:t>
            </a:r>
            <a:r>
              <a:rPr lang="ru-RU" sz="2400" dirty="0" smtClean="0"/>
              <a:t> </a:t>
            </a:r>
            <a:r>
              <a:rPr lang="ru-RU" sz="2400" dirty="0" smtClean="0"/>
              <a:t>Четыре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4797152"/>
            <a:ext cx="1728192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Задача 6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725144"/>
            <a:ext cx="67687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Сколько перекрёстков изображено на рисунке?</a:t>
            </a:r>
            <a:endParaRPr lang="ru-RU" sz="2400" dirty="0" smtClean="0"/>
          </a:p>
          <a:p>
            <a:r>
              <a:rPr lang="ru-RU" sz="2400" b="1" dirty="0" smtClean="0"/>
              <a:t> </a:t>
            </a:r>
            <a:r>
              <a:rPr lang="ru-RU" sz="2400" b="1" dirty="0" smtClean="0"/>
              <a:t>1</a:t>
            </a:r>
            <a:r>
              <a:rPr lang="ru-RU" sz="2400" b="1" dirty="0" smtClean="0"/>
              <a:t>.</a:t>
            </a:r>
            <a:r>
              <a:rPr lang="ru-RU" sz="2400" dirty="0" smtClean="0"/>
              <a:t> </a:t>
            </a:r>
            <a:r>
              <a:rPr lang="ru-RU" sz="2400" dirty="0" smtClean="0"/>
              <a:t>Один           </a:t>
            </a:r>
            <a:r>
              <a:rPr lang="ru-RU" sz="2400" b="1" dirty="0" smtClean="0"/>
              <a:t>2</a:t>
            </a:r>
            <a:r>
              <a:rPr lang="ru-RU" sz="2400" b="1" dirty="0" smtClean="0"/>
              <a:t>.</a:t>
            </a:r>
            <a:r>
              <a:rPr lang="ru-RU" sz="2400" dirty="0" smtClean="0"/>
              <a:t> </a:t>
            </a:r>
            <a:r>
              <a:rPr lang="ru-RU" sz="2400" dirty="0" smtClean="0"/>
              <a:t>Два       </a:t>
            </a:r>
            <a:r>
              <a:rPr lang="ru-RU" sz="2400" b="1" dirty="0" smtClean="0"/>
              <a:t>3</a:t>
            </a:r>
            <a:r>
              <a:rPr lang="ru-RU" sz="2400" b="1" dirty="0" smtClean="0"/>
              <a:t>.</a:t>
            </a:r>
            <a:r>
              <a:rPr lang="ru-RU" sz="2400" dirty="0" smtClean="0"/>
              <a:t> </a:t>
            </a:r>
            <a:r>
              <a:rPr lang="ru-RU" sz="2400" dirty="0" smtClean="0"/>
              <a:t>Четыре</a:t>
            </a:r>
            <a:endParaRPr lang="ru-RU" sz="2400" dirty="0" smtClean="0"/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028384" y="5157192"/>
            <a:ext cx="827584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00392" y="6237312"/>
            <a:ext cx="756592" cy="620688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164288" y="6309320"/>
            <a:ext cx="755576" cy="548680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404664"/>
            <a:ext cx="1728192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Задача 7</a:t>
            </a:r>
            <a:endParaRPr lang="ru-RU" sz="2800" b="1" dirty="0"/>
          </a:p>
        </p:txBody>
      </p:sp>
      <p:pic>
        <p:nvPicPr>
          <p:cNvPr id="35842" name="Picture 2" descr="Тема 1. Общие положения. 01_16.zadachi-gib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04664"/>
            <a:ext cx="5553805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2564904"/>
            <a:ext cx="8892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Вам можно продолжить движение на перекрёстке:</a:t>
            </a:r>
            <a:endParaRPr lang="ru-RU" sz="2000" dirty="0" smtClean="0"/>
          </a:p>
          <a:p>
            <a:pPr algn="ctr"/>
            <a:r>
              <a:rPr lang="ru-RU" sz="2000" b="1" dirty="0" smtClean="0"/>
              <a:t> </a:t>
            </a:r>
            <a:r>
              <a:rPr lang="ru-RU" sz="2000" b="1" dirty="0" smtClean="0"/>
              <a:t>1</a:t>
            </a:r>
            <a:r>
              <a:rPr lang="ru-RU" sz="2000" b="1" dirty="0" smtClean="0"/>
              <a:t>. </a:t>
            </a:r>
            <a:r>
              <a:rPr lang="ru-RU" sz="2000" dirty="0" smtClean="0"/>
              <a:t>Только в направлении </a:t>
            </a:r>
            <a:r>
              <a:rPr lang="ru-RU" sz="2000" dirty="0" smtClean="0"/>
              <a:t>Б</a:t>
            </a:r>
            <a:r>
              <a:rPr lang="ru-RU" sz="2000" dirty="0" smtClean="0"/>
              <a:t> </a:t>
            </a:r>
            <a:r>
              <a:rPr lang="ru-RU" sz="2000" dirty="0" smtClean="0"/>
              <a:t>   </a:t>
            </a:r>
            <a:r>
              <a:rPr lang="ru-RU" sz="2000" b="1" dirty="0" smtClean="0"/>
              <a:t>2</a:t>
            </a:r>
            <a:r>
              <a:rPr lang="ru-RU" sz="2000" dirty="0" smtClean="0"/>
              <a:t>. В направлениях  А и </a:t>
            </a:r>
            <a:r>
              <a:rPr lang="ru-RU" sz="2000" dirty="0" smtClean="0"/>
              <a:t>Б   </a:t>
            </a:r>
            <a:r>
              <a:rPr lang="ru-RU" sz="2000" b="1" dirty="0" smtClean="0"/>
              <a:t>3</a:t>
            </a:r>
            <a:r>
              <a:rPr lang="ru-RU" sz="2000" b="1" dirty="0" smtClean="0"/>
              <a:t>.</a:t>
            </a:r>
            <a:r>
              <a:rPr lang="ru-RU" sz="2000" dirty="0" smtClean="0"/>
              <a:t> В направлениях Б и </a:t>
            </a:r>
            <a:r>
              <a:rPr lang="ru-RU" sz="2000" dirty="0" smtClean="0"/>
              <a:t>В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3429000"/>
            <a:ext cx="1728192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Задача 8</a:t>
            </a:r>
            <a:endParaRPr lang="ru-RU" sz="2800" b="1" dirty="0"/>
          </a:p>
        </p:txBody>
      </p:sp>
      <p:pic>
        <p:nvPicPr>
          <p:cNvPr id="35844" name="Picture 4" descr="Тема 1. Общие положения. 01_17.zadachi-gibd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429000"/>
            <a:ext cx="5472608" cy="2057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5661248"/>
            <a:ext cx="87484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Вы можете выполнить разворот:</a:t>
            </a:r>
            <a:endParaRPr lang="ru-RU" sz="2000" dirty="0" smtClean="0"/>
          </a:p>
          <a:p>
            <a:pPr algn="ctr"/>
            <a:r>
              <a:rPr lang="ru-RU" sz="2000" b="1" dirty="0" smtClean="0"/>
              <a:t> </a:t>
            </a:r>
            <a:r>
              <a:rPr lang="ru-RU" sz="2000" b="1" dirty="0" smtClean="0"/>
              <a:t>1</a:t>
            </a:r>
            <a:r>
              <a:rPr lang="ru-RU" sz="2000" b="1" dirty="0" smtClean="0"/>
              <a:t>.</a:t>
            </a:r>
            <a:r>
              <a:rPr lang="ru-RU" sz="2000" dirty="0" smtClean="0"/>
              <a:t> Только по траектории </a:t>
            </a:r>
            <a:r>
              <a:rPr lang="ru-RU" sz="2000" dirty="0" smtClean="0"/>
              <a:t>А    </a:t>
            </a:r>
            <a:r>
              <a:rPr lang="ru-RU" sz="2000" b="1" dirty="0" smtClean="0"/>
              <a:t>2</a:t>
            </a:r>
            <a:r>
              <a:rPr lang="ru-RU" sz="2000" b="1" dirty="0" smtClean="0"/>
              <a:t>.</a:t>
            </a:r>
            <a:r>
              <a:rPr lang="ru-RU" sz="2000" dirty="0" smtClean="0"/>
              <a:t> Только по траектории </a:t>
            </a:r>
            <a:r>
              <a:rPr lang="ru-RU" sz="2000" dirty="0" smtClean="0"/>
              <a:t>Б</a:t>
            </a:r>
          </a:p>
          <a:p>
            <a:pPr algn="ctr"/>
            <a:r>
              <a:rPr lang="ru-RU" sz="2000" dirty="0" smtClean="0"/>
              <a:t>   </a:t>
            </a:r>
            <a:r>
              <a:rPr lang="ru-RU" sz="2000" b="1" dirty="0" smtClean="0"/>
              <a:t>3</a:t>
            </a:r>
            <a:r>
              <a:rPr lang="ru-RU" sz="2000" b="1" dirty="0" smtClean="0"/>
              <a:t>.</a:t>
            </a:r>
            <a:r>
              <a:rPr lang="ru-RU" sz="2000" dirty="0" smtClean="0"/>
              <a:t> По любой траектории из </a:t>
            </a:r>
            <a:r>
              <a:rPr lang="ru-RU" sz="2000" dirty="0" smtClean="0"/>
              <a:t>указанных</a:t>
            </a:r>
            <a:endParaRPr lang="ru-RU" sz="2000" dirty="0"/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028384" y="4797152"/>
            <a:ext cx="827584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100392" y="5877272"/>
            <a:ext cx="756592" cy="720080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395536" y="5949280"/>
            <a:ext cx="755576" cy="648072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0" y="3861048"/>
            <a:ext cx="1835696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Задача 10</a:t>
            </a:r>
            <a:endParaRPr lang="ru-RU" sz="2800" b="1" dirty="0"/>
          </a:p>
        </p:txBody>
      </p:sp>
      <p:pic>
        <p:nvPicPr>
          <p:cNvPr id="36866" name="Picture 2" descr="Тема 1. Общие положения. 01_18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8640"/>
            <a:ext cx="6624736" cy="2490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Скругленный прямоугольник 1"/>
          <p:cNvSpPr/>
          <p:nvPr/>
        </p:nvSpPr>
        <p:spPr>
          <a:xfrm>
            <a:off x="0" y="1340768"/>
            <a:ext cx="1728192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Задача 9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708920"/>
            <a:ext cx="88924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Главная дорога показана:</a:t>
            </a:r>
            <a:endParaRPr lang="ru-RU" sz="2400" dirty="0" smtClean="0"/>
          </a:p>
          <a:p>
            <a:pPr algn="ctr"/>
            <a:r>
              <a:rPr lang="ru-RU" sz="2000" b="1" dirty="0" smtClean="0"/>
              <a:t> </a:t>
            </a:r>
            <a:r>
              <a:rPr lang="ru-RU" sz="2000" b="1" dirty="0" smtClean="0"/>
              <a:t>1</a:t>
            </a:r>
            <a:r>
              <a:rPr lang="ru-RU" sz="2000" b="1" dirty="0" smtClean="0"/>
              <a:t>.</a:t>
            </a:r>
            <a:r>
              <a:rPr lang="ru-RU" sz="2000" dirty="0" smtClean="0"/>
              <a:t> Только на левом верхнем </a:t>
            </a:r>
            <a:r>
              <a:rPr lang="ru-RU" sz="2000" dirty="0" smtClean="0"/>
              <a:t>рисунке   </a:t>
            </a:r>
            <a:r>
              <a:rPr lang="ru-RU" sz="2000" dirty="0" smtClean="0"/>
              <a:t> </a:t>
            </a:r>
            <a:endParaRPr lang="ru-RU" sz="2000" dirty="0" smtClean="0"/>
          </a:p>
          <a:p>
            <a:pPr algn="ctr"/>
            <a:r>
              <a:rPr lang="ru-RU" sz="2000" b="1" dirty="0" smtClean="0"/>
              <a:t>2</a:t>
            </a:r>
            <a:r>
              <a:rPr lang="ru-RU" sz="2000" b="1" dirty="0" smtClean="0"/>
              <a:t>.</a:t>
            </a:r>
            <a:r>
              <a:rPr lang="ru-RU" sz="2000" dirty="0" smtClean="0"/>
              <a:t> На левом верхнем и нижнем </a:t>
            </a:r>
            <a:r>
              <a:rPr lang="ru-RU" sz="2000" dirty="0" smtClean="0"/>
              <a:t>рисунках            </a:t>
            </a:r>
            <a:r>
              <a:rPr lang="ru-RU" sz="2000" dirty="0" smtClean="0"/>
              <a:t> </a:t>
            </a:r>
            <a:r>
              <a:rPr lang="ru-RU" sz="2000" b="1" dirty="0" smtClean="0"/>
              <a:t>3</a:t>
            </a:r>
            <a:r>
              <a:rPr lang="ru-RU" sz="2000" b="1" dirty="0" smtClean="0"/>
              <a:t>.</a:t>
            </a:r>
            <a:r>
              <a:rPr lang="ru-RU" sz="2000" dirty="0" smtClean="0"/>
              <a:t> На всех рисунках.</a:t>
            </a:r>
            <a:endParaRPr lang="ru-RU" sz="2000" dirty="0"/>
          </a:p>
        </p:txBody>
      </p:sp>
      <p:pic>
        <p:nvPicPr>
          <p:cNvPr id="36868" name="Picture 4" descr="Тема 1. Общие положения. 01_23.zadachi-gib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789040"/>
            <a:ext cx="5472608" cy="2057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83568" y="5877272"/>
            <a:ext cx="8460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Какой манёвр намеревается выполнить водитель легкового автомобиля?</a:t>
            </a:r>
            <a:endParaRPr lang="ru-RU" sz="2000" dirty="0" smtClean="0"/>
          </a:p>
          <a:p>
            <a:r>
              <a:rPr lang="ru-RU" sz="2000" b="1" dirty="0" smtClean="0"/>
              <a:t> </a:t>
            </a:r>
            <a:r>
              <a:rPr lang="ru-RU" sz="2000" b="1" dirty="0" smtClean="0"/>
              <a:t>1</a:t>
            </a:r>
            <a:r>
              <a:rPr lang="ru-RU" sz="2000" b="1" dirty="0" smtClean="0"/>
              <a:t>.</a:t>
            </a:r>
            <a:r>
              <a:rPr lang="ru-RU" sz="2000" dirty="0" smtClean="0"/>
              <a:t> </a:t>
            </a:r>
            <a:r>
              <a:rPr lang="ru-RU" sz="2000" dirty="0" smtClean="0"/>
              <a:t>Обгон</a:t>
            </a:r>
            <a:r>
              <a:rPr lang="ru-RU" sz="2000" dirty="0" smtClean="0"/>
              <a:t> </a:t>
            </a:r>
            <a:r>
              <a:rPr lang="ru-RU" sz="2000" dirty="0" smtClean="0"/>
              <a:t>       </a:t>
            </a:r>
            <a:r>
              <a:rPr lang="ru-RU" sz="2000" b="1" dirty="0" smtClean="0"/>
              <a:t>2</a:t>
            </a:r>
            <a:r>
              <a:rPr lang="ru-RU" sz="2000" b="1" dirty="0" smtClean="0"/>
              <a:t>.</a:t>
            </a:r>
            <a:r>
              <a:rPr lang="ru-RU" sz="2000" dirty="0" smtClean="0"/>
              <a:t> Перестроение с дальнейшим </a:t>
            </a:r>
            <a:r>
              <a:rPr lang="ru-RU" sz="2000" dirty="0" smtClean="0"/>
              <a:t>опережением     </a:t>
            </a:r>
            <a:r>
              <a:rPr lang="ru-RU" sz="2000" b="1" dirty="0" smtClean="0"/>
              <a:t>3</a:t>
            </a:r>
            <a:r>
              <a:rPr lang="ru-RU" sz="2000" b="1" dirty="0" smtClean="0"/>
              <a:t>.</a:t>
            </a:r>
            <a:r>
              <a:rPr lang="ru-RU" sz="2000" dirty="0" smtClean="0"/>
              <a:t> </a:t>
            </a:r>
            <a:r>
              <a:rPr lang="ru-RU" sz="2000" dirty="0" smtClean="0"/>
              <a:t>Объезд</a:t>
            </a:r>
            <a:endParaRPr lang="ru-RU" dirty="0"/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956376" y="5157192"/>
            <a:ext cx="827584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323528" y="5157192"/>
            <a:ext cx="755576" cy="648072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95736" y="332656"/>
            <a:ext cx="4896544" cy="5486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Интернет  ресурсы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412776"/>
            <a:ext cx="532859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 smtClean="0">
                <a:hlinkClick r:id="rId2"/>
              </a:rPr>
              <a:t>https://</a:t>
            </a:r>
            <a:r>
              <a:rPr lang="ru-RU" sz="2400" dirty="0" err="1" smtClean="0">
                <a:hlinkClick r:id="rId2"/>
              </a:rPr>
              <a:t>автошколадома.рф</a:t>
            </a:r>
            <a:r>
              <a:rPr lang="ru-RU" sz="2400" dirty="0" smtClean="0">
                <a:hlinkClick r:id="rId2"/>
              </a:rPr>
              <a:t>/</a:t>
            </a:r>
            <a:r>
              <a:rPr lang="en-US" sz="2400" dirty="0" err="1" smtClean="0">
                <a:hlinkClick r:id="rId2"/>
              </a:rPr>
              <a:t>oglavlenie</a:t>
            </a:r>
            <a:r>
              <a:rPr lang="en-US" sz="2400" dirty="0" smtClean="0">
                <a:hlinkClick r:id="rId2"/>
              </a:rPr>
              <a:t>/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132856"/>
            <a:ext cx="734481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 smtClean="0">
                <a:hlinkClick r:id="rId3"/>
              </a:rPr>
              <a:t>https://</a:t>
            </a:r>
            <a:r>
              <a:rPr lang="en-US" sz="2400" dirty="0" smtClean="0">
                <a:hlinkClick r:id="rId3"/>
              </a:rPr>
              <a:t>pdd-russia.com/pdd-russia/pdd/pdd/russia.html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2852936"/>
            <a:ext cx="38751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 smtClean="0">
                <a:hlinkClick r:id="rId4"/>
              </a:rPr>
              <a:t>https://www.pddrussia.com</a:t>
            </a:r>
            <a:r>
              <a:rPr lang="en-US" sz="2400" dirty="0" smtClean="0">
                <a:hlinkClick r:id="rId4"/>
              </a:rPr>
              <a:t>/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100392" y="4581128"/>
            <a:ext cx="827584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83568" y="1052736"/>
            <a:ext cx="2664296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Дорога</a:t>
            </a:r>
            <a:endParaRPr lang="ru-RU" sz="2000" b="1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683568" y="2348880"/>
            <a:ext cx="2664296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Разделительная полоса</a:t>
            </a:r>
            <a:endParaRPr lang="ru-RU" sz="2000" b="1" dirty="0"/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683568" y="3140968"/>
            <a:ext cx="2664296" cy="4320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000" b="1" dirty="0" smtClean="0"/>
              <a:t>Перекрёсток</a:t>
            </a:r>
            <a:endParaRPr lang="ru-RU" sz="3600" b="1" dirty="0" smtClean="0"/>
          </a:p>
          <a:p>
            <a:pPr algn="ctr"/>
            <a:endParaRPr lang="ru-RU" sz="4400" dirty="0"/>
          </a:p>
        </p:txBody>
      </p:sp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683568" y="1700808"/>
            <a:ext cx="2664296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Полоса движения</a:t>
            </a:r>
            <a:endParaRPr lang="ru-RU" sz="2000" b="1" dirty="0"/>
          </a:p>
        </p:txBody>
      </p:sp>
      <p:sp>
        <p:nvSpPr>
          <p:cNvPr id="8" name="Скругленный прямоугольник 7">
            <a:hlinkClick r:id="rId6" action="ppaction://hlinksldjump"/>
          </p:cNvPr>
          <p:cNvSpPr/>
          <p:nvPr/>
        </p:nvSpPr>
        <p:spPr>
          <a:xfrm>
            <a:off x="683568" y="3717032"/>
            <a:ext cx="2664296" cy="4320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Главная дорога</a:t>
            </a:r>
            <a:endParaRPr lang="ru-RU" sz="2000" b="1" dirty="0"/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683568" y="4293096"/>
            <a:ext cx="2664296" cy="4320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Уступить</a:t>
            </a:r>
            <a:r>
              <a:rPr lang="ru-RU" sz="2400" b="1" dirty="0" smtClean="0"/>
              <a:t> </a:t>
            </a:r>
            <a:r>
              <a:rPr lang="ru-RU" sz="2000" b="1" dirty="0" smtClean="0"/>
              <a:t>дорогу</a:t>
            </a:r>
            <a:endParaRPr lang="ru-RU" sz="2400" b="1" dirty="0"/>
          </a:p>
        </p:txBody>
      </p:sp>
      <p:sp>
        <p:nvSpPr>
          <p:cNvPr id="10" name="Скругленный прямоугольник 9">
            <a:hlinkClick r:id="rId8" action="ppaction://hlinksldjump"/>
          </p:cNvPr>
          <p:cNvSpPr/>
          <p:nvPr/>
        </p:nvSpPr>
        <p:spPr>
          <a:xfrm>
            <a:off x="683568" y="4797152"/>
            <a:ext cx="2664296" cy="5040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Обгон, опережение</a:t>
            </a:r>
            <a:endParaRPr lang="ru-RU" sz="2000" b="1" dirty="0"/>
          </a:p>
        </p:txBody>
      </p:sp>
      <p:sp>
        <p:nvSpPr>
          <p:cNvPr id="11" name="Скругленный прямоугольник 10">
            <a:hlinkClick r:id="rId9" action="ppaction://hlinksldjump"/>
          </p:cNvPr>
          <p:cNvSpPr/>
          <p:nvPr/>
        </p:nvSpPr>
        <p:spPr>
          <a:xfrm>
            <a:off x="683568" y="5373216"/>
            <a:ext cx="2664296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Вынужденная остановка</a:t>
            </a:r>
            <a:endParaRPr lang="ru-RU" sz="2000" b="1" dirty="0"/>
          </a:p>
        </p:txBody>
      </p:sp>
      <p:sp>
        <p:nvSpPr>
          <p:cNvPr id="12" name="Скругленный прямоугольник 11">
            <a:hlinkClick r:id="rId10" action="ppaction://hlinksldjump"/>
          </p:cNvPr>
          <p:cNvSpPr/>
          <p:nvPr/>
        </p:nvSpPr>
        <p:spPr>
          <a:xfrm>
            <a:off x="5580112" y="5157192"/>
            <a:ext cx="2880320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Препятствие</a:t>
            </a:r>
            <a:endParaRPr lang="ru-RU" sz="2000" b="1" dirty="0"/>
          </a:p>
        </p:txBody>
      </p:sp>
      <p:sp>
        <p:nvSpPr>
          <p:cNvPr id="13" name="Скругленный прямоугольник 12">
            <a:hlinkClick r:id="rId11" action="ppaction://hlinksldjump"/>
          </p:cNvPr>
          <p:cNvSpPr/>
          <p:nvPr/>
        </p:nvSpPr>
        <p:spPr>
          <a:xfrm>
            <a:off x="5508104" y="1052736"/>
            <a:ext cx="2880320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Ограниченная видимость</a:t>
            </a:r>
            <a:endParaRPr lang="ru-RU" sz="2000" b="1" dirty="0"/>
          </a:p>
        </p:txBody>
      </p:sp>
      <p:sp>
        <p:nvSpPr>
          <p:cNvPr id="14" name="Скругленный прямоугольник 13">
            <a:hlinkClick r:id="rId12" action="ppaction://hlinksldjump"/>
          </p:cNvPr>
          <p:cNvSpPr/>
          <p:nvPr/>
        </p:nvSpPr>
        <p:spPr>
          <a:xfrm>
            <a:off x="5508104" y="1988840"/>
            <a:ext cx="28803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Недостаточная  видимость</a:t>
            </a:r>
            <a:endParaRPr lang="ru-RU" sz="2000" b="1" dirty="0"/>
          </a:p>
        </p:txBody>
      </p:sp>
      <p:sp>
        <p:nvSpPr>
          <p:cNvPr id="15" name="Скругленный прямоугольник 14">
            <a:hlinkClick r:id="rId13" action="ppaction://hlinksldjump"/>
          </p:cNvPr>
          <p:cNvSpPr/>
          <p:nvPr/>
        </p:nvSpPr>
        <p:spPr>
          <a:xfrm>
            <a:off x="5580112" y="4077072"/>
            <a:ext cx="2880320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Маршрутное транспортное средство</a:t>
            </a:r>
            <a:endParaRPr lang="ru-RU" sz="2000" b="1" dirty="0"/>
          </a:p>
        </p:txBody>
      </p:sp>
      <p:sp>
        <p:nvSpPr>
          <p:cNvPr id="17" name="Скругленный прямоугольник 16">
            <a:hlinkClick r:id="rId14" action="ppaction://hlinksldjump"/>
          </p:cNvPr>
          <p:cNvSpPr/>
          <p:nvPr/>
        </p:nvSpPr>
        <p:spPr>
          <a:xfrm>
            <a:off x="5580112" y="3068960"/>
            <a:ext cx="28803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Разрешённая максимальная масса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83768" y="188640"/>
            <a:ext cx="417646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Термины ПДД</a:t>
            </a:r>
            <a:endParaRPr lang="ru-RU" sz="4000" b="1" dirty="0"/>
          </a:p>
        </p:txBody>
      </p:sp>
      <p:sp>
        <p:nvSpPr>
          <p:cNvPr id="19" name="Скругленный прямоугольник 18">
            <a:hlinkClick r:id="rId15" action="ppaction://hlinksldjump"/>
          </p:cNvPr>
          <p:cNvSpPr/>
          <p:nvPr/>
        </p:nvSpPr>
        <p:spPr>
          <a:xfrm>
            <a:off x="3995936" y="2204864"/>
            <a:ext cx="1224136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Задачи </a:t>
            </a:r>
            <a:endParaRPr lang="ru-RU" sz="2400" b="1" dirty="0"/>
          </a:p>
        </p:txBody>
      </p:sp>
      <p:pic>
        <p:nvPicPr>
          <p:cNvPr id="18436" name="Picture 4" descr="https://3.bp.blogspot.com/-04eOdhxHmLk/Wighxnd4kbI/AAAAAAAABAw/hTDn_oczJV8NOTr7aKbXKGdqQHF9VnW6ACLcBGAs/s1600/noun_62080_cc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2874290" y="962371"/>
            <a:ext cx="895353" cy="757015"/>
          </a:xfrm>
          <a:prstGeom prst="rect">
            <a:avLst/>
          </a:prstGeom>
          <a:noFill/>
        </p:spPr>
      </p:pic>
      <p:pic>
        <p:nvPicPr>
          <p:cNvPr id="20" name="Picture 4" descr="https://3.bp.blogspot.com/-04eOdhxHmLk/Wighxnd4kbI/AAAAAAAABAw/hTDn_oczJV8NOTr7aKbXKGdqQHF9VnW6ACLcBGAs/s1600/noun_62080_cc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2946297" y="1610444"/>
            <a:ext cx="895353" cy="757015"/>
          </a:xfrm>
          <a:prstGeom prst="rect">
            <a:avLst/>
          </a:prstGeom>
          <a:noFill/>
        </p:spPr>
      </p:pic>
      <p:pic>
        <p:nvPicPr>
          <p:cNvPr id="21" name="Picture 4" descr="https://3.bp.blogspot.com/-04eOdhxHmLk/Wighxnd4kbI/AAAAAAAABAw/hTDn_oczJV8NOTr7aKbXKGdqQHF9VnW6ACLcBGAs/s1600/noun_62080_cc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2946296" y="2258514"/>
            <a:ext cx="895353" cy="757015"/>
          </a:xfrm>
          <a:prstGeom prst="rect">
            <a:avLst/>
          </a:prstGeom>
          <a:noFill/>
        </p:spPr>
      </p:pic>
      <p:pic>
        <p:nvPicPr>
          <p:cNvPr id="22" name="Picture 4" descr="https://3.bp.blogspot.com/-04eOdhxHmLk/Wighxnd4kbI/AAAAAAAABAw/hTDn_oczJV8NOTr7aKbXKGdqQHF9VnW6ACLcBGAs/s1600/noun_62080_cc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2946297" y="2906588"/>
            <a:ext cx="895353" cy="757015"/>
          </a:xfrm>
          <a:prstGeom prst="rect">
            <a:avLst/>
          </a:prstGeom>
          <a:noFill/>
        </p:spPr>
      </p:pic>
      <p:pic>
        <p:nvPicPr>
          <p:cNvPr id="23" name="Picture 4" descr="https://3.bp.blogspot.com/-04eOdhxHmLk/Wighxnd4kbI/AAAAAAAABAw/hTDn_oczJV8NOTr7aKbXKGdqQHF9VnW6ACLcBGAs/s1600/noun_62080_cc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2946297" y="3554659"/>
            <a:ext cx="895353" cy="757015"/>
          </a:xfrm>
          <a:prstGeom prst="rect">
            <a:avLst/>
          </a:prstGeom>
          <a:noFill/>
        </p:spPr>
      </p:pic>
      <p:pic>
        <p:nvPicPr>
          <p:cNvPr id="24" name="Picture 4" descr="https://3.bp.blogspot.com/-04eOdhxHmLk/Wighxnd4kbI/AAAAAAAABAw/hTDn_oczJV8NOTr7aKbXKGdqQHF9VnW6ACLcBGAs/s1600/noun_62080_cc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2946297" y="4130725"/>
            <a:ext cx="895353" cy="757015"/>
          </a:xfrm>
          <a:prstGeom prst="rect">
            <a:avLst/>
          </a:prstGeom>
          <a:noFill/>
        </p:spPr>
      </p:pic>
      <p:pic>
        <p:nvPicPr>
          <p:cNvPr id="25" name="Picture 4" descr="https://3.bp.blogspot.com/-04eOdhxHmLk/Wighxnd4kbI/AAAAAAAABAw/hTDn_oczJV8NOTr7aKbXKGdqQHF9VnW6ACLcBGAs/s1600/noun_62080_cc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3018305" y="4706787"/>
            <a:ext cx="895353" cy="757015"/>
          </a:xfrm>
          <a:prstGeom prst="rect">
            <a:avLst/>
          </a:prstGeom>
          <a:noFill/>
        </p:spPr>
      </p:pic>
      <p:pic>
        <p:nvPicPr>
          <p:cNvPr id="26" name="Picture 4" descr="https://3.bp.blogspot.com/-04eOdhxHmLk/Wighxnd4kbI/AAAAAAAABAw/hTDn_oczJV8NOTr7aKbXKGdqQHF9VnW6ACLcBGAs/s1600/noun_62080_cc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3018305" y="5426867"/>
            <a:ext cx="895353" cy="757015"/>
          </a:xfrm>
          <a:prstGeom prst="rect">
            <a:avLst/>
          </a:prstGeom>
          <a:noFill/>
        </p:spPr>
      </p:pic>
      <p:pic>
        <p:nvPicPr>
          <p:cNvPr id="27" name="Picture 4" descr="https://3.bp.blogspot.com/-04eOdhxHmLk/Wighxnd4kbI/AAAAAAAABAw/hTDn_oczJV8NOTr7aKbXKGdqQHF9VnW6ACLcBGAs/s1600/noun_62080_cc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7914848" y="1034380"/>
            <a:ext cx="895353" cy="757015"/>
          </a:xfrm>
          <a:prstGeom prst="rect">
            <a:avLst/>
          </a:prstGeom>
          <a:noFill/>
        </p:spPr>
      </p:pic>
      <p:pic>
        <p:nvPicPr>
          <p:cNvPr id="28" name="Picture 4" descr="https://3.bp.blogspot.com/-04eOdhxHmLk/Wighxnd4kbI/AAAAAAAABAw/hTDn_oczJV8NOTr7aKbXKGdqQHF9VnW6ACLcBGAs/s1600/noun_62080_cc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7914849" y="1970484"/>
            <a:ext cx="895353" cy="757015"/>
          </a:xfrm>
          <a:prstGeom prst="rect">
            <a:avLst/>
          </a:prstGeom>
          <a:noFill/>
        </p:spPr>
      </p:pic>
      <p:pic>
        <p:nvPicPr>
          <p:cNvPr id="30" name="Picture 4" descr="https://3.bp.blogspot.com/-04eOdhxHmLk/Wighxnd4kbI/AAAAAAAABAw/hTDn_oczJV8NOTr7aKbXKGdqQHF9VnW6ACLcBGAs/s1600/noun_62080_cc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7914849" y="2906588"/>
            <a:ext cx="895353" cy="757015"/>
          </a:xfrm>
          <a:prstGeom prst="rect">
            <a:avLst/>
          </a:prstGeom>
          <a:noFill/>
        </p:spPr>
      </p:pic>
      <p:pic>
        <p:nvPicPr>
          <p:cNvPr id="31" name="Picture 4" descr="https://3.bp.blogspot.com/-04eOdhxHmLk/Wighxnd4kbI/AAAAAAAABAw/hTDn_oczJV8NOTr7aKbXKGdqQHF9VnW6ACLcBGAs/s1600/noun_62080_cc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7914849" y="3986708"/>
            <a:ext cx="895353" cy="757015"/>
          </a:xfrm>
          <a:prstGeom prst="rect">
            <a:avLst/>
          </a:prstGeom>
          <a:noFill/>
        </p:spPr>
      </p:pic>
      <p:pic>
        <p:nvPicPr>
          <p:cNvPr id="32" name="Picture 4" descr="https://3.bp.blogspot.com/-04eOdhxHmLk/Wighxnd4kbI/AAAAAAAABAw/hTDn_oczJV8NOTr7aKbXKGdqQHF9VnW6ACLcBGAs/s1600/noun_62080_cc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974791">
            <a:off x="7914850" y="5066827"/>
            <a:ext cx="895353" cy="757015"/>
          </a:xfrm>
          <a:prstGeom prst="rect">
            <a:avLst/>
          </a:prstGeom>
          <a:noFill/>
        </p:spPr>
      </p:pic>
      <p:pic>
        <p:nvPicPr>
          <p:cNvPr id="33" name="Picture 4" descr="https://3.bp.blogspot.com/-04eOdhxHmLk/Wighxnd4kbI/AAAAAAAABAw/hTDn_oczJV8NOTr7aKbXKGdqQHF9VnW6ACLcBGAs/s1600/noun_62080_cc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2636912"/>
            <a:ext cx="895353" cy="757015"/>
          </a:xfrm>
          <a:prstGeom prst="rect">
            <a:avLst/>
          </a:prstGeom>
          <a:noFill/>
        </p:spPr>
      </p:pic>
      <p:sp>
        <p:nvSpPr>
          <p:cNvPr id="34" name="Скругленный прямоугольник 33">
            <a:hlinkClick r:id="rId17" action="ppaction://hlinksldjump"/>
          </p:cNvPr>
          <p:cNvSpPr/>
          <p:nvPr/>
        </p:nvSpPr>
        <p:spPr>
          <a:xfrm>
            <a:off x="3995936" y="3789040"/>
            <a:ext cx="1296144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Ресурсы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  <p:pic>
        <p:nvPicPr>
          <p:cNvPr id="35" name="Picture 4" descr="https://3.bp.blogspot.com/-04eOdhxHmLk/Wighxnd4kbI/AAAAAAAABAw/hTDn_oczJV8NOTr7aKbXKGdqQHF9VnW6ACLcBGAs/s1600/noun_62080_cc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4293096"/>
            <a:ext cx="895353" cy="75701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0"/>
            <a:ext cx="2411760" cy="4766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Дорога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20688"/>
            <a:ext cx="8496944" cy="19442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90488" indent="0" algn="just">
              <a:buNone/>
            </a:pPr>
            <a:r>
              <a:rPr lang="ru-RU" sz="2400" b="1" dirty="0" smtClean="0"/>
              <a:t>Правила. Раздел 1. «Дорога» </a:t>
            </a:r>
            <a:r>
              <a:rPr lang="ru-RU" sz="2400" dirty="0" smtClean="0"/>
              <a:t>— обустроенная или приспособленная и используемая для движения транспортных средств полоса земли либо поверхность искусственного сооружения.  Дорога включает в себя одну или несколько проезжих частей, а также трамвайные пути, тротуары, обочины                                     и разделительные полосы при их наличии.</a:t>
            </a:r>
            <a:endParaRPr lang="ru-RU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16155" t="34831" r="46598" b="38031"/>
          <a:stretch>
            <a:fillRect/>
          </a:stretch>
        </p:blipFill>
        <p:spPr bwMode="auto">
          <a:xfrm>
            <a:off x="1475656" y="2708920"/>
            <a:ext cx="5832648" cy="2389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5301208"/>
            <a:ext cx="8424936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То есть дорога это не только проезжая часть, по которой мчатся автомобили и мотоциклы. Дорога это ещё и трамвайные пути, по которым на трамваях едут пассажиры, а также тротуары и обочины, по которым ходят пешеходы.</a:t>
            </a:r>
            <a:endParaRPr lang="ru-RU" sz="20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884368" y="4437112"/>
            <a:ext cx="1008112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136815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Правила. Раздел 1. «Полоса движения»</a:t>
            </a:r>
            <a:r>
              <a:rPr lang="ru-RU" dirty="0" smtClean="0"/>
              <a:t> </a:t>
            </a:r>
            <a:r>
              <a:rPr lang="ru-RU" b="1" dirty="0" smtClean="0"/>
              <a:t>— </a:t>
            </a:r>
            <a:r>
              <a:rPr lang="ru-RU" sz="2400" dirty="0" smtClean="0"/>
              <a:t>любая из продольных полос проезжей части, обозначенная или не обозначенная разметкой и имеющая ширину, достаточную для движения автомобилей в один ряд.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43808" y="0"/>
            <a:ext cx="3240360" cy="4766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Полоса движения</a:t>
            </a:r>
            <a:endParaRPr lang="ru-RU" sz="2800" b="1" dirty="0"/>
          </a:p>
        </p:txBody>
      </p:sp>
      <p:pic>
        <p:nvPicPr>
          <p:cNvPr id="1026" name="Picture 2" descr="Тема 1. Общие положения. 01_02.zadachi-gibdd"/>
          <p:cNvPicPr>
            <a:picLocks noChangeAspect="1" noChangeArrowheads="1"/>
          </p:cNvPicPr>
          <p:nvPr/>
        </p:nvPicPr>
        <p:blipFill>
          <a:blip r:embed="rId2" cstate="print"/>
          <a:srcRect l="19448" r="6980" b="10345"/>
          <a:stretch>
            <a:fillRect/>
          </a:stretch>
        </p:blipFill>
        <p:spPr bwMode="auto">
          <a:xfrm>
            <a:off x="323528" y="2132856"/>
            <a:ext cx="4320480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4365104"/>
            <a:ext cx="4392488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dirty="0" smtClean="0"/>
              <a:t>У этой дороги, безусловно, две полосы движения (по одной полосе в каждом из направлений). И неважно, во сколько рядов тут будут двигаться мотоциклисты. Ширина полосы движения определяется габаритами именно автомобилей.</a:t>
            </a:r>
          </a:p>
          <a:p>
            <a:pPr algn="just"/>
            <a:endParaRPr lang="ru-RU" dirty="0"/>
          </a:p>
        </p:txBody>
      </p:sp>
      <p:pic>
        <p:nvPicPr>
          <p:cNvPr id="1028" name="Picture 4" descr="Тема 1. Общие положения. 01_03.zadachi-gibdd"/>
          <p:cNvPicPr>
            <a:picLocks noChangeAspect="1" noChangeArrowheads="1"/>
          </p:cNvPicPr>
          <p:nvPr/>
        </p:nvPicPr>
        <p:blipFill>
          <a:blip r:embed="rId3" cstate="print"/>
          <a:srcRect l="13440" r="22889" b="15554"/>
          <a:stretch>
            <a:fillRect/>
          </a:stretch>
        </p:blipFill>
        <p:spPr bwMode="auto">
          <a:xfrm>
            <a:off x="5004048" y="2132856"/>
            <a:ext cx="3664074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788024" y="4365104"/>
            <a:ext cx="4140968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На этой дороге вообще отсутствует разметка. В таких случаях правила обязывают водителей выделять для движения в данном направлении ровно половину проезжей части. В нашей стране принято правостороннее движение, водитель обязан занять правую сторону дороги, независимо от  того, едет навстречу кто-нибудь или нет.</a:t>
            </a:r>
          </a:p>
          <a:p>
            <a:pPr algn="just"/>
            <a:endParaRPr lang="ru-RU" sz="1600" dirty="0"/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7884368" y="3501008"/>
            <a:ext cx="1008112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17632" cy="208823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600" b="1" dirty="0" smtClean="0"/>
              <a:t>Правила. Раздел 1. «Разделительная полоса»</a:t>
            </a:r>
            <a:r>
              <a:rPr lang="ru-RU" sz="2600" dirty="0" smtClean="0"/>
              <a:t> </a:t>
            </a:r>
            <a:r>
              <a:rPr lang="ru-RU" sz="2600" b="1" dirty="0" smtClean="0"/>
              <a:t>— </a:t>
            </a:r>
            <a:r>
              <a:rPr lang="ru-RU" sz="2600" dirty="0" smtClean="0"/>
              <a:t>элемент дороги, выделенный конструктивно или с помощью разметки 1.2, разделяющий смежные проезжие части и не предназначенный для движения и остановки транспортных средств. </a:t>
            </a:r>
            <a:r>
              <a:rPr lang="ru-RU" sz="2600" b="1" dirty="0" smtClean="0"/>
              <a:t>Примечание.</a:t>
            </a:r>
            <a:r>
              <a:rPr lang="ru-RU" sz="2600" dirty="0" smtClean="0"/>
              <a:t> Разметка 1.2 это продольная сплошная линия белого цвета. То есть разделительная полоса – это ещё один элемент дороги (только не предназначенный для движения). Основное назначение разделительной полосы – разделить дорогу на изолированные друг от друга проезжие части и тем самым повысить безопасность движения.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23728" y="0"/>
            <a:ext cx="4896544" cy="6206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Разделительная полоса</a:t>
            </a:r>
            <a:endParaRPr lang="ru-RU" sz="3200" b="1" dirty="0"/>
          </a:p>
        </p:txBody>
      </p:sp>
      <p:pic>
        <p:nvPicPr>
          <p:cNvPr id="18434" name="Picture 2" descr="Тема 1. Общие положения. 01_04.zadachi-gibdd"/>
          <p:cNvPicPr>
            <a:picLocks noChangeAspect="1" noChangeArrowheads="1"/>
          </p:cNvPicPr>
          <p:nvPr/>
        </p:nvPicPr>
        <p:blipFill>
          <a:blip r:embed="rId2" cstate="print"/>
          <a:srcRect b="8485"/>
          <a:stretch>
            <a:fillRect/>
          </a:stretch>
        </p:blipFill>
        <p:spPr bwMode="auto">
          <a:xfrm>
            <a:off x="1187624" y="2996952"/>
            <a:ext cx="661221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95536" y="5445224"/>
            <a:ext cx="7560840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Необходимо понимать – сдвоенная сплошная линия, разделяющая встречные потоки транспорта это только разметка, и разделительной полосой не может быть по определению. </a:t>
            </a:r>
            <a:r>
              <a:rPr lang="ru-RU" sz="2000" b="1" dirty="0" smtClean="0"/>
              <a:t>У этой дороги одна проезжая часть!</a:t>
            </a:r>
            <a:endParaRPr lang="ru-RU" sz="20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00392" y="4653136"/>
            <a:ext cx="828600" cy="720080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8172400" y="5733256"/>
            <a:ext cx="755576" cy="648072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Тема 1. Общие положения. 01_05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821807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2708920"/>
            <a:ext cx="835292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Однако если две центральные сплошные линии разнесены на ширину, соизмеримую с шириной полосы движения, тогда по Правилам это тоже разделительная полоса. </a:t>
            </a:r>
            <a:r>
              <a:rPr lang="ru-RU" b="1" dirty="0" smtClean="0"/>
              <a:t>У этой дороги две проезжие части!</a:t>
            </a:r>
            <a:endParaRPr lang="ru-RU" dirty="0"/>
          </a:p>
        </p:txBody>
      </p:sp>
      <p:pic>
        <p:nvPicPr>
          <p:cNvPr id="19460" name="Picture 4" descr="Тема 1. Общие положения. 01_06.zadachi-gib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717032"/>
            <a:ext cx="5904656" cy="2243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6021288"/>
            <a:ext cx="8208912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И уж тем более зелёный газон посередине – это несомненно разделительная полоса. </a:t>
            </a:r>
            <a:r>
              <a:rPr lang="ru-RU" b="1" dirty="0" smtClean="0"/>
              <a:t>И у этой дороги точно две проезжие части.</a:t>
            </a:r>
            <a:endParaRPr lang="ru-RU" dirty="0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884368" y="5157192"/>
            <a:ext cx="1008112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131840" y="0"/>
            <a:ext cx="2736304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3200" b="1" dirty="0" smtClean="0"/>
              <a:t>Перекрёсток</a:t>
            </a:r>
            <a:endParaRPr lang="ru-RU" sz="4400" b="1" dirty="0" smtClean="0"/>
          </a:p>
          <a:p>
            <a:pPr algn="ctr"/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764704"/>
            <a:ext cx="835292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Правила. Раздел 1. «Перекрёсток» — </a:t>
            </a:r>
            <a:r>
              <a:rPr lang="ru-RU" sz="2400" dirty="0" smtClean="0"/>
              <a:t>место пересечения, примыкания или разветвления дорог на одном уровне. Не считаются перекрестками выезды с прилегающих территорий.</a:t>
            </a:r>
            <a:endParaRPr lang="ru-RU" dirty="0"/>
          </a:p>
        </p:txBody>
      </p:sp>
      <p:pic>
        <p:nvPicPr>
          <p:cNvPr id="20482" name="Picture 2" descr="Тема 1. Общие положения. 01_11.zadachi-gibdd"/>
          <p:cNvPicPr>
            <a:picLocks noChangeAspect="1" noChangeArrowheads="1"/>
          </p:cNvPicPr>
          <p:nvPr/>
        </p:nvPicPr>
        <p:blipFill>
          <a:blip r:embed="rId2" cstate="print"/>
          <a:srcRect l="11351" r="10793" b="11533"/>
          <a:stretch>
            <a:fillRect/>
          </a:stretch>
        </p:blipFill>
        <p:spPr bwMode="auto">
          <a:xfrm>
            <a:off x="179512" y="2132856"/>
            <a:ext cx="4296506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0" y="2060848"/>
            <a:ext cx="4320480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Выезд из прилегающей территории это тоже примыкание двух дорог на одном уровне. Именно поэтому Правила не сказали, что это примыкание </a:t>
            </a:r>
            <a:r>
              <a:rPr lang="ru-RU" sz="1600" b="1" dirty="0" smtClean="0"/>
              <a:t>не является</a:t>
            </a:r>
            <a:r>
              <a:rPr lang="ru-RU" sz="1600" dirty="0" smtClean="0"/>
              <a:t> перекрёстком. Правила не могли так сказать, это было бы неверно. Правила сказали так – да, формально это перекрёсток, но давайте договоримся – </a:t>
            </a:r>
            <a:r>
              <a:rPr lang="ru-RU" sz="1600" b="1" u="sng" dirty="0" smtClean="0"/>
              <a:t>мы не будем считать выезд из прилегающей территории перекрёстком</a:t>
            </a:r>
            <a:r>
              <a:rPr lang="ru-RU" sz="1600" b="1" dirty="0" smtClean="0"/>
              <a:t>.</a:t>
            </a:r>
            <a:endParaRPr lang="ru-RU" sz="1600" dirty="0"/>
          </a:p>
        </p:txBody>
      </p:sp>
      <p:pic>
        <p:nvPicPr>
          <p:cNvPr id="20484" name="Picture 4" descr="Тема 1. Общие положения. 01_12.zadachi-gibdd"/>
          <p:cNvPicPr>
            <a:picLocks noChangeAspect="1" noChangeArrowheads="1"/>
          </p:cNvPicPr>
          <p:nvPr/>
        </p:nvPicPr>
        <p:blipFill>
          <a:blip r:embed="rId3" cstate="print"/>
          <a:srcRect b="11533"/>
          <a:stretch>
            <a:fillRect/>
          </a:stretch>
        </p:blipFill>
        <p:spPr bwMode="auto">
          <a:xfrm>
            <a:off x="179512" y="4293096"/>
            <a:ext cx="4320480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572000" y="4581128"/>
            <a:ext cx="4392488" cy="20621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На правом рисунке изображён выезд из двора, это по правилам не считается перекрёстком. На левом рисунке грунтовая дорога примыкает к асфальтовой. А по правилам перекрёсток – это не только пересечение дорог, это ещё и примыкание дорог, и разветвление дорог на одном уровне. </a:t>
            </a:r>
            <a:r>
              <a:rPr lang="ru-RU" sz="1600" b="1" dirty="0" smtClean="0"/>
              <a:t>Так что на левом рисунке самый настоящий перекрёсток!</a:t>
            </a:r>
            <a:endParaRPr lang="ru-RU" sz="1600" b="1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3707904" y="5949280"/>
            <a:ext cx="684584" cy="648072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Тема 1. Общие положения. 01_13.zadachi-gib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629532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076056" y="188640"/>
            <a:ext cx="3888432" cy="452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На рисунке изображено пересечение двух дорог на одном уровне. А это и есть перекрёсток! И пусть вас не смущает тот факт, что пересекаемая дорога имеет разделительную полосу и, следовательно, у неё две проезжие части. Да хоть три, хоть четыре, от этого перекрёстков не становится больше. </a:t>
            </a:r>
            <a:r>
              <a:rPr lang="ru-RU" sz="1600" b="1" dirty="0" smtClean="0"/>
              <a:t>Здесь пересекаются две дороги, а место их пересечения – это один перекрёсток! </a:t>
            </a:r>
            <a:r>
              <a:rPr lang="ru-RU" sz="1600" dirty="0" smtClean="0"/>
              <a:t>Итак, это один перекрёсток, но пересекаемая дорога имеет две проезжие части. Двигаясь в прямом направлении, вы последовательно пересечёте сначала одну проезжую часть, затем вторую. То есть на пути движения через этот перекрёсток имеется два пересечения проезжих частей.</a:t>
            </a:r>
            <a:endParaRPr lang="ru-RU" sz="1600" dirty="0"/>
          </a:p>
        </p:txBody>
      </p:sp>
      <p:pic>
        <p:nvPicPr>
          <p:cNvPr id="21508" name="Picture 4" descr="Тема 1. Общие положения. 01_15.zadachi-gib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2976"/>
            <a:ext cx="4749719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5373216"/>
            <a:ext cx="813690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Это трёхсторонний перекрёсток, и примыкающая справа дорога имеет две проезжие части, разделённые разделительной полосой. Двигаясь в прямом направлении, вы последовательно пересечёте сначала одну проезжую часть, затем вторую. То же, кстати, относится и к водителям встречного направления.</a:t>
            </a:r>
            <a:endParaRPr lang="ru-RU" dirty="0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35888" y="5805264"/>
            <a:ext cx="1008112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5148064" y="4725144"/>
            <a:ext cx="755576" cy="648072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1181</Words>
  <Application>Microsoft Office PowerPoint</Application>
  <PresentationFormat>Экран (4:3)</PresentationFormat>
  <Paragraphs>154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Тема 1. Общие положения (термины ПДД) </vt:lpstr>
      <vt:lpstr>Слайд 2</vt:lpstr>
      <vt:lpstr>Слайд 3</vt:lpstr>
      <vt:lpstr>Дорога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Тема 1.  Общие положения </dc:title>
  <dc:creator>Наталья Заварзина</dc:creator>
  <cp:lastModifiedBy>Наталья</cp:lastModifiedBy>
  <cp:revision>49</cp:revision>
  <dcterms:created xsi:type="dcterms:W3CDTF">2020-05-21T17:04:59Z</dcterms:created>
  <dcterms:modified xsi:type="dcterms:W3CDTF">2020-05-23T07:21:03Z</dcterms:modified>
</cp:coreProperties>
</file>