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2" r:id="rId4"/>
    <p:sldId id="260" r:id="rId5"/>
    <p:sldId id="261" r:id="rId6"/>
    <p:sldId id="263" r:id="rId7"/>
    <p:sldId id="265" r:id="rId8"/>
    <p:sldId id="266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58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BCCB"/>
    <a:srgbClr val="66A1B6"/>
    <a:srgbClr val="449BB6"/>
    <a:srgbClr val="2A8AA8"/>
    <a:srgbClr val="1B7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7CC90-BA6D-4FF2-A10A-F5AD35E0E7B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FCB2D-19A4-4778-90E7-EC5F105E217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800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FCB2D-19A4-4778-90E7-EC5F105E217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543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Relationship Id="rId9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9.png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13"/>
          <a:stretch/>
        </p:blipFill>
        <p:spPr>
          <a:xfrm>
            <a:off x="-35272" y="-20538"/>
            <a:ext cx="9179271" cy="51640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Прямоугольник 6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339502"/>
            <a:ext cx="4392488" cy="2736304"/>
          </a:xfrm>
          <a:prstGeom prst="rect">
            <a:avLst/>
          </a:prstGeom>
          <a:solidFill>
            <a:schemeClr val="accent1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3219822"/>
            <a:ext cx="4392488" cy="154992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6890" y="915566"/>
            <a:ext cx="41426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vote…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УМК «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8 класс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7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2024" y="3398678"/>
            <a:ext cx="41693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презентации –</a:t>
            </a:r>
            <a:endParaRPr lang="en-US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Кузнецова Е. Н., учитель английского языка МБОУ г. Иркутска СОШ №9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09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2470" y="339502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36766" y="339502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32510" y="452450"/>
            <a:ext cx="426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Улыбающееся лицо 13"/>
          <p:cNvSpPr/>
          <p:nvPr/>
        </p:nvSpPr>
        <p:spPr>
          <a:xfrm>
            <a:off x="2836567" y="528814"/>
            <a:ext cx="432047" cy="432047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320175" y="452450"/>
            <a:ext cx="524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91489" y="555526"/>
            <a:ext cx="295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1022" y="555526"/>
            <a:ext cx="295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Улыбающееся лицо 17"/>
          <p:cNvSpPr/>
          <p:nvPr/>
        </p:nvSpPr>
        <p:spPr>
          <a:xfrm>
            <a:off x="4924798" y="527944"/>
            <a:ext cx="432047" cy="432047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495384" y="411510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28854" y="699542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won’t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35485" y="451579"/>
            <a:ext cx="524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6195" y="1456237"/>
            <a:ext cx="218812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If you don’t vote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6195" y="2067694"/>
            <a:ext cx="218812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If you vote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35896" y="1456237"/>
            <a:ext cx="3607642" cy="3978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to have constitutional right to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51920" y="1919625"/>
            <a:ext cx="3607643" cy="3698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to use somebody’s voice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2355042"/>
            <a:ext cx="3607643" cy="3698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your voice be heard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7984" y="2786334"/>
            <a:ext cx="3607643" cy="3655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h</a:t>
            </a:r>
            <a:r>
              <a:rPr lang="en-US" sz="1600" dirty="0" smtClean="0">
                <a:solidFill>
                  <a:schemeClr val="tx1"/>
                </a:solidFill>
              </a:rPr>
              <a:t>ave a chance to change your life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36764" y="3221611"/>
            <a:ext cx="3607644" cy="3655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justify inaction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60031" y="3652764"/>
            <a:ext cx="3607643" cy="3655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</a:t>
            </a:r>
            <a:r>
              <a:rPr lang="en-US" sz="1600" dirty="0" smtClean="0">
                <a:solidFill>
                  <a:schemeClr val="tx1"/>
                </a:solidFill>
              </a:rPr>
              <a:t>o have a choice for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155306" y="4083918"/>
            <a:ext cx="3607643" cy="3655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your voice will be falsified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95" y="2892057"/>
            <a:ext cx="3319741" cy="1557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298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/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7" y="43125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6555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If you   .....  my bike, I  ....  you with the maths homework.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8476" y="1118970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will repair / help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8476" y="1557328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repairs / will help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8476" y="199568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repair / will help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118970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557328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1995686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0118" y="1557328"/>
            <a:ext cx="360039" cy="392480"/>
          </a:xfrm>
        </p:spPr>
      </p:pic>
      <p:pic>
        <p:nvPicPr>
          <p:cNvPr id="16" name="Объект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47166" y="1938272"/>
            <a:ext cx="406411" cy="487487"/>
          </a:xfrm>
          <a:prstGeom prst="rect">
            <a:avLst/>
          </a:prstGeom>
        </p:spPr>
      </p:pic>
      <p:pic>
        <p:nvPicPr>
          <p:cNvPr id="17" name="Объект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0118" y="1118970"/>
            <a:ext cx="360039" cy="39248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08520" y="2571750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85941" y="2711120"/>
            <a:ext cx="5309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Peter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sofa, his sister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him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7166" y="34290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843399" y="3874204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288476" y="343584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sit, </a:t>
            </a:r>
            <a:r>
              <a:rPr lang="en-US" dirty="0">
                <a:solidFill>
                  <a:schemeClr val="tx1"/>
                </a:solidFill>
              </a:rPr>
              <a:t>will sits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88476" y="3874204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sit, sits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88476" y="4312562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sits, will </a:t>
            </a:r>
            <a:r>
              <a:rPr lang="en-US" dirty="0" smtClean="0">
                <a:solidFill>
                  <a:schemeClr val="tx1"/>
                </a:solidFill>
              </a:rPr>
              <a:t>sit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6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27138" y="3438972"/>
            <a:ext cx="360039" cy="392480"/>
          </a:xfrm>
          <a:prstGeom prst="rect">
            <a:avLst/>
          </a:prstGeom>
        </p:spPr>
      </p:pic>
      <p:pic>
        <p:nvPicPr>
          <p:cNvPr id="37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771" y="3878469"/>
            <a:ext cx="360039" cy="392480"/>
          </a:xfrm>
          <a:prstGeom prst="rect">
            <a:avLst/>
          </a:prstGeom>
        </p:spPr>
      </p:pic>
      <p:pic>
        <p:nvPicPr>
          <p:cNvPr id="38" name="Объект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43808" y="4249990"/>
            <a:ext cx="406411" cy="48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7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7" y="43125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522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policeman .....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the way if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.... 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8476" y="1118970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tells, will ask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8476" y="1557328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tell, ask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8476" y="199568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tell, will ask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118970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557328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1995686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27137" y="1995686"/>
            <a:ext cx="360039" cy="392480"/>
          </a:xfrm>
        </p:spPr>
      </p:pic>
      <p:pic>
        <p:nvPicPr>
          <p:cNvPr id="16" name="Объект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56219" y="1466107"/>
            <a:ext cx="406411" cy="487487"/>
          </a:xfrm>
          <a:prstGeom prst="rect">
            <a:avLst/>
          </a:prstGeom>
        </p:spPr>
      </p:pic>
      <p:pic>
        <p:nvPicPr>
          <p:cNvPr id="17" name="Объект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0118" y="1118970"/>
            <a:ext cx="360039" cy="39248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08520" y="2571750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85941" y="2711120"/>
            <a:ext cx="564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I.... you my laptop if you  ...... to be careful with it.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8476" y="343584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give, promise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88476" y="3874204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give, will promises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88476" y="4312562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gives, will promise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7166" y="34290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770" y="4312562"/>
            <a:ext cx="360039" cy="39248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843399" y="3874204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771" y="3875343"/>
            <a:ext cx="360039" cy="392480"/>
          </a:xfrm>
          <a:prstGeom prst="rect">
            <a:avLst/>
          </a:prstGeom>
        </p:spPr>
      </p:pic>
      <p:pic>
        <p:nvPicPr>
          <p:cNvPr id="24" name="Объект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56219" y="3371648"/>
            <a:ext cx="406411" cy="48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8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7" y="43125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the weather.....  fine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we .... 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the beach.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88476" y="1118970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be, will go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8476" y="1557328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be, go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8476" y="199568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is, will go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118970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557328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1995686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43808" y="1561517"/>
            <a:ext cx="360039" cy="392480"/>
          </a:xfrm>
        </p:spPr>
      </p:pic>
      <p:pic>
        <p:nvPicPr>
          <p:cNvPr id="16" name="Объект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56219" y="1900132"/>
            <a:ext cx="406411" cy="487487"/>
          </a:xfrm>
          <a:prstGeom prst="rect">
            <a:avLst/>
          </a:prstGeom>
        </p:spPr>
      </p:pic>
      <p:pic>
        <p:nvPicPr>
          <p:cNvPr id="17" name="Объект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0118" y="1118970"/>
            <a:ext cx="360039" cy="39248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08520" y="2571750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85941" y="2711120"/>
            <a:ext cx="407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..... CTRL +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S,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..... the file.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8476" y="343584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press, save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88476" y="3874204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press, will save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88476" y="4312562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presses, will save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7166" y="34290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770" y="4312562"/>
            <a:ext cx="360039" cy="39248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843399" y="3874204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629" y="3435846"/>
            <a:ext cx="360039" cy="392480"/>
          </a:xfrm>
          <a:prstGeom prst="rect">
            <a:avLst/>
          </a:prstGeom>
        </p:spPr>
      </p:pic>
      <p:pic>
        <p:nvPicPr>
          <p:cNvPr id="24" name="Объект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63867" y="3771054"/>
            <a:ext cx="406411" cy="48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7" y="43125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5780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.... some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tomatoes, the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soup ....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 better.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8476" y="1118970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adds</a:t>
            </a:r>
            <a:r>
              <a:rPr lang="en-US" dirty="0">
                <a:solidFill>
                  <a:schemeClr val="tx1"/>
                </a:solidFill>
              </a:rPr>
              <a:t>, will taste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8476" y="1557328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add, tastes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8476" y="199568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add, will taste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118970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557328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1995686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43808" y="1561517"/>
            <a:ext cx="360039" cy="392480"/>
          </a:xfrm>
        </p:spPr>
      </p:pic>
      <p:pic>
        <p:nvPicPr>
          <p:cNvPr id="16" name="Объект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56219" y="1900132"/>
            <a:ext cx="406411" cy="487487"/>
          </a:xfrm>
          <a:prstGeom prst="rect">
            <a:avLst/>
          </a:prstGeom>
        </p:spPr>
      </p:pic>
      <p:pic>
        <p:nvPicPr>
          <p:cNvPr id="17" name="Объект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0118" y="1118970"/>
            <a:ext cx="360039" cy="39248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08520" y="2571750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85941" y="2711120"/>
            <a:ext cx="3807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it.... in the Alps, it....  in Munich.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8476" y="3435846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will snow, rains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88476" y="3874204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snows, will rain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88476" y="4312562"/>
            <a:ext cx="2664296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snow, rain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7166" y="3429062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37770" y="4312562"/>
            <a:ext cx="360039" cy="39248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843399" y="3874204"/>
            <a:ext cx="372660" cy="372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Объект 14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49"/>
          <a:stretch/>
        </p:blipFill>
        <p:spPr>
          <a:xfrm>
            <a:off x="2856020" y="3429062"/>
            <a:ext cx="360039" cy="392480"/>
          </a:xfrm>
          <a:prstGeom prst="rect">
            <a:avLst/>
          </a:prstGeom>
        </p:spPr>
      </p:pic>
      <p:pic>
        <p:nvPicPr>
          <p:cNvPr id="24" name="Объект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16" b="93037" l="4457" r="97609">
                        <a14:foregroundMark x1="70435" y1="74662" x2="70435" y2="74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1"/>
          <a:stretch/>
        </p:blipFill>
        <p:spPr>
          <a:xfrm>
            <a:off x="2856078" y="3798196"/>
            <a:ext cx="406411" cy="48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80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195486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Make up a leaflet using </a:t>
            </a:r>
            <a:r>
              <a:rPr lang="en-US" b="1" dirty="0" smtClean="0"/>
              <a:t>p. 63 ex. 8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15566"/>
            <a:ext cx="4896544" cy="4099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438" b="99423" l="0" r="417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212" r="57745"/>
          <a:stretch/>
        </p:blipFill>
        <p:spPr>
          <a:xfrm>
            <a:off x="179512" y="3795886"/>
            <a:ext cx="1370722" cy="11135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438" b="99423" l="0" r="417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212" r="57745"/>
          <a:stretch/>
        </p:blipFill>
        <p:spPr>
          <a:xfrm flipH="1">
            <a:off x="7452320" y="1275606"/>
            <a:ext cx="1440160" cy="111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7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13"/>
          <a:stretch/>
        </p:blipFill>
        <p:spPr>
          <a:xfrm>
            <a:off x="-35272" y="-20538"/>
            <a:ext cx="9179271" cy="51640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Прямоугольник 6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9716" y="1203598"/>
            <a:ext cx="4392488" cy="2736304"/>
          </a:xfrm>
          <a:prstGeom prst="rect">
            <a:avLst/>
          </a:prstGeom>
          <a:solidFill>
            <a:schemeClr val="accent1">
              <a:alpha val="7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Homework:</a:t>
            </a:r>
          </a:p>
          <a:p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Invent a chain about your predictions.</a:t>
            </a:r>
          </a:p>
          <a:p>
            <a:r>
              <a:rPr lang="en-US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may start with:</a:t>
            </a:r>
          </a:p>
          <a:p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If I have a chance to change life in my country, I will ...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921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95686"/>
            <a:ext cx="3898004" cy="25986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BF6F66"/>
              </a:clrFrom>
              <a:clrTo>
                <a:srgbClr val="BF6F6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8" y="1995686"/>
            <a:ext cx="3874869" cy="25922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442" y="555525"/>
            <a:ext cx="1748301" cy="1346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8" y="555526"/>
            <a:ext cx="2393808" cy="13465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10" y="555524"/>
            <a:ext cx="1346520" cy="1346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981" y="555523"/>
            <a:ext cx="2123023" cy="1346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009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108520" y="1563638"/>
            <a:ext cx="1929192" cy="576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Aim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1563638"/>
            <a:ext cx="7200800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Learn and work out the 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Conditiona</a:t>
            </a:r>
            <a:r>
              <a:rPr lang="en-US" dirty="0">
                <a:solidFill>
                  <a:schemeClr val="tx1"/>
                </a:solidFill>
              </a:rPr>
              <a:t>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108520" y="2292102"/>
            <a:ext cx="1929192" cy="576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Tasks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51720" y="2292102"/>
            <a:ext cx="7200800" cy="121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To read leaflets (texts) (p 62-63)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Find out examples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To formulate a rule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To work out the rule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in practice</a:t>
            </a:r>
          </a:p>
        </p:txBody>
      </p:sp>
    </p:spTree>
    <p:extLst>
      <p:ext uri="{BB962C8B-B14F-4D97-AF65-F5344CB8AC3E}">
        <p14:creationId xmlns:p14="http://schemas.microsoft.com/office/powerpoint/2010/main" val="188243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108520" y="483518"/>
            <a:ext cx="9361040" cy="576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587464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p. 62 ex. 1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 reading, answer the questions.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653" y="1372582"/>
            <a:ext cx="442140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Which party wants to: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spend less on education</a:t>
            </a:r>
            <a:r>
              <a:rPr lang="ru-RU" sz="2000" dirty="0" smtClean="0"/>
              <a:t>?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make car travel more expensive</a:t>
            </a:r>
            <a:r>
              <a:rPr lang="ru-RU" sz="2000" dirty="0" smtClean="0"/>
              <a:t>?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make electricity cheaper</a:t>
            </a:r>
            <a:r>
              <a:rPr lang="ru-RU" sz="2000" dirty="0" smtClean="0"/>
              <a:t>?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improve public transport</a:t>
            </a:r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1115616" y="3651870"/>
            <a:ext cx="230425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 1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3651870"/>
            <a:ext cx="230425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 2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6214981" y="3903898"/>
            <a:ext cx="1656184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Next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91" b="91106" l="6550" r="94089">
                        <a14:foregroundMark x1="84984" y1="81779" x2="84984" y2="81779"/>
                        <a14:foregroundMark x1="60703" y1="32104" x2="60703" y2="32104"/>
                        <a14:foregroundMark x1="66773" y1="26464" x2="66773" y2="26464"/>
                        <a14:foregroundMark x1="62141" y1="29501" x2="62141" y2="29501"/>
                        <a14:foregroundMark x1="61022" y1="26464" x2="61022" y2="26464"/>
                        <a14:foregroundMark x1="61022" y1="26464" x2="61022" y2="26464"/>
                        <a14:foregroundMark x1="57827" y1="27549" x2="57827" y2="27549"/>
                        <a14:foregroundMark x1="54153" y1="25380" x2="55112" y2="35792"/>
                        <a14:foregroundMark x1="55751" y1="36659" x2="70927" y2="32755"/>
                        <a14:foregroundMark x1="17412" y1="52061" x2="17412" y2="52061"/>
                        <a14:foregroundMark x1="13738" y1="55098" x2="34185" y2="47939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590" y="1281534"/>
            <a:ext cx="3160834" cy="23277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271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90" y="159482"/>
            <a:ext cx="8791819" cy="48245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5868144" y="4752528"/>
            <a:ext cx="3168352" cy="339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 to questions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56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6269"/>
            <a:ext cx="7704856" cy="4830962"/>
          </a:xfrm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868144" y="4752528"/>
            <a:ext cx="3168352" cy="339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 to questions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99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6309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Give your opinion about these parties, using </a:t>
            </a:r>
            <a:r>
              <a:rPr lang="en-US" b="1" dirty="0" smtClean="0">
                <a:solidFill>
                  <a:schemeClr val="bg1"/>
                </a:solidFill>
              </a:rPr>
              <a:t>expressions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131590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protect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5100" y="1758205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spend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25100" y="2384820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help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28184" y="3011435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build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5100" y="3638050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limit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5100" y="4264663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increase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3640" y="1131590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 think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3640" y="1758205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I’m sure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3640" y="2384820"/>
            <a:ext cx="266429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 consider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52572" y="1456351"/>
            <a:ext cx="284431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t’s a good idea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52572" y="2082966"/>
            <a:ext cx="2844316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t’s obviously a bad idea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1" b="98000" l="0" r="98909">
                        <a14:foregroundMark x1="12668" y1="30353" x2="12668" y2="30353"/>
                        <a14:foregroundMark x1="13926" y1="27412" x2="13926" y2="27412"/>
                        <a14:foregroundMark x1="14346" y1="23412" x2="14346" y2="23412"/>
                        <a14:foregroundMark x1="17953" y1="27412" x2="17953" y2="27412"/>
                        <a14:foregroundMark x1="20470" y1="27412" x2="20470" y2="27412"/>
                        <a14:foregroundMark x1="7383" y1="20588" x2="1174" y2="24000"/>
                        <a14:foregroundMark x1="10990" y1="37765" x2="10990" y2="37765"/>
                        <a14:foregroundMark x1="22483" y1="33765" x2="22483" y2="33765"/>
                        <a14:foregroundMark x1="22903" y1="28000" x2="22903" y2="28000"/>
                        <a14:foregroundMark x1="22483" y1="25647" x2="22483" y2="25647"/>
                        <a14:foregroundMark x1="44966" y1="35412" x2="44966" y2="35412"/>
                        <a14:foregroundMark x1="47483" y1="31412" x2="47483" y2="31412"/>
                        <a14:foregroundMark x1="15604" y1="30471" x2="15604" y2="30471"/>
                        <a14:foregroundMark x1="9480" y1="32941" x2="9480" y2="32941"/>
                        <a14:foregroundMark x1="4950" y1="34706" x2="4950" y2="34706"/>
                        <a14:foregroundMark x1="18708" y1="46706" x2="18708" y2="46706"/>
                        <a14:foregroundMark x1="44631" y1="31059" x2="44631" y2="31059"/>
                        <a14:foregroundMark x1="73909" y1="35647" x2="73909" y2="35647"/>
                        <a14:foregroundMark x1="75839" y1="30824" x2="75839" y2="30824"/>
                        <a14:foregroundMark x1="75671" y1="36588" x2="75671" y2="36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003798"/>
            <a:ext cx="2736304" cy="1951223"/>
          </a:xfrm>
          <a:prstGeom prst="rect">
            <a:avLst/>
          </a:prstGeom>
        </p:spPr>
      </p:pic>
      <p:sp>
        <p:nvSpPr>
          <p:cNvPr id="29" name="Прямоугольник 28">
            <a:hlinkClick r:id="rId5" action="ppaction://hlinksldjump"/>
          </p:cNvPr>
          <p:cNvSpPr/>
          <p:nvPr/>
        </p:nvSpPr>
        <p:spPr>
          <a:xfrm>
            <a:off x="323528" y="3435846"/>
            <a:ext cx="1160177" cy="392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 1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>
            <a:hlinkClick r:id="rId6" action="ppaction://hlinksldjump"/>
          </p:cNvPr>
          <p:cNvSpPr/>
          <p:nvPr/>
        </p:nvSpPr>
        <p:spPr>
          <a:xfrm>
            <a:off x="842532" y="3917717"/>
            <a:ext cx="1160177" cy="392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 2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>
            <a:hlinkClick r:id="rId7" action="ppaction://hlinksldjump"/>
          </p:cNvPr>
          <p:cNvSpPr/>
          <p:nvPr/>
        </p:nvSpPr>
        <p:spPr>
          <a:xfrm>
            <a:off x="4355976" y="4562480"/>
            <a:ext cx="1160177" cy="392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184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90" y="159482"/>
            <a:ext cx="8791819" cy="48245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5868144" y="4752528"/>
            <a:ext cx="3168352" cy="339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 to </a:t>
            </a:r>
            <a:r>
              <a:rPr lang="en-US" dirty="0" smtClean="0"/>
              <a:t>expressions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62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6269"/>
            <a:ext cx="7704856" cy="4830962"/>
          </a:xfrm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868144" y="4752528"/>
            <a:ext cx="3168352" cy="339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 to </a:t>
            </a:r>
            <a:r>
              <a:rPr lang="en-US" dirty="0" smtClean="0"/>
              <a:t>expressions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2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1B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267494"/>
            <a:ext cx="9361040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59" y="402218"/>
            <a:ext cx="5513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Find out the sentences with </a:t>
            </a:r>
            <a:r>
              <a:rPr lang="en-US" b="1" dirty="0" smtClean="0">
                <a:solidFill>
                  <a:schemeClr val="bg1"/>
                </a:solidFill>
              </a:rPr>
              <a:t>conditions &amp; results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3640" y="1275606"/>
            <a:ext cx="506844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If we win, we will reduce the price of petrol.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60215" y="1959682"/>
            <a:ext cx="599616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ID will spend more on education if we win on June 9.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643758"/>
            <a:ext cx="599616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We will build more power stations if we win.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3327834"/>
            <a:ext cx="7218327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We will limit the number of free places for students if we win.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3394" y="4011910"/>
            <a:ext cx="7218327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If EGO wins, we will spend more money on public transport.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93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Другая 2">
      <a:majorFont>
        <a:latin typeface="Montserrat Ace"/>
        <a:ea typeface=""/>
        <a:cs typeface=""/>
      </a:majorFont>
      <a:minorFont>
        <a:latin typeface="Montserrat Ac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504</Words>
  <Application>Microsoft Office PowerPoint</Application>
  <PresentationFormat>Экран (16:9)</PresentationFormat>
  <Paragraphs>100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Helen</dc:creator>
  <cp:lastModifiedBy>Helen</cp:lastModifiedBy>
  <cp:revision>35</cp:revision>
  <dcterms:created xsi:type="dcterms:W3CDTF">2021-11-03T09:26:04Z</dcterms:created>
  <dcterms:modified xsi:type="dcterms:W3CDTF">2021-11-06T12:15:23Z</dcterms:modified>
</cp:coreProperties>
</file>