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77" r:id="rId3"/>
    <p:sldId id="257" r:id="rId4"/>
    <p:sldId id="272" r:id="rId5"/>
    <p:sldId id="284" r:id="rId6"/>
    <p:sldId id="285" r:id="rId7"/>
    <p:sldId id="259" r:id="rId8"/>
    <p:sldId id="260" r:id="rId9"/>
    <p:sldId id="265" r:id="rId10"/>
    <p:sldId id="266" r:id="rId11"/>
    <p:sldId id="289" r:id="rId12"/>
    <p:sldId id="290" r:id="rId13"/>
    <p:sldId id="287" r:id="rId14"/>
    <p:sldId id="294" r:id="rId15"/>
    <p:sldId id="262" r:id="rId16"/>
    <p:sldId id="264" r:id="rId17"/>
    <p:sldId id="267" r:id="rId18"/>
    <p:sldId id="268" r:id="rId19"/>
    <p:sldId id="269" r:id="rId20"/>
    <p:sldId id="273" r:id="rId21"/>
    <p:sldId id="293" r:id="rId22"/>
    <p:sldId id="298" r:id="rId23"/>
    <p:sldId id="297" r:id="rId24"/>
    <p:sldId id="29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37" d="100"/>
          <a:sy n="37" d="100"/>
        </p:scale>
        <p:origin x="-2316" y="-774"/>
      </p:cViewPr>
      <p:guideLst>
        <p:guide orient="horz" pos="2160"/>
        <p:guide pos="2880"/>
      </p:guideLst>
    </p:cSldViewPr>
  </p:slideViewPr>
  <p:outlineViewPr>
    <p:cViewPr>
      <p:scale>
        <a:sx n="33" d="100"/>
        <a:sy n="33" d="100"/>
      </p:scale>
      <p:origin x="0" y="4956"/>
    </p:cViewPr>
  </p:outlineViewPr>
  <p:notesTextViewPr>
    <p:cViewPr>
      <p:scale>
        <a:sx n="1" d="1"/>
        <a:sy n="1" d="1"/>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8-02-04T12:57:21.2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718 0</inkml:trace>
  <inkml:trace contextRef="#ctx0" brushRef="#br0" timeOffset="940">0 718,'25'0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8-02-04T12:57:24.03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0,'24'0,"0"0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395C8-2226-4724-B92C-8B3FFE8A3F8F}" type="datetimeFigureOut">
              <a:rPr lang="ru-RU" smtClean="0"/>
              <a:pPr/>
              <a:t>21.02.2018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6B559-D111-44C2-93F0-15B94F66CFD6}" type="slidenum">
              <a:rPr lang="ru-RU" smtClean="0"/>
              <a:pPr/>
              <a:t>‹#›</a:t>
            </a:fld>
            <a:endParaRPr lang="ru-RU" dirty="0"/>
          </a:p>
        </p:txBody>
      </p:sp>
    </p:spTree>
    <p:extLst>
      <p:ext uri="{BB962C8B-B14F-4D97-AF65-F5344CB8AC3E}">
        <p14:creationId xmlns="" xmlns:p14="http://schemas.microsoft.com/office/powerpoint/2010/main" val="112554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22</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11</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16</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17</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18</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19</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20</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A6B559-D111-44C2-93F0-15B94F66CFD6}" type="slidenum">
              <a:rPr lang="ru-RU" smtClean="0"/>
              <a:pPr/>
              <a:t>21</a:t>
            </a:fld>
            <a:endParaRPr lang="ru-RU" dirty="0"/>
          </a:p>
        </p:txBody>
      </p:sp>
    </p:spTree>
    <p:extLst>
      <p:ext uri="{BB962C8B-B14F-4D97-AF65-F5344CB8AC3E}">
        <p14:creationId xmlns="" xmlns:p14="http://schemas.microsoft.com/office/powerpoint/2010/main" val="208755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16811435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53641430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40457300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308743851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31598957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149397833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77553129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273943933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294480155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90369887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0D56BD-FBDB-4A90-9053-8E1F5FFE32CD}" type="datetimeFigureOut">
              <a:rPr lang="ru-RU" smtClean="0"/>
              <a:pPr/>
              <a:t>21.02.2018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403751581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D56BD-FBDB-4A90-9053-8E1F5FFE32CD}" type="datetimeFigureOut">
              <a:rPr lang="ru-RU" smtClean="0"/>
              <a:pPr/>
              <a:t>21.02.2018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146A-079C-4276-B3C1-64016B06C2F8}" type="slidenum">
              <a:rPr lang="ru-RU" smtClean="0"/>
              <a:pPr/>
              <a:t>‹#›</a:t>
            </a:fld>
            <a:endParaRPr lang="ru-RU" dirty="0"/>
          </a:p>
        </p:txBody>
      </p:sp>
    </p:spTree>
    <p:extLst>
      <p:ext uri="{BB962C8B-B14F-4D97-AF65-F5344CB8AC3E}">
        <p14:creationId xmlns="" xmlns:p14="http://schemas.microsoft.com/office/powerpoint/2010/main" val="379059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5.jpeg"/><Relationship Id="rId7" Type="http://schemas.openxmlformats.org/officeDocument/2006/relationships/image" Target="../media/image18.emf"/><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e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F:\&#1085;&#1072;%20&#1082;&#1086;&#1085;&#1082;&#1091;&#1088;&#1089;%20&#1085;&#1086;&#1074;&#1086;&#1077;\Zvuki_morya_-_Zov_morya_mp3cut.foxcom.su_.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F:\&#1085;&#1072;%20&#1082;&#1086;&#1085;&#1082;&#1091;&#1088;&#1089;%20&#1085;&#1086;&#1074;&#1086;&#1077;\&#1087;&#1088;&#1086;&#1077;&#1082;&#1090;%201.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2.mp3"/></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http://img.crazys.info/files/i/2010.3.8/1268049012_morning8.jpg"/>
          <p:cNvPicPr/>
          <p:nvPr/>
        </p:nvPicPr>
        <p:blipFill>
          <a:blip r:embed="rId3"/>
          <a:srcRect/>
          <a:stretch>
            <a:fillRect/>
          </a:stretch>
        </p:blipFill>
        <p:spPr bwMode="auto">
          <a:xfrm>
            <a:off x="0" y="0"/>
            <a:ext cx="9144000" cy="7072290"/>
          </a:xfrm>
          <a:prstGeom prst="rect">
            <a:avLst/>
          </a:prstGeom>
          <a:noFill/>
          <a:ln w="9525">
            <a:noFill/>
            <a:miter lim="800000"/>
            <a:headEnd/>
            <a:tailEnd/>
          </a:ln>
        </p:spPr>
      </p:pic>
      <p:sp>
        <p:nvSpPr>
          <p:cNvPr id="5" name="Прямоугольник 4"/>
          <p:cNvSpPr/>
          <p:nvPr/>
        </p:nvSpPr>
        <p:spPr>
          <a:xfrm>
            <a:off x="214282" y="357166"/>
            <a:ext cx="8501122" cy="1200329"/>
          </a:xfrm>
          <a:prstGeom prst="rect">
            <a:avLst/>
          </a:prstGeom>
        </p:spPr>
        <p:txBody>
          <a:bodyPr wrap="square">
            <a:spAutoFit/>
          </a:bodyPr>
          <a:lstStyle/>
          <a:p>
            <a:pPr algn="ctr"/>
            <a:r>
              <a:rPr lang="ru-RU" sz="2400" dirty="0" smtClean="0">
                <a:latin typeface="+mj-lt"/>
                <a:cs typeface="Aharoni" pitchFamily="2" charset="-79"/>
              </a:rPr>
              <a:t>Презентация к уроку по учебному предмету</a:t>
            </a:r>
            <a:r>
              <a:rPr lang="en-US" sz="2400" dirty="0" smtClean="0">
                <a:latin typeface="+mj-lt"/>
                <a:cs typeface="Aharoni" pitchFamily="2" charset="-79"/>
              </a:rPr>
              <a:t>          </a:t>
            </a:r>
          </a:p>
          <a:p>
            <a:pPr algn="ctr"/>
            <a:r>
              <a:rPr lang="en-US" sz="2400" dirty="0" smtClean="0">
                <a:latin typeface="+mj-lt"/>
                <a:cs typeface="Aharoni" pitchFamily="2" charset="-79"/>
              </a:rPr>
              <a:t>  </a:t>
            </a:r>
            <a:r>
              <a:rPr lang="ru-RU" sz="2400" dirty="0" smtClean="0">
                <a:latin typeface="+mj-lt"/>
                <a:cs typeface="Aharoni" pitchFamily="2" charset="-79"/>
              </a:rPr>
              <a:t> «Английский язык»,  6 класс  </a:t>
            </a:r>
            <a:r>
              <a:rPr lang="ru-RU" sz="2400" dirty="0" smtClean="0">
                <a:cs typeface="Arabic Typesetting" pitchFamily="66" charset="-78"/>
              </a:rPr>
              <a:t/>
            </a:r>
            <a:br>
              <a:rPr lang="ru-RU" sz="2400" dirty="0" smtClean="0">
                <a:cs typeface="Arabic Typesetting" pitchFamily="66" charset="-78"/>
              </a:rPr>
            </a:br>
            <a:endParaRPr lang="ru-RU" sz="2400" dirty="0"/>
          </a:p>
        </p:txBody>
      </p:sp>
      <p:sp>
        <p:nvSpPr>
          <p:cNvPr id="6" name="Прямоугольник 5"/>
          <p:cNvSpPr/>
          <p:nvPr/>
        </p:nvSpPr>
        <p:spPr>
          <a:xfrm>
            <a:off x="2286000" y="2967335"/>
            <a:ext cx="4572000" cy="646331"/>
          </a:xfrm>
          <a:prstGeom prst="rect">
            <a:avLst/>
          </a:prstGeom>
        </p:spPr>
        <p:txBody>
          <a:bodyPr>
            <a:spAutoFit/>
          </a:bodyPr>
          <a:lstStyle/>
          <a:p>
            <a:r>
              <a:rPr lang="ru-RU" dirty="0" smtClean="0">
                <a:cs typeface="Arabic Typesetting" pitchFamily="66" charset="-78"/>
              </a:rPr>
              <a:t/>
            </a:r>
            <a:br>
              <a:rPr lang="ru-RU" dirty="0" smtClean="0">
                <a:cs typeface="Arabic Typesetting" pitchFamily="66" charset="-78"/>
              </a:rPr>
            </a:br>
            <a:endParaRPr lang="ru-RU" dirty="0"/>
          </a:p>
        </p:txBody>
      </p:sp>
      <p:sp>
        <p:nvSpPr>
          <p:cNvPr id="7" name="Прямоугольник 6"/>
          <p:cNvSpPr/>
          <p:nvPr/>
        </p:nvSpPr>
        <p:spPr>
          <a:xfrm>
            <a:off x="214282" y="2500306"/>
            <a:ext cx="8572560" cy="646331"/>
          </a:xfrm>
          <a:prstGeom prst="rect">
            <a:avLst/>
          </a:prstGeom>
        </p:spPr>
        <p:txBody>
          <a:bodyPr wrap="square">
            <a:spAutoFit/>
          </a:bodyPr>
          <a:lstStyle/>
          <a:p>
            <a:r>
              <a:rPr lang="ru-RU" dirty="0" smtClean="0">
                <a:cs typeface="Arabic Typesetting" pitchFamily="66" charset="-78"/>
              </a:rPr>
              <a:t/>
            </a:r>
            <a:br>
              <a:rPr lang="ru-RU" dirty="0" smtClean="0">
                <a:cs typeface="Arabic Typesetting" pitchFamily="66" charset="-78"/>
              </a:rPr>
            </a:br>
            <a:endParaRPr lang="ru-RU" dirty="0"/>
          </a:p>
        </p:txBody>
      </p:sp>
      <p:sp>
        <p:nvSpPr>
          <p:cNvPr id="8" name="Прямоугольник 7"/>
          <p:cNvSpPr/>
          <p:nvPr/>
        </p:nvSpPr>
        <p:spPr>
          <a:xfrm>
            <a:off x="285720" y="2071678"/>
            <a:ext cx="8572560" cy="1815882"/>
          </a:xfrm>
          <a:prstGeom prst="rect">
            <a:avLst/>
          </a:prstGeom>
        </p:spPr>
        <p:txBody>
          <a:bodyPr wrap="square">
            <a:spAutoFit/>
          </a:bodyPr>
          <a:lstStyle/>
          <a:p>
            <a:pPr algn="ctr"/>
            <a:r>
              <a:rPr lang="ru-RU" sz="3600" b="1" i="1" dirty="0" smtClean="0">
                <a:solidFill>
                  <a:srgbClr val="C00000"/>
                </a:solidFill>
                <a:cs typeface="Angsana New" pitchFamily="18" charset="-34"/>
              </a:rPr>
              <a:t>«</a:t>
            </a:r>
            <a:r>
              <a:rPr lang="ru-RU" sz="3600" b="1" i="1" dirty="0" smtClean="0">
                <a:solidFill>
                  <a:srgbClr val="C00000"/>
                </a:solidFill>
                <a:cs typeface="Arabic Typesetting" pitchFamily="66" charset="-78"/>
              </a:rPr>
              <a:t>Соединенное королевство Великобритании и Северной Ирландии»</a:t>
            </a:r>
            <a:endParaRPr lang="en-US" sz="3600" b="1" i="1" dirty="0" smtClean="0">
              <a:solidFill>
                <a:srgbClr val="C00000"/>
              </a:solidFill>
              <a:cs typeface="Arabic Typesetting" pitchFamily="66" charset="-78"/>
            </a:endParaRPr>
          </a:p>
          <a:p>
            <a:pPr algn="ctr"/>
            <a:r>
              <a:rPr lang="en-US" sz="2000" i="1" dirty="0" smtClean="0">
                <a:latin typeface="New Time"/>
                <a:cs typeface="Arabic Typesetting" pitchFamily="66" charset="-78"/>
              </a:rPr>
              <a:t>(</a:t>
            </a:r>
            <a:r>
              <a:rPr lang="ru-RU" sz="2000" i="1" dirty="0" smtClean="0">
                <a:latin typeface="New Time"/>
                <a:cs typeface="Arabic Typesetting" pitchFamily="66" charset="-78"/>
              </a:rPr>
              <a:t>обобщение и систематизация)</a:t>
            </a:r>
            <a:r>
              <a:rPr lang="ru-RU" sz="2000" i="1" dirty="0" smtClean="0">
                <a:solidFill>
                  <a:srgbClr val="C00000"/>
                </a:solidFill>
                <a:latin typeface="New Time"/>
                <a:cs typeface="Arabic Typesetting" pitchFamily="66" charset="-78"/>
              </a:rPr>
              <a:t/>
            </a:r>
            <a:br>
              <a:rPr lang="ru-RU" sz="2000" i="1" dirty="0" smtClean="0">
                <a:solidFill>
                  <a:srgbClr val="C00000"/>
                </a:solidFill>
                <a:latin typeface="New Time"/>
                <a:cs typeface="Arabic Typesetting" pitchFamily="66" charset="-78"/>
              </a:rPr>
            </a:br>
            <a:endParaRPr lang="ru-RU" sz="2000" i="1" dirty="0">
              <a:solidFill>
                <a:srgbClr val="C00000"/>
              </a:solidFill>
            </a:endParaRPr>
          </a:p>
        </p:txBody>
      </p:sp>
      <p:sp>
        <p:nvSpPr>
          <p:cNvPr id="9" name="Прямоугольник 8"/>
          <p:cNvSpPr/>
          <p:nvPr/>
        </p:nvSpPr>
        <p:spPr>
          <a:xfrm>
            <a:off x="2286000" y="4286256"/>
            <a:ext cx="6715156" cy="1938992"/>
          </a:xfrm>
          <a:prstGeom prst="rect">
            <a:avLst/>
          </a:prstGeom>
        </p:spPr>
        <p:txBody>
          <a:bodyPr wrap="square">
            <a:spAutoFit/>
          </a:bodyPr>
          <a:lstStyle/>
          <a:p>
            <a:r>
              <a:rPr lang="ru-RU" sz="2400" dirty="0" smtClean="0"/>
              <a:t>авторы-разработчики:               </a:t>
            </a:r>
          </a:p>
          <a:p>
            <a:r>
              <a:rPr lang="ru-RU" sz="2400" dirty="0" smtClean="0"/>
              <a:t>Щербакова Людмила Валентиновна, учитель англ. яз, МБОУ СОШ №1, г.Тулун</a:t>
            </a:r>
          </a:p>
          <a:p>
            <a:r>
              <a:rPr lang="ru-RU" sz="2400" dirty="0" err="1" smtClean="0"/>
              <a:t>Батыль</a:t>
            </a:r>
            <a:r>
              <a:rPr lang="ru-RU" sz="2400" dirty="0" smtClean="0"/>
              <a:t> Ольга Степановна, учитель англ. яз. МБОУ СОШ № 1, г. Тулун</a:t>
            </a:r>
            <a:endParaRPr lang="ru-RU" sz="2400" dirty="0"/>
          </a:p>
        </p:txBody>
      </p:sp>
    </p:spTree>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4000" b="1" dirty="0">
                <a:solidFill>
                  <a:srgbClr val="C00000"/>
                </a:solidFill>
              </a:rPr>
              <a:t>Let</a:t>
            </a:r>
            <a:r>
              <a:rPr lang="ru-RU" sz="4000" b="1" dirty="0">
                <a:solidFill>
                  <a:srgbClr val="C00000"/>
                </a:solidFill>
              </a:rPr>
              <a:t>’</a:t>
            </a:r>
            <a:r>
              <a:rPr lang="en-GB" sz="4000" b="1" dirty="0">
                <a:solidFill>
                  <a:srgbClr val="C00000"/>
                </a:solidFill>
              </a:rPr>
              <a:t>s </a:t>
            </a:r>
            <a:r>
              <a:rPr lang="en-GB" sz="4000" b="1" dirty="0" smtClean="0">
                <a:solidFill>
                  <a:srgbClr val="C00000"/>
                </a:solidFill>
              </a:rPr>
              <a:t>check</a:t>
            </a:r>
            <a:r>
              <a:rPr lang="ru-RU" sz="4000" b="1" dirty="0" smtClean="0">
                <a:solidFill>
                  <a:srgbClr val="C00000"/>
                </a:solidFill>
              </a:rPr>
              <a:t> </a:t>
            </a:r>
            <a:endParaRPr lang="ru-RU" sz="4000" b="1" dirty="0">
              <a:solidFill>
                <a:srgbClr val="C00000"/>
              </a:solidFill>
            </a:endParaRPr>
          </a:p>
        </p:txBody>
      </p:sp>
      <p:sp>
        <p:nvSpPr>
          <p:cNvPr id="3" name="Объект 2"/>
          <p:cNvSpPr>
            <a:spLocks noGrp="1"/>
          </p:cNvSpPr>
          <p:nvPr>
            <p:ph idx="1"/>
          </p:nvPr>
        </p:nvSpPr>
        <p:spPr>
          <a:xfrm>
            <a:off x="467544" y="1052736"/>
            <a:ext cx="8229600" cy="5145435"/>
          </a:xfrm>
        </p:spPr>
        <p:txBody>
          <a:bodyPr>
            <a:normAutofit fontScale="85000" lnSpcReduction="10000"/>
          </a:bodyPr>
          <a:lstStyle/>
          <a:p>
            <a:pPr marL="0" indent="0">
              <a:buNone/>
            </a:pPr>
            <a:r>
              <a:rPr lang="en-US" sz="3800" dirty="0" smtClean="0"/>
              <a:t>1. </a:t>
            </a:r>
            <a:r>
              <a:rPr lang="en-US" sz="3800" b="1" dirty="0" smtClean="0">
                <a:solidFill>
                  <a:schemeClr val="accent2"/>
                </a:solidFill>
              </a:rPr>
              <a:t>The</a:t>
            </a:r>
            <a:r>
              <a:rPr lang="en-US" sz="3800" dirty="0" smtClean="0"/>
              <a:t>  UK </a:t>
            </a:r>
            <a:r>
              <a:rPr lang="en-US" sz="3800" dirty="0"/>
              <a:t>is situated on  </a:t>
            </a:r>
            <a:r>
              <a:rPr lang="en-US" sz="3800" b="1" dirty="0">
                <a:solidFill>
                  <a:schemeClr val="accent2"/>
                </a:solidFill>
              </a:rPr>
              <a:t>t</a:t>
            </a:r>
            <a:r>
              <a:rPr lang="en-US" sz="3800" b="1" dirty="0" smtClean="0">
                <a:solidFill>
                  <a:schemeClr val="accent2"/>
                </a:solidFill>
              </a:rPr>
              <a:t>he</a:t>
            </a:r>
            <a:r>
              <a:rPr lang="en-US" sz="3800" dirty="0" smtClean="0"/>
              <a:t> </a:t>
            </a:r>
            <a:r>
              <a:rPr lang="en-US" sz="3800" dirty="0"/>
              <a:t>British Isles. </a:t>
            </a:r>
            <a:endParaRPr lang="ru-RU" sz="3800" dirty="0"/>
          </a:p>
          <a:p>
            <a:pPr marL="0" indent="0">
              <a:buNone/>
            </a:pPr>
            <a:r>
              <a:rPr lang="en-US" sz="3800" dirty="0"/>
              <a:t>2. </a:t>
            </a:r>
            <a:r>
              <a:rPr lang="en-US" sz="3800" b="1" dirty="0" smtClean="0">
                <a:solidFill>
                  <a:schemeClr val="accent2"/>
                </a:solidFill>
              </a:rPr>
              <a:t>The </a:t>
            </a:r>
            <a:r>
              <a:rPr lang="en-US" sz="3800" dirty="0" smtClean="0"/>
              <a:t> </a:t>
            </a:r>
            <a:r>
              <a:rPr lang="en-US" sz="3800" dirty="0"/>
              <a:t>English Channel separates ____ Britain from the continent. </a:t>
            </a:r>
            <a:endParaRPr lang="ru-RU" sz="3800" dirty="0"/>
          </a:p>
          <a:p>
            <a:pPr marL="0" indent="0">
              <a:buNone/>
            </a:pPr>
            <a:r>
              <a:rPr lang="en-US" sz="3800" dirty="0"/>
              <a:t>3. </a:t>
            </a:r>
            <a:r>
              <a:rPr lang="en-US" sz="3800" b="1" dirty="0" smtClean="0">
                <a:solidFill>
                  <a:schemeClr val="accent2"/>
                </a:solidFill>
              </a:rPr>
              <a:t>The</a:t>
            </a:r>
            <a:r>
              <a:rPr lang="en-US" sz="3800" dirty="0" smtClean="0"/>
              <a:t> </a:t>
            </a:r>
            <a:r>
              <a:rPr lang="en-US" sz="3800" dirty="0"/>
              <a:t>Irish Republic is an independent country. </a:t>
            </a:r>
            <a:endParaRPr lang="ru-RU" sz="3800" dirty="0"/>
          </a:p>
          <a:p>
            <a:pPr marL="0" indent="0">
              <a:buNone/>
            </a:pPr>
            <a:r>
              <a:rPr lang="en-US" sz="3800" dirty="0" smtClean="0"/>
              <a:t>4. </a:t>
            </a:r>
            <a:r>
              <a:rPr lang="en-US" sz="3800" b="1" dirty="0" smtClean="0">
                <a:solidFill>
                  <a:schemeClr val="accent2"/>
                </a:solidFill>
              </a:rPr>
              <a:t>The </a:t>
            </a:r>
            <a:r>
              <a:rPr lang="en-US" sz="3800" dirty="0" smtClean="0"/>
              <a:t>North Sea is to </a:t>
            </a:r>
            <a:r>
              <a:rPr lang="en-US" sz="3800" b="1" dirty="0" smtClean="0">
                <a:solidFill>
                  <a:schemeClr val="accent2"/>
                </a:solidFill>
              </a:rPr>
              <a:t>the </a:t>
            </a:r>
            <a:r>
              <a:rPr lang="en-US" sz="3800" dirty="0" smtClean="0"/>
              <a:t> east of  </a:t>
            </a:r>
            <a:r>
              <a:rPr lang="en-GB" sz="3800" dirty="0" smtClean="0"/>
              <a:t>Scotland.</a:t>
            </a:r>
            <a:endParaRPr lang="ru-RU" sz="3800" dirty="0"/>
          </a:p>
          <a:p>
            <a:pPr marL="0" indent="0">
              <a:buNone/>
            </a:pPr>
            <a:r>
              <a:rPr lang="en-US" sz="3800" dirty="0"/>
              <a:t>5. The capital of ____ </a:t>
            </a:r>
            <a:r>
              <a:rPr lang="en-US" sz="3800" dirty="0" smtClean="0"/>
              <a:t>Wales  is </a:t>
            </a:r>
            <a:r>
              <a:rPr lang="en-US" sz="3800" dirty="0"/>
              <a:t>____ </a:t>
            </a:r>
            <a:r>
              <a:rPr lang="en-US" sz="3800" dirty="0" smtClean="0"/>
              <a:t>Cardiff. </a:t>
            </a:r>
            <a:endParaRPr lang="ru-RU" sz="3800" dirty="0"/>
          </a:p>
          <a:p>
            <a:pPr marL="0" indent="0">
              <a:buNone/>
            </a:pPr>
            <a:r>
              <a:rPr lang="en-US" sz="3800" dirty="0"/>
              <a:t>6. </a:t>
            </a:r>
            <a:r>
              <a:rPr lang="en-US" sz="3800" b="1" dirty="0" smtClean="0">
                <a:solidFill>
                  <a:schemeClr val="accent2"/>
                </a:solidFill>
              </a:rPr>
              <a:t>The </a:t>
            </a:r>
            <a:r>
              <a:rPr lang="en-US" sz="3800" dirty="0"/>
              <a:t>Thames is the most famous river in </a:t>
            </a:r>
            <a:r>
              <a:rPr lang="en-US" sz="3800" b="1" dirty="0">
                <a:solidFill>
                  <a:schemeClr val="accent2"/>
                </a:solidFill>
              </a:rPr>
              <a:t>t</a:t>
            </a:r>
            <a:r>
              <a:rPr lang="en-US" sz="3800" b="1" dirty="0" smtClean="0">
                <a:solidFill>
                  <a:schemeClr val="accent2"/>
                </a:solidFill>
              </a:rPr>
              <a:t>he</a:t>
            </a:r>
            <a:r>
              <a:rPr lang="en-US" sz="3800" dirty="0" smtClean="0"/>
              <a:t> United </a:t>
            </a:r>
            <a:r>
              <a:rPr lang="en-US" sz="3800" dirty="0"/>
              <a:t>Kingdom. </a:t>
            </a:r>
            <a:endParaRPr lang="ru-RU" sz="3800" dirty="0"/>
          </a:p>
          <a:p>
            <a:pPr marL="0" indent="0">
              <a:buNone/>
            </a:pPr>
            <a:r>
              <a:rPr lang="en-US" sz="3800" dirty="0" smtClean="0"/>
              <a:t>7. </a:t>
            </a:r>
            <a:r>
              <a:rPr lang="en-US" sz="3800" b="1" dirty="0" smtClean="0">
                <a:solidFill>
                  <a:schemeClr val="accent2"/>
                </a:solidFill>
              </a:rPr>
              <a:t>The</a:t>
            </a:r>
            <a:r>
              <a:rPr lang="en-US" sz="3800" dirty="0" smtClean="0"/>
              <a:t> UK </a:t>
            </a:r>
            <a:r>
              <a:rPr lang="en-US" sz="3800" dirty="0"/>
              <a:t>is washed by </a:t>
            </a:r>
            <a:r>
              <a:rPr lang="en-US" sz="3800" b="1" dirty="0">
                <a:solidFill>
                  <a:schemeClr val="accent2"/>
                </a:solidFill>
              </a:rPr>
              <a:t>t</a:t>
            </a:r>
            <a:r>
              <a:rPr lang="en-US" sz="3800" b="1" dirty="0" smtClean="0">
                <a:solidFill>
                  <a:schemeClr val="accent2"/>
                </a:solidFill>
              </a:rPr>
              <a:t>he</a:t>
            </a:r>
            <a:r>
              <a:rPr lang="en-US" sz="3800" dirty="0" smtClean="0"/>
              <a:t>  </a:t>
            </a:r>
            <a:r>
              <a:rPr lang="en-US" sz="3800" dirty="0"/>
              <a:t>Atlantic Ocean in the east</a:t>
            </a:r>
            <a:r>
              <a:rPr lang="en-GB" sz="3800" dirty="0"/>
              <a:t>.</a:t>
            </a:r>
            <a:endParaRPr lang="ru-RU" sz="3800" dirty="0"/>
          </a:p>
          <a:p>
            <a:pPr marL="0" indent="0">
              <a:buNone/>
            </a:pPr>
            <a:endParaRPr lang="ru-RU" sz="3400" dirty="0"/>
          </a:p>
        </p:txBody>
      </p:sp>
    </p:spTree>
    <p:extLst>
      <p:ext uri="{BB962C8B-B14F-4D97-AF65-F5344CB8AC3E}">
        <p14:creationId xmlns="" xmlns:p14="http://schemas.microsoft.com/office/powerpoint/2010/main" val="2563138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714380"/>
          </a:xfrm>
        </p:spPr>
        <p:txBody>
          <a:bodyPr>
            <a:noAutofit/>
          </a:bodyPr>
          <a:lstStyle/>
          <a:p>
            <a:r>
              <a:rPr lang="en-US" sz="4000" b="1" dirty="0" smtClean="0">
                <a:solidFill>
                  <a:srgbClr val="C00000"/>
                </a:solidFill>
              </a:rPr>
              <a:t>Match  the Sights of London</a:t>
            </a:r>
            <a:endParaRPr lang="ru-RU" sz="4000" b="1" dirty="0">
              <a:solidFill>
                <a:srgbClr val="C00000"/>
              </a:solidFill>
            </a:endParaRPr>
          </a:p>
        </p:txBody>
      </p:sp>
      <p:sp>
        <p:nvSpPr>
          <p:cNvPr id="5" name="Овал 4"/>
          <p:cNvSpPr/>
          <p:nvPr/>
        </p:nvSpPr>
        <p:spPr>
          <a:xfrm>
            <a:off x="214282" y="2285992"/>
            <a:ext cx="214314"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ru-RU" dirty="0"/>
          </a:p>
        </p:txBody>
      </p:sp>
      <p:pic>
        <p:nvPicPr>
          <p:cNvPr id="7" name="Рисунок 6" descr="https://presentacii.ru/documents_2/1612e56de0408ac6d4c545766d27e862/img11.jpg"/>
          <p:cNvPicPr/>
          <p:nvPr/>
        </p:nvPicPr>
        <p:blipFill>
          <a:blip r:embed="rId3"/>
          <a:srcRect l="34759" t="54810" r="41582" b="1674"/>
          <a:stretch>
            <a:fillRect/>
          </a:stretch>
        </p:blipFill>
        <p:spPr bwMode="auto">
          <a:xfrm>
            <a:off x="571472" y="2857496"/>
            <a:ext cx="2214578" cy="1857388"/>
          </a:xfrm>
          <a:prstGeom prst="ellipse">
            <a:avLst/>
          </a:prstGeom>
          <a:noFill/>
          <a:ln w="9525">
            <a:noFill/>
            <a:miter lim="800000"/>
            <a:headEnd/>
            <a:tailEnd/>
          </a:ln>
        </p:spPr>
      </p:pic>
      <p:sp>
        <p:nvSpPr>
          <p:cNvPr id="8" name="Овал 7"/>
          <p:cNvSpPr/>
          <p:nvPr/>
        </p:nvSpPr>
        <p:spPr>
          <a:xfrm rot="10800000" flipV="1">
            <a:off x="285720" y="4071942"/>
            <a:ext cx="214314"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ru-RU" dirty="0"/>
          </a:p>
        </p:txBody>
      </p:sp>
      <p:pic>
        <p:nvPicPr>
          <p:cNvPr id="10" name="Рисунок 9" descr="https://presentacii.ru/documents_2/1612e56de0408ac6d4c545766d27e862/img4.jpg"/>
          <p:cNvPicPr/>
          <p:nvPr/>
        </p:nvPicPr>
        <p:blipFill>
          <a:blip r:embed="rId4"/>
          <a:srcRect l="73407" t="1993" r="1612" b="52095"/>
          <a:stretch>
            <a:fillRect/>
          </a:stretch>
        </p:blipFill>
        <p:spPr bwMode="auto">
          <a:xfrm>
            <a:off x="642910" y="4857760"/>
            <a:ext cx="2214578" cy="1714512"/>
          </a:xfrm>
          <a:prstGeom prst="ellipse">
            <a:avLst/>
          </a:prstGeom>
          <a:noFill/>
          <a:ln w="9525">
            <a:noFill/>
            <a:miter lim="800000"/>
            <a:headEnd/>
            <a:tailEnd/>
          </a:ln>
        </p:spPr>
      </p:pic>
      <p:sp>
        <p:nvSpPr>
          <p:cNvPr id="11" name="Овал 10"/>
          <p:cNvSpPr/>
          <p:nvPr/>
        </p:nvSpPr>
        <p:spPr>
          <a:xfrm>
            <a:off x="285720" y="5929330"/>
            <a:ext cx="21431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ru-RU" dirty="0"/>
          </a:p>
        </p:txBody>
      </p:sp>
      <p:sp>
        <p:nvSpPr>
          <p:cNvPr id="14" name="TextBox 13"/>
          <p:cNvSpPr txBox="1"/>
          <p:nvPr/>
        </p:nvSpPr>
        <p:spPr>
          <a:xfrm>
            <a:off x="3143240" y="1500174"/>
            <a:ext cx="285752" cy="400110"/>
          </a:xfrm>
          <a:prstGeom prst="rect">
            <a:avLst/>
          </a:prstGeom>
          <a:noFill/>
        </p:spPr>
        <p:txBody>
          <a:bodyPr wrap="square" rtlCol="0">
            <a:spAutoFit/>
          </a:bodyPr>
          <a:lstStyle/>
          <a:p>
            <a:r>
              <a:rPr lang="en-US" sz="2000" b="1" dirty="0" smtClean="0">
                <a:solidFill>
                  <a:srgbClr val="002060"/>
                </a:solidFill>
              </a:rPr>
              <a:t>A</a:t>
            </a:r>
            <a:endParaRPr lang="ru-RU" sz="2000" b="1" dirty="0">
              <a:solidFill>
                <a:srgbClr val="002060"/>
              </a:solidFill>
            </a:endParaRPr>
          </a:p>
        </p:txBody>
      </p:sp>
      <p:sp>
        <p:nvSpPr>
          <p:cNvPr id="16" name="Прямоугольник 15"/>
          <p:cNvSpPr/>
          <p:nvPr/>
        </p:nvSpPr>
        <p:spPr>
          <a:xfrm>
            <a:off x="3500430" y="2714620"/>
            <a:ext cx="5214974" cy="1938992"/>
          </a:xfrm>
          <a:prstGeom prst="rect">
            <a:avLst/>
          </a:prstGeom>
        </p:spPr>
        <p:txBody>
          <a:bodyPr wrap="square">
            <a:spAutoFit/>
          </a:bodyPr>
          <a:lstStyle/>
          <a:p>
            <a:pPr algn="just"/>
            <a:r>
              <a:rPr lang="en-US" sz="2400" dirty="0" smtClean="0"/>
              <a:t>It is the geographical center of London - It is also a historical place. In the middle of it there is the famous Nelson Column, which was built in memory of Admiral Nelson’s victory at Trafalgar. </a:t>
            </a:r>
            <a:endParaRPr lang="ru-RU" sz="2400" dirty="0"/>
          </a:p>
        </p:txBody>
      </p:sp>
      <p:sp>
        <p:nvSpPr>
          <p:cNvPr id="18" name="TextBox 17"/>
          <p:cNvSpPr txBox="1"/>
          <p:nvPr/>
        </p:nvSpPr>
        <p:spPr>
          <a:xfrm>
            <a:off x="3143240" y="3500438"/>
            <a:ext cx="357190" cy="400110"/>
          </a:xfrm>
          <a:prstGeom prst="rect">
            <a:avLst/>
          </a:prstGeom>
          <a:noFill/>
        </p:spPr>
        <p:txBody>
          <a:bodyPr wrap="square" rtlCol="0">
            <a:spAutoFit/>
          </a:bodyPr>
          <a:lstStyle/>
          <a:p>
            <a:r>
              <a:rPr lang="en-US" sz="2000" b="1" dirty="0" smtClean="0">
                <a:solidFill>
                  <a:srgbClr val="002060"/>
                </a:solidFill>
              </a:rPr>
              <a:t>B</a:t>
            </a:r>
            <a:endParaRPr lang="ru-RU" sz="2000" b="1" dirty="0">
              <a:solidFill>
                <a:srgbClr val="002060"/>
              </a:solidFill>
            </a:endParaRPr>
          </a:p>
        </p:txBody>
      </p:sp>
      <p:pic>
        <p:nvPicPr>
          <p:cNvPr id="20" name="Рисунок 19" descr="игла клеопатры лондон"/>
          <p:cNvPicPr/>
          <p:nvPr/>
        </p:nvPicPr>
        <p:blipFill>
          <a:blip r:embed="rId5"/>
          <a:srcRect l="25283" t="2933" r="15879"/>
          <a:stretch>
            <a:fillRect/>
          </a:stretch>
        </p:blipFill>
        <p:spPr bwMode="auto">
          <a:xfrm>
            <a:off x="636270" y="857231"/>
            <a:ext cx="2149780" cy="1852647"/>
          </a:xfrm>
          <a:prstGeom prst="ellipse">
            <a:avLst/>
          </a:prstGeom>
          <a:noFill/>
          <a:ln w="9525">
            <a:noFill/>
            <a:miter lim="800000"/>
            <a:headEnd/>
            <a:tailEnd/>
          </a:ln>
        </p:spPr>
      </p:pic>
      <p:sp>
        <p:nvSpPr>
          <p:cNvPr id="22" name="TextBox 21"/>
          <p:cNvSpPr txBox="1"/>
          <p:nvPr/>
        </p:nvSpPr>
        <p:spPr>
          <a:xfrm>
            <a:off x="3571868" y="4786322"/>
            <a:ext cx="5286413" cy="1569660"/>
          </a:xfrm>
          <a:prstGeom prst="rect">
            <a:avLst/>
          </a:prstGeom>
          <a:noFill/>
        </p:spPr>
        <p:txBody>
          <a:bodyPr wrap="square" rtlCol="0">
            <a:spAutoFit/>
          </a:bodyPr>
          <a:lstStyle/>
          <a:p>
            <a:pPr algn="just"/>
            <a:r>
              <a:rPr lang="en-US" sz="2400" dirty="0" smtClean="0"/>
              <a:t>This obelisk is known as </a:t>
            </a:r>
            <a:r>
              <a:rPr lang="en-US" sz="2400" dirty="0"/>
              <a:t>the </a:t>
            </a:r>
            <a:r>
              <a:rPr lang="en-US" sz="2400" dirty="0" smtClean="0"/>
              <a:t>Needle. It was brought to London from Alexandria. Two large bronze Sphinxes lie  on either side of the Needle</a:t>
            </a:r>
            <a:r>
              <a:rPr lang="ru-RU" sz="2400" dirty="0" smtClean="0"/>
              <a:t>.</a:t>
            </a:r>
            <a:r>
              <a:rPr lang="en-US" sz="2400" dirty="0">
                <a:solidFill>
                  <a:srgbClr val="C00000"/>
                </a:solidFill>
              </a:rPr>
              <a:t> </a:t>
            </a:r>
            <a:endParaRPr lang="ru-RU" sz="2400" dirty="0"/>
          </a:p>
        </p:txBody>
      </p:sp>
      <p:sp>
        <p:nvSpPr>
          <p:cNvPr id="24" name="Прямоугольник 23"/>
          <p:cNvSpPr/>
          <p:nvPr/>
        </p:nvSpPr>
        <p:spPr>
          <a:xfrm>
            <a:off x="3643306" y="857232"/>
            <a:ext cx="5000660" cy="1569660"/>
          </a:xfrm>
          <a:prstGeom prst="rect">
            <a:avLst/>
          </a:prstGeom>
        </p:spPr>
        <p:txBody>
          <a:bodyPr wrap="square">
            <a:spAutoFit/>
          </a:bodyPr>
          <a:lstStyle/>
          <a:p>
            <a:pPr algn="just"/>
            <a:r>
              <a:rPr lang="en-US" sz="2400" dirty="0" smtClean="0"/>
              <a:t>It is a popular privately – run museum, dedicated to the famous detective  Sherlock Holmes. It  was opened in 1990  and  is situated in Baker Street.  </a:t>
            </a:r>
            <a:endParaRPr lang="ru-RU" sz="2400" dirty="0">
              <a:solidFill>
                <a:srgbClr val="FF0000"/>
              </a:solidFill>
            </a:endParaRPr>
          </a:p>
        </p:txBody>
      </p:sp>
      <p:sp>
        <p:nvSpPr>
          <p:cNvPr id="25" name="TextBox 24"/>
          <p:cNvSpPr txBox="1"/>
          <p:nvPr/>
        </p:nvSpPr>
        <p:spPr>
          <a:xfrm>
            <a:off x="3286116" y="5429264"/>
            <a:ext cx="357190" cy="400110"/>
          </a:xfrm>
          <a:prstGeom prst="rect">
            <a:avLst/>
          </a:prstGeom>
          <a:noFill/>
        </p:spPr>
        <p:txBody>
          <a:bodyPr wrap="square" rtlCol="0">
            <a:spAutoFit/>
          </a:bodyPr>
          <a:lstStyle/>
          <a:p>
            <a:r>
              <a:rPr lang="en-US" sz="2000" b="1" dirty="0" smtClean="0">
                <a:solidFill>
                  <a:srgbClr val="002060"/>
                </a:solidFill>
              </a:rPr>
              <a:t>C</a:t>
            </a:r>
            <a:endParaRPr lang="ru-RU" sz="2000" b="1" dirty="0">
              <a:solidFill>
                <a:srgbClr val="002060"/>
              </a:solidFill>
            </a:endParaRPr>
          </a:p>
        </p:txBody>
      </p:sp>
      <p:cxnSp>
        <p:nvCxnSpPr>
          <p:cNvPr id="29" name="Прямая со стрелкой 28"/>
          <p:cNvCxnSpPr/>
          <p:nvPr/>
        </p:nvCxnSpPr>
        <p:spPr>
          <a:xfrm rot="16200000" flipH="1">
            <a:off x="1428728" y="3214686"/>
            <a:ext cx="3071834" cy="135732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p:nvPr/>
        </p:nvCxnSpPr>
        <p:spPr>
          <a:xfrm flipV="1">
            <a:off x="2214546" y="2000240"/>
            <a:ext cx="1428760" cy="107157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rot="5400000" flipH="1" flipV="1">
            <a:off x="2581477" y="4455111"/>
            <a:ext cx="1373559" cy="892975"/>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3" name="Прямоугольник 22"/>
          <p:cNvSpPr/>
          <p:nvPr/>
        </p:nvSpPr>
        <p:spPr>
          <a:xfrm>
            <a:off x="3728598" y="2357430"/>
            <a:ext cx="4714908" cy="430887"/>
          </a:xfrm>
          <a:prstGeom prst="rect">
            <a:avLst/>
          </a:prstGeom>
        </p:spPr>
        <p:txBody>
          <a:bodyPr wrap="square">
            <a:spAutoFit/>
          </a:bodyPr>
          <a:lstStyle/>
          <a:p>
            <a:r>
              <a:rPr lang="en-US" sz="2200" dirty="0" smtClean="0">
                <a:solidFill>
                  <a:srgbClr val="FF0000"/>
                </a:solidFill>
              </a:rPr>
              <a:t>         (The Sherlock Holmes museum)</a:t>
            </a:r>
            <a:endParaRPr lang="ru-RU" sz="2200" dirty="0">
              <a:solidFill>
                <a:srgbClr val="FF0000"/>
              </a:solidFill>
            </a:endParaRPr>
          </a:p>
        </p:txBody>
      </p:sp>
      <p:sp>
        <p:nvSpPr>
          <p:cNvPr id="26" name="Прямоугольник 25"/>
          <p:cNvSpPr/>
          <p:nvPr/>
        </p:nvSpPr>
        <p:spPr>
          <a:xfrm>
            <a:off x="5500694" y="4429133"/>
            <a:ext cx="3500462" cy="769441"/>
          </a:xfrm>
          <a:prstGeom prst="rect">
            <a:avLst/>
          </a:prstGeom>
        </p:spPr>
        <p:txBody>
          <a:bodyPr wrap="square">
            <a:spAutoFit/>
          </a:bodyPr>
          <a:lstStyle/>
          <a:p>
            <a:r>
              <a:rPr lang="en-US" sz="2200" dirty="0" smtClean="0"/>
              <a:t>       </a:t>
            </a:r>
            <a:r>
              <a:rPr lang="en-US" sz="2200" dirty="0" smtClean="0">
                <a:solidFill>
                  <a:srgbClr val="FF0000"/>
                </a:solidFill>
              </a:rPr>
              <a:t> (Trafalgar Square)</a:t>
            </a:r>
            <a:r>
              <a:rPr lang="en-US" sz="2200" dirty="0" smtClean="0"/>
              <a:t> </a:t>
            </a:r>
            <a:br>
              <a:rPr lang="en-US" sz="2200" dirty="0" smtClean="0"/>
            </a:br>
            <a:endParaRPr lang="ru-RU" sz="2200" dirty="0"/>
          </a:p>
        </p:txBody>
      </p:sp>
      <p:sp>
        <p:nvSpPr>
          <p:cNvPr id="27" name="TextBox 26"/>
          <p:cNvSpPr txBox="1"/>
          <p:nvPr/>
        </p:nvSpPr>
        <p:spPr>
          <a:xfrm>
            <a:off x="3847821" y="5857892"/>
            <a:ext cx="5143535" cy="430887"/>
          </a:xfrm>
          <a:prstGeom prst="rect">
            <a:avLst/>
          </a:prstGeom>
          <a:noFill/>
        </p:spPr>
        <p:txBody>
          <a:bodyPr wrap="square" rtlCol="0">
            <a:spAutoFit/>
          </a:bodyPr>
          <a:lstStyle/>
          <a:p>
            <a:pPr algn="ctr"/>
            <a:r>
              <a:rPr lang="en-US" sz="2200" dirty="0" smtClean="0">
                <a:solidFill>
                  <a:srgbClr val="FF0000"/>
                </a:solidFill>
              </a:rPr>
              <a:t>                          (Cleopatra’s Needle)</a:t>
            </a:r>
            <a:endParaRPr lang="ru-RU" sz="2200"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down)">
                                      <p:cBhvr>
                                        <p:cTn id="28" dur="500"/>
                                        <p:tgtEl>
                                          <p:spTgt spid="2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wipe(down)">
                                      <p:cBhvr>
                                        <p:cTn id="33" dur="5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wipe(down)">
                                      <p:cBhvr>
                                        <p:cTn id="3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айд-парк в Лондоне6"/>
          <p:cNvPicPr>
            <a:picLocks noChangeAspect="1" noChangeArrowheads="1"/>
          </p:cNvPicPr>
          <p:nvPr/>
        </p:nvPicPr>
        <p:blipFill>
          <a:blip r:embed="rId2"/>
          <a:srcRect r="41667"/>
          <a:stretch>
            <a:fillRect/>
          </a:stretch>
        </p:blipFill>
        <p:spPr bwMode="auto">
          <a:xfrm>
            <a:off x="571472" y="285728"/>
            <a:ext cx="2071702" cy="1714512"/>
          </a:xfrm>
          <a:prstGeom prst="ellipse">
            <a:avLst/>
          </a:prstGeom>
          <a:noFill/>
        </p:spPr>
      </p:pic>
      <p:pic>
        <p:nvPicPr>
          <p:cNvPr id="4" name="Рисунок 3" descr="https://presentacii.ru/documents_2/1612e56de0408ac6d4c545766d27e862/img5.jpg"/>
          <p:cNvPicPr/>
          <p:nvPr/>
        </p:nvPicPr>
        <p:blipFill>
          <a:blip r:embed="rId3"/>
          <a:srcRect l="1634" t="3943" r="72342" b="52267"/>
          <a:stretch>
            <a:fillRect/>
          </a:stretch>
        </p:blipFill>
        <p:spPr bwMode="auto">
          <a:xfrm>
            <a:off x="1928794" y="214290"/>
            <a:ext cx="1714512" cy="1785950"/>
          </a:xfrm>
          <a:prstGeom prst="ellipse">
            <a:avLst/>
          </a:prstGeom>
          <a:noFill/>
          <a:ln w="9525">
            <a:noFill/>
            <a:miter lim="800000"/>
            <a:headEnd/>
            <a:tailEnd/>
          </a:ln>
        </p:spPr>
      </p:pic>
      <p:pic>
        <p:nvPicPr>
          <p:cNvPr id="7" name="Рисунок 6" descr="Британский музей"/>
          <p:cNvPicPr/>
          <p:nvPr/>
        </p:nvPicPr>
        <p:blipFill>
          <a:blip r:embed="rId4"/>
          <a:srcRect/>
          <a:stretch>
            <a:fillRect/>
          </a:stretch>
        </p:blipFill>
        <p:spPr bwMode="auto">
          <a:xfrm>
            <a:off x="1000100" y="4214818"/>
            <a:ext cx="2419350" cy="2071702"/>
          </a:xfrm>
          <a:prstGeom prst="ellipse">
            <a:avLst/>
          </a:prstGeom>
          <a:noFill/>
          <a:ln w="9525">
            <a:noFill/>
            <a:miter lim="800000"/>
            <a:headEnd/>
            <a:tailEnd/>
          </a:ln>
        </p:spPr>
      </p:pic>
      <p:sp>
        <p:nvSpPr>
          <p:cNvPr id="8" name="Прямоугольник 7"/>
          <p:cNvSpPr/>
          <p:nvPr/>
        </p:nvSpPr>
        <p:spPr>
          <a:xfrm>
            <a:off x="4000496" y="0"/>
            <a:ext cx="4857784" cy="2215991"/>
          </a:xfrm>
          <a:prstGeom prst="rect">
            <a:avLst/>
          </a:prstGeom>
        </p:spPr>
        <p:txBody>
          <a:bodyPr wrap="square">
            <a:spAutoFit/>
          </a:bodyPr>
          <a:lstStyle/>
          <a:p>
            <a:r>
              <a:rPr lang="en-US" dirty="0" smtClean="0"/>
              <a:t/>
            </a:r>
            <a:br>
              <a:rPr lang="en-US" dirty="0" smtClean="0"/>
            </a:br>
            <a:r>
              <a:rPr lang="en-US" sz="2400" dirty="0" smtClean="0"/>
              <a:t>It ’s the national museum of Britain, founded in 1753. It has one of the world’s best collections of decorative art and houses many of the world’s greatest treasures</a:t>
            </a:r>
            <a:r>
              <a:rPr lang="en-US" sz="2200" dirty="0" smtClean="0"/>
              <a:t>.  </a:t>
            </a:r>
            <a:endParaRPr lang="ru-RU" sz="2200" dirty="0"/>
          </a:p>
        </p:txBody>
      </p:sp>
      <p:pic>
        <p:nvPicPr>
          <p:cNvPr id="9" name="Рисунок 8" descr="https://presentacii.ru/documents_2/1612e56de0408ac6d4c545766d27e862/img1.jpg"/>
          <p:cNvPicPr/>
          <p:nvPr/>
        </p:nvPicPr>
        <p:blipFill>
          <a:blip r:embed="rId5"/>
          <a:srcRect l="7184" t="60594" r="55201" b="11590"/>
          <a:stretch>
            <a:fillRect/>
          </a:stretch>
        </p:blipFill>
        <p:spPr bwMode="auto">
          <a:xfrm>
            <a:off x="785786" y="2250273"/>
            <a:ext cx="2643206" cy="1785950"/>
          </a:xfrm>
          <a:prstGeom prst="ellipse">
            <a:avLst/>
          </a:prstGeom>
          <a:noFill/>
          <a:ln w="9525">
            <a:noFill/>
            <a:miter lim="800000"/>
            <a:headEnd/>
            <a:tailEnd/>
          </a:ln>
        </p:spPr>
      </p:pic>
      <p:sp>
        <p:nvSpPr>
          <p:cNvPr id="10" name="Овал 9"/>
          <p:cNvSpPr/>
          <p:nvPr/>
        </p:nvSpPr>
        <p:spPr>
          <a:xfrm>
            <a:off x="285720" y="1500174"/>
            <a:ext cx="21431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ru-RU" dirty="0"/>
          </a:p>
        </p:txBody>
      </p:sp>
      <p:sp>
        <p:nvSpPr>
          <p:cNvPr id="11" name="Овал 10"/>
          <p:cNvSpPr/>
          <p:nvPr/>
        </p:nvSpPr>
        <p:spPr>
          <a:xfrm>
            <a:off x="285720" y="3214686"/>
            <a:ext cx="21431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ru-RU" dirty="0"/>
          </a:p>
        </p:txBody>
      </p:sp>
      <p:sp>
        <p:nvSpPr>
          <p:cNvPr id="12" name="Овал 11"/>
          <p:cNvSpPr/>
          <p:nvPr/>
        </p:nvSpPr>
        <p:spPr>
          <a:xfrm>
            <a:off x="285720" y="5286388"/>
            <a:ext cx="21431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ru-RU" dirty="0"/>
          </a:p>
        </p:txBody>
      </p:sp>
      <p:sp>
        <p:nvSpPr>
          <p:cNvPr id="13" name="TextBox 12"/>
          <p:cNvSpPr txBox="1"/>
          <p:nvPr/>
        </p:nvSpPr>
        <p:spPr>
          <a:xfrm>
            <a:off x="3643306" y="1285860"/>
            <a:ext cx="357190" cy="400110"/>
          </a:xfrm>
          <a:prstGeom prst="rect">
            <a:avLst/>
          </a:prstGeom>
          <a:noFill/>
        </p:spPr>
        <p:txBody>
          <a:bodyPr wrap="square" rtlCol="0">
            <a:spAutoFit/>
          </a:bodyPr>
          <a:lstStyle/>
          <a:p>
            <a:r>
              <a:rPr lang="en-US" sz="2000" b="1" dirty="0" smtClean="0">
                <a:solidFill>
                  <a:srgbClr val="002060"/>
                </a:solidFill>
              </a:rPr>
              <a:t>D</a:t>
            </a:r>
            <a:endParaRPr lang="ru-RU" sz="2000" b="1" dirty="0">
              <a:solidFill>
                <a:srgbClr val="002060"/>
              </a:solidFill>
            </a:endParaRPr>
          </a:p>
        </p:txBody>
      </p:sp>
      <p:sp>
        <p:nvSpPr>
          <p:cNvPr id="14" name="Прямоугольник 13"/>
          <p:cNvSpPr/>
          <p:nvPr/>
        </p:nvSpPr>
        <p:spPr>
          <a:xfrm>
            <a:off x="4003631" y="2274838"/>
            <a:ext cx="4929222" cy="2308324"/>
          </a:xfrm>
          <a:prstGeom prst="rect">
            <a:avLst/>
          </a:prstGeom>
        </p:spPr>
        <p:txBody>
          <a:bodyPr wrap="square">
            <a:spAutoFit/>
          </a:bodyPr>
          <a:lstStyle/>
          <a:p>
            <a:r>
              <a:rPr lang="en-US" sz="2400" dirty="0" smtClean="0"/>
              <a:t>It is the group of buildings, where the House of Lords and the House of Commons sit. It has two towers: The Clock Tower with Big Ben and the Victoria Tower with the national flag over it.</a:t>
            </a:r>
            <a:endParaRPr lang="ru-RU" sz="2400" dirty="0"/>
          </a:p>
        </p:txBody>
      </p:sp>
      <p:sp>
        <p:nvSpPr>
          <p:cNvPr id="15" name="TextBox 14"/>
          <p:cNvSpPr txBox="1"/>
          <p:nvPr/>
        </p:nvSpPr>
        <p:spPr>
          <a:xfrm>
            <a:off x="3643306" y="3143248"/>
            <a:ext cx="428628" cy="400110"/>
          </a:xfrm>
          <a:prstGeom prst="rect">
            <a:avLst/>
          </a:prstGeom>
          <a:noFill/>
        </p:spPr>
        <p:txBody>
          <a:bodyPr wrap="square" rtlCol="0">
            <a:spAutoFit/>
          </a:bodyPr>
          <a:lstStyle/>
          <a:p>
            <a:r>
              <a:rPr lang="en-US" sz="2000" b="1" dirty="0" smtClean="0">
                <a:solidFill>
                  <a:srgbClr val="002060"/>
                </a:solidFill>
              </a:rPr>
              <a:t>E</a:t>
            </a:r>
            <a:endParaRPr lang="ru-RU" sz="2000" b="1" dirty="0">
              <a:solidFill>
                <a:srgbClr val="002060"/>
              </a:solidFill>
            </a:endParaRPr>
          </a:p>
        </p:txBody>
      </p:sp>
      <p:sp>
        <p:nvSpPr>
          <p:cNvPr id="17" name="Прямоугольник 16"/>
          <p:cNvSpPr/>
          <p:nvPr/>
        </p:nvSpPr>
        <p:spPr>
          <a:xfrm>
            <a:off x="4071934" y="4643446"/>
            <a:ext cx="4714908" cy="1569660"/>
          </a:xfrm>
          <a:prstGeom prst="rect">
            <a:avLst/>
          </a:prstGeom>
        </p:spPr>
        <p:txBody>
          <a:bodyPr wrap="square">
            <a:spAutoFit/>
          </a:bodyPr>
          <a:lstStyle/>
          <a:p>
            <a:r>
              <a:rPr lang="en-US" sz="2400" dirty="0" smtClean="0"/>
              <a:t>It is one of the largest  Royal parks of London and it is famous for its Speakers’ Corner which attracts a lot of tourists. </a:t>
            </a:r>
            <a:endParaRPr lang="ru-RU" sz="2400" dirty="0">
              <a:solidFill>
                <a:srgbClr val="C00000"/>
              </a:solidFill>
            </a:endParaRPr>
          </a:p>
        </p:txBody>
      </p:sp>
      <p:sp>
        <p:nvSpPr>
          <p:cNvPr id="18" name="TextBox 17"/>
          <p:cNvSpPr txBox="1"/>
          <p:nvPr/>
        </p:nvSpPr>
        <p:spPr>
          <a:xfrm>
            <a:off x="3714744" y="5214950"/>
            <a:ext cx="285752" cy="400110"/>
          </a:xfrm>
          <a:prstGeom prst="rect">
            <a:avLst/>
          </a:prstGeom>
          <a:noFill/>
        </p:spPr>
        <p:txBody>
          <a:bodyPr wrap="square" rtlCol="0">
            <a:spAutoFit/>
          </a:bodyPr>
          <a:lstStyle/>
          <a:p>
            <a:r>
              <a:rPr lang="en-US" sz="2000" b="1" dirty="0" smtClean="0">
                <a:solidFill>
                  <a:srgbClr val="002060"/>
                </a:solidFill>
              </a:rPr>
              <a:t>F</a:t>
            </a:r>
            <a:endParaRPr lang="ru-RU" sz="2000" b="1" dirty="0">
              <a:solidFill>
                <a:srgbClr val="002060"/>
              </a:solidFill>
            </a:endParaRPr>
          </a:p>
        </p:txBody>
      </p:sp>
      <p:cxnSp>
        <p:nvCxnSpPr>
          <p:cNvPr id="3" name="Прямая со стрелкой 2"/>
          <p:cNvCxnSpPr/>
          <p:nvPr/>
        </p:nvCxnSpPr>
        <p:spPr>
          <a:xfrm rot="16200000" flipH="1">
            <a:off x="1882447" y="2903843"/>
            <a:ext cx="3457542" cy="935956"/>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flipV="1">
            <a:off x="3000364" y="1785926"/>
            <a:ext cx="1003267" cy="292723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 name="Прямая со стрелкой 18"/>
          <p:cNvCxnSpPr/>
          <p:nvPr/>
        </p:nvCxnSpPr>
        <p:spPr>
          <a:xfrm flipV="1">
            <a:off x="3214678" y="2857496"/>
            <a:ext cx="868086" cy="40011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3" name="Прямоугольник 22"/>
          <p:cNvSpPr/>
          <p:nvPr/>
        </p:nvSpPr>
        <p:spPr>
          <a:xfrm>
            <a:off x="6357950" y="1428736"/>
            <a:ext cx="3647898" cy="769441"/>
          </a:xfrm>
          <a:prstGeom prst="rect">
            <a:avLst/>
          </a:prstGeom>
        </p:spPr>
        <p:txBody>
          <a:bodyPr wrap="square">
            <a:spAutoFit/>
          </a:bodyPr>
          <a:lstStyle/>
          <a:p>
            <a:endParaRPr lang="en-US" sz="2200" dirty="0" smtClean="0"/>
          </a:p>
          <a:p>
            <a:r>
              <a:rPr lang="en-US" sz="2200" dirty="0" smtClean="0"/>
              <a:t> </a:t>
            </a:r>
            <a:r>
              <a:rPr lang="en-US" sz="2200" dirty="0" smtClean="0">
                <a:solidFill>
                  <a:srgbClr val="FF0000"/>
                </a:solidFill>
              </a:rPr>
              <a:t>(The British Museum) </a:t>
            </a:r>
            <a:endParaRPr lang="ru-RU" sz="2200" dirty="0">
              <a:solidFill>
                <a:srgbClr val="FF0000"/>
              </a:solidFill>
            </a:endParaRPr>
          </a:p>
        </p:txBody>
      </p:sp>
      <p:sp>
        <p:nvSpPr>
          <p:cNvPr id="24" name="Прямоугольник 23"/>
          <p:cNvSpPr/>
          <p:nvPr/>
        </p:nvSpPr>
        <p:spPr>
          <a:xfrm>
            <a:off x="5000628" y="4214818"/>
            <a:ext cx="3929090" cy="707886"/>
          </a:xfrm>
          <a:prstGeom prst="rect">
            <a:avLst/>
          </a:prstGeom>
        </p:spPr>
        <p:txBody>
          <a:bodyPr wrap="square">
            <a:spAutoFit/>
          </a:bodyPr>
          <a:lstStyle/>
          <a:p>
            <a:r>
              <a:rPr lang="en-US" sz="2200" dirty="0" smtClean="0"/>
              <a:t> </a:t>
            </a:r>
            <a:r>
              <a:rPr lang="en-US" sz="2200" dirty="0" smtClean="0">
                <a:solidFill>
                  <a:srgbClr val="FF0000"/>
                </a:solidFill>
              </a:rPr>
              <a:t>(The Houses of Parliament) </a:t>
            </a:r>
            <a:r>
              <a:rPr lang="en-US" dirty="0" smtClean="0"/>
              <a:t/>
            </a:r>
            <a:br>
              <a:rPr lang="en-US" dirty="0" smtClean="0"/>
            </a:br>
            <a:endParaRPr lang="ru-RU" dirty="0"/>
          </a:p>
        </p:txBody>
      </p:sp>
      <p:sp>
        <p:nvSpPr>
          <p:cNvPr id="25" name="Прямоугольник 24"/>
          <p:cNvSpPr/>
          <p:nvPr/>
        </p:nvSpPr>
        <p:spPr>
          <a:xfrm>
            <a:off x="5572132" y="5715016"/>
            <a:ext cx="3214710" cy="430887"/>
          </a:xfrm>
          <a:prstGeom prst="rect">
            <a:avLst/>
          </a:prstGeom>
        </p:spPr>
        <p:txBody>
          <a:bodyPr wrap="square">
            <a:spAutoFit/>
          </a:bodyPr>
          <a:lstStyle/>
          <a:p>
            <a:r>
              <a:rPr lang="en-US" sz="2200" dirty="0" smtClean="0">
                <a:solidFill>
                  <a:srgbClr val="FF0000"/>
                </a:solidFill>
              </a:rPr>
              <a:t>(Hyde Park)</a:t>
            </a:r>
            <a:endParaRPr lang="ru-RU" sz="2200" dirty="0">
              <a:solidFill>
                <a:srgbClr val="FF0000"/>
              </a:solidFill>
            </a:endParaRPr>
          </a:p>
        </p:txBody>
      </p:sp>
      <mc:AlternateContent xmlns:mc="http://schemas.openxmlformats.org/markup-compatibility/2006">
        <mc:Choice xmlns="" xmlns:p14="http://schemas.microsoft.com/office/powerpoint/2010/main" Requires="p14">
          <p:contentPart p14:bwMode="auto" r:id="rId6">
            <p14:nvContentPartPr>
              <p14:cNvPr id="2" name="Ink 2"/>
              <p14:cNvContentPartPr>
                <a14:cpLocks xmlns:a14="http://schemas.microsoft.com/office/drawing/2010/main" noRot="1" noChangeAspect="1" noEditPoints="1" noChangeArrowheads="1" noChangeShapeType="1"/>
              </p14:cNvContentPartPr>
              <p14:nvPr/>
            </p14:nvContentPartPr>
            <p14:xfrm>
              <a:off x="2554288" y="768350"/>
              <a:ext cx="258762" cy="258763"/>
            </p14:xfrm>
          </p:contentPart>
        </mc:Choice>
        <mc:Fallback>
          <p:pic>
            <p:nvPicPr>
              <p:cNvPr id="2" name="Ink 2"/>
              <p:cNvPicPr>
                <a:picLocks noRot="1" noChangeAspect="1" noEditPoints="1" noChangeArrowheads="1" noChangeShapeType="1"/>
              </p:cNvPicPr>
              <p:nvPr/>
            </p:nvPicPr>
            <p:blipFill>
              <a:blip r:embed="rId7"/>
              <a:stretch>
                <a:fillRect/>
              </a:stretch>
            </p:blipFill>
            <p:spPr>
              <a:xfrm>
                <a:off x="2544931" y="758993"/>
                <a:ext cx="277476" cy="277477"/>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027" name="Ink 3"/>
              <p14:cNvContentPartPr>
                <a14:cpLocks xmlns:a14="http://schemas.microsoft.com/office/drawing/2010/main" noRot="1" noChangeAspect="1" noEditPoints="1" noChangeArrowheads="1" noChangeShapeType="1"/>
              </p14:cNvContentPartPr>
              <p14:nvPr/>
            </p14:nvContentPartPr>
            <p14:xfrm>
              <a:off x="9885363" y="4598988"/>
              <a:ext cx="17462" cy="1587"/>
            </p14:xfrm>
          </p:contentPart>
        </mc:Choice>
        <mc:Fallback>
          <p:pic>
            <p:nvPicPr>
              <p:cNvPr id="1027" name="Ink 3"/>
              <p:cNvPicPr>
                <a:picLocks noRot="1" noChangeAspect="1" noEditPoints="1" noChangeArrowheads="1" noChangeShapeType="1"/>
              </p:cNvPicPr>
              <p:nvPr/>
            </p:nvPicPr>
            <p:blipFill>
              <a:blip r:embed="rId9"/>
              <a:stretch>
                <a:fillRect/>
              </a:stretch>
            </p:blipFill>
            <p:spPr>
              <a:xfrm>
                <a:off x="9876097" y="4557726"/>
                <a:ext cx="35993" cy="84111"/>
              </a:xfrm>
              <a:prstGeom prst="rect">
                <a:avLst/>
              </a:prstGeom>
            </p:spPr>
          </p:pic>
        </mc:Fallback>
      </mc:AlternateContent>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wipe(down)">
                                      <p:cBhvr>
                                        <p:cTn id="28" dur="500"/>
                                        <p:tgtEl>
                                          <p:spTgt spid="2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wipe(down)">
                                      <p:cBhvr>
                                        <p:cTn id="33" dur="500"/>
                                        <p:tgtEl>
                                          <p:spTgt spid="2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animEffect transition="in" filter="wipe(down)">
                                      <p:cBhvr>
                                        <p:cTn id="3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00132"/>
          </a:xfrm>
        </p:spPr>
        <p:txBody>
          <a:bodyPr>
            <a:normAutofit fontScale="90000"/>
          </a:bodyPr>
          <a:lstStyle/>
          <a:p>
            <a:r>
              <a:rPr lang="en-US" sz="4200" b="1" dirty="0" smtClean="0">
                <a:solidFill>
                  <a:srgbClr val="C00000"/>
                </a:solidFill>
              </a:rPr>
              <a:t>Welcome to the United Kingdom</a:t>
            </a:r>
            <a:br>
              <a:rPr lang="en-US" sz="4200" b="1" dirty="0" smtClean="0">
                <a:solidFill>
                  <a:srgbClr val="C00000"/>
                </a:solidFill>
              </a:rPr>
            </a:br>
            <a:r>
              <a:rPr lang="en-US" sz="4000" b="1" dirty="0" smtClean="0">
                <a:solidFill>
                  <a:srgbClr val="C00000"/>
                </a:solidFill>
              </a:rPr>
              <a:t>Guess what country it is</a:t>
            </a:r>
            <a:endParaRPr lang="ru-RU" sz="4000" b="1" dirty="0">
              <a:solidFill>
                <a:srgbClr val="C00000"/>
              </a:solidFill>
            </a:endParaRPr>
          </a:p>
        </p:txBody>
      </p:sp>
      <p:pic>
        <p:nvPicPr>
          <p:cNvPr id="2051" name="Picture 3" descr="C:\Users\Админ\Desktop\986355c1184c90bc95f0e17b1f3cb15a.jpg"/>
          <p:cNvPicPr>
            <a:picLocks noGrp="1" noChangeAspect="1" noChangeArrowheads="1"/>
          </p:cNvPicPr>
          <p:nvPr>
            <p:ph idx="1"/>
          </p:nvPr>
        </p:nvPicPr>
        <p:blipFill>
          <a:blip r:embed="rId3">
            <a:extLst>
              <a:ext uri="{28A0092B-C50C-407E-A947-70E740481C1C}">
                <a14:useLocalDpi xmlns="" xmlns:a14="http://schemas.microsoft.com/office/drawing/2010/main"/>
              </a:ext>
            </a:extLst>
          </a:blip>
          <a:srcRect/>
          <a:stretch>
            <a:fillRect/>
          </a:stretch>
        </p:blipFill>
        <p:spPr bwMode="auto">
          <a:xfrm>
            <a:off x="755576" y="1500174"/>
            <a:ext cx="7848872" cy="50149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Содержимое 12" descr="1398076474_tower.jpg"/>
          <p:cNvPicPr>
            <a:picLocks noChangeAspect="1"/>
          </p:cNvPicPr>
          <p:nvPr/>
        </p:nvPicPr>
        <p:blipFill>
          <a:blip r:embed="rId4" cstate="print"/>
          <a:stretch>
            <a:fillRect/>
          </a:stretch>
        </p:blipFill>
        <p:spPr>
          <a:xfrm>
            <a:off x="4786314" y="4857760"/>
            <a:ext cx="3786214" cy="1785950"/>
          </a:xfrm>
          <a:prstGeom prst="rect">
            <a:avLst/>
          </a:prstGeom>
        </p:spPr>
      </p:pic>
      <p:pic>
        <p:nvPicPr>
          <p:cNvPr id="5" name="Содержимое 13" descr="london_bukengem_palace.jpg"/>
          <p:cNvPicPr>
            <a:picLocks noChangeAspect="1"/>
          </p:cNvPicPr>
          <p:nvPr/>
        </p:nvPicPr>
        <p:blipFill>
          <a:blip r:embed="rId5" cstate="print"/>
          <a:stretch>
            <a:fillRect/>
          </a:stretch>
        </p:blipFill>
        <p:spPr>
          <a:xfrm>
            <a:off x="857224" y="4857761"/>
            <a:ext cx="3857652" cy="1785949"/>
          </a:xfrm>
          <a:prstGeom prst="rect">
            <a:avLst/>
          </a:prstGeom>
        </p:spPr>
      </p:pic>
    </p:spTree>
    <p:extLst>
      <p:ext uri="{BB962C8B-B14F-4D97-AF65-F5344CB8AC3E}">
        <p14:creationId xmlns="" xmlns:p14="http://schemas.microsoft.com/office/powerpoint/2010/main" val="378634646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r>
              <a:rPr lang="en-US" sz="4000" b="1" dirty="0" smtClean="0">
                <a:solidFill>
                  <a:srgbClr val="C00000"/>
                </a:solidFill>
              </a:rPr>
              <a:t>Welcome to the United Kingdom</a:t>
            </a:r>
            <a:r>
              <a:rPr lang="en-US" sz="4000" b="1" dirty="0" smtClean="0">
                <a:solidFill>
                  <a:srgbClr val="FF0000"/>
                </a:solidFill>
              </a:rPr>
              <a:t/>
            </a:r>
            <a:br>
              <a:rPr lang="en-US" sz="4000" b="1" dirty="0" smtClean="0">
                <a:solidFill>
                  <a:srgbClr val="FF0000"/>
                </a:solidFill>
              </a:rPr>
            </a:br>
            <a:r>
              <a:rPr lang="en-US" sz="3600" b="1" dirty="0" smtClean="0">
                <a:solidFill>
                  <a:srgbClr val="C00000"/>
                </a:solidFill>
              </a:rPr>
              <a:t>Guess what country it is</a:t>
            </a:r>
            <a:endParaRPr lang="ru-RU" sz="3600" b="1" dirty="0">
              <a:solidFill>
                <a:srgbClr val="FF0000"/>
              </a:solidFill>
            </a:endParaRPr>
          </a:p>
        </p:txBody>
      </p:sp>
      <p:sp>
        <p:nvSpPr>
          <p:cNvPr id="4" name="Содержимое 3"/>
          <p:cNvSpPr>
            <a:spLocks noGrp="1"/>
          </p:cNvSpPr>
          <p:nvPr>
            <p:ph idx="1"/>
          </p:nvPr>
        </p:nvSpPr>
        <p:spPr/>
        <p:txBody>
          <a:bodyPr/>
          <a:lstStyle/>
          <a:p>
            <a:pPr>
              <a:buNone/>
            </a:pPr>
            <a:r>
              <a:rPr lang="en-US" sz="2800" b="1" i="1" dirty="0" smtClean="0"/>
              <a:t>Don’t  forget to say</a:t>
            </a:r>
            <a:r>
              <a:rPr lang="en-US" sz="2800" i="1" dirty="0" smtClean="0"/>
              <a:t>:</a:t>
            </a:r>
          </a:p>
          <a:p>
            <a:r>
              <a:rPr lang="en-US" dirty="0" smtClean="0"/>
              <a:t>I think/ believe/ guess….</a:t>
            </a:r>
          </a:p>
          <a:p>
            <a:r>
              <a:rPr lang="en-US" dirty="0" smtClean="0"/>
              <a:t>in the picture I can see…</a:t>
            </a:r>
          </a:p>
          <a:p>
            <a:r>
              <a:rPr lang="en-US" dirty="0" smtClean="0"/>
              <a:t>sights of</a:t>
            </a:r>
          </a:p>
          <a:p>
            <a:r>
              <a:rPr lang="en-US" dirty="0" smtClean="0"/>
              <a:t>on the right/ on the left</a:t>
            </a:r>
          </a:p>
          <a:p>
            <a:r>
              <a:rPr lang="en-US" dirty="0" smtClean="0"/>
              <a:t>also….</a:t>
            </a:r>
          </a:p>
          <a:p>
            <a:r>
              <a:rPr lang="en-US" dirty="0" smtClean="0"/>
              <a:t>That’s why it is….</a:t>
            </a:r>
            <a:endParaRPr lang="ru-RU" dirty="0"/>
          </a:p>
        </p:txBody>
      </p:sp>
    </p:spTree>
    <p:extLst>
      <p:ext uri="{BB962C8B-B14F-4D97-AF65-F5344CB8AC3E}">
        <p14:creationId xmlns="" xmlns:p14="http://schemas.microsoft.com/office/powerpoint/2010/main" val="378634646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en-US" sz="4000" b="1" i="1" dirty="0" smtClean="0">
                <a:solidFill>
                  <a:srgbClr val="C00000"/>
                </a:solidFill>
              </a:rPr>
              <a:t>Guess what country it is</a:t>
            </a:r>
            <a:endParaRPr lang="ru-RU" sz="4000" dirty="0"/>
          </a:p>
        </p:txBody>
      </p:sp>
      <p:pic>
        <p:nvPicPr>
          <p:cNvPr id="3074" name="Picture 2" descr="C:\Users\Админ\Desktop\0009-009-Uels (1).jpg"/>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bwMode="auto">
          <a:xfrm>
            <a:off x="323529" y="1000107"/>
            <a:ext cx="8249000" cy="51260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5984" y="1000108"/>
            <a:ext cx="3916362" cy="232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678005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a:bodyPr>
          <a:lstStyle/>
          <a:p>
            <a:r>
              <a:rPr lang="en-US" sz="4000" b="1" dirty="0" smtClean="0">
                <a:solidFill>
                  <a:srgbClr val="C00000"/>
                </a:solidFill>
              </a:rPr>
              <a:t>Guess what country it is</a:t>
            </a:r>
            <a:endParaRPr lang="ru-RU" sz="4000" dirty="0"/>
          </a:p>
        </p:txBody>
      </p:sp>
      <p:pic>
        <p:nvPicPr>
          <p:cNvPr id="7" name="Рисунок 6" descr="http://planeta-best.ru/wp-content/uploads/2014/12/%D0%A8%D0%BE%D1%82%D0%BB%D0%B0%D0%BD%D0%B4%D0%B8%D1%8F-%D0%BE%D0%B7%D0%B5%D1%80%D0%BE-%D0%9B%D0%BE%D1%85-%D0%9D%D0%B5%D1%81%D1%81-900x500.jpg"/>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14348" y="4286256"/>
            <a:ext cx="4429156" cy="2214578"/>
          </a:xfrm>
          <a:prstGeom prst="rect">
            <a:avLst/>
          </a:prstGeom>
          <a:noFill/>
          <a:ln w="9525">
            <a:noFill/>
            <a:miter lim="800000"/>
            <a:headEnd/>
            <a:tailEnd/>
          </a:ln>
        </p:spPr>
      </p:pic>
      <p:pic>
        <p:nvPicPr>
          <p:cNvPr id="9" name="Picture 3" descr="C:\Users\Админ\Desktop\Замок_на_озере_Лох-Несс,_Шотландия,_Великобритания.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786314" y="1357298"/>
            <a:ext cx="3643338" cy="514353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Рисунок 10" descr="Scotland One of the most modest and one of the best known monuments in Edinburgh is a monument to a dog called Bobby. The dog belonged to John Gray. When he died Bobby lived near his grave for 26 years. Later Bobby was buried near his master and his statue has become a symbol of devotion."/>
          <p:cNvPicPr/>
          <p:nvPr/>
        </p:nvPicPr>
        <p:blipFill>
          <a:blip r:embed="rId6" cstate="email">
            <a:extLst>
              <a:ext uri="{28A0092B-C50C-407E-A947-70E740481C1C}">
                <a14:useLocalDpi xmlns="" xmlns:a14="http://schemas.microsoft.com/office/drawing/2010/main"/>
              </a:ext>
            </a:extLst>
          </a:blip>
          <a:srcRect b="-3448"/>
          <a:stretch>
            <a:fillRect/>
          </a:stretch>
        </p:blipFill>
        <p:spPr bwMode="auto">
          <a:xfrm>
            <a:off x="714348" y="1285860"/>
            <a:ext cx="1928826" cy="3071834"/>
          </a:xfrm>
          <a:prstGeom prst="rect">
            <a:avLst/>
          </a:prstGeom>
          <a:noFill/>
          <a:ln w="9525">
            <a:noFill/>
            <a:miter lim="800000"/>
            <a:headEnd/>
            <a:tailEnd/>
          </a:ln>
        </p:spPr>
      </p:pic>
      <p:pic>
        <p:nvPicPr>
          <p:cNvPr id="4098" name="Picture 2" descr="C:\Users\Админ\Desktop\249.jpg"/>
          <p:cNvPicPr>
            <a:picLocks noGrp="1" noChangeAspect="1" noChangeArrowheads="1"/>
          </p:cNvPicPr>
          <p:nvPr>
            <p:ph idx="1"/>
          </p:nvPr>
        </p:nvPicPr>
        <p:blipFill>
          <a:blip r:embed="rId7" cstate="email">
            <a:extLst>
              <a:ext uri="{28A0092B-C50C-407E-A947-70E740481C1C}">
                <a14:useLocalDpi xmlns="" xmlns:a14="http://schemas.microsoft.com/office/drawing/2010/main"/>
              </a:ext>
            </a:extLst>
          </a:blip>
          <a:srcRect/>
          <a:stretch>
            <a:fillRect/>
          </a:stretch>
        </p:blipFill>
        <p:spPr bwMode="auto">
          <a:xfrm>
            <a:off x="2571736" y="1357298"/>
            <a:ext cx="2214578" cy="29289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608285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en-US" sz="3800" b="1" dirty="0" smtClean="0">
                <a:solidFill>
                  <a:srgbClr val="C00000"/>
                </a:solidFill>
              </a:rPr>
              <a:t>Guess what country it is</a:t>
            </a:r>
            <a:endParaRPr lang="ru-RU" sz="3800" dirty="0"/>
          </a:p>
        </p:txBody>
      </p:sp>
      <p:pic>
        <p:nvPicPr>
          <p:cNvPr id="1028" name="Picture 4" descr="C:\Documents and Settings\Admin\Рабочий стол\ireland-waterfall-wallpaper-1920x108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596" y="3786190"/>
            <a:ext cx="4071965" cy="250435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Рисунок 5" descr="https://im0-tub-ru.yandex.net/i?id=9cfd45de6e40af6caa60ffce77dc341c&amp;n=13"/>
          <p:cNvPicPr/>
          <p:nvPr/>
        </p:nvPicPr>
        <p:blipFill>
          <a:blip r:embed="rId5"/>
          <a:srcRect/>
          <a:stretch>
            <a:fillRect/>
          </a:stretch>
        </p:blipFill>
        <p:spPr bwMode="auto">
          <a:xfrm>
            <a:off x="4929190" y="1357298"/>
            <a:ext cx="3786214" cy="2500330"/>
          </a:xfrm>
          <a:prstGeom prst="rect">
            <a:avLst/>
          </a:prstGeom>
          <a:noFill/>
          <a:ln w="9525">
            <a:noFill/>
            <a:miter lim="800000"/>
            <a:headEnd/>
            <a:tailEnd/>
          </a:ln>
        </p:spPr>
      </p:pic>
      <p:pic>
        <p:nvPicPr>
          <p:cNvPr id="7" name="Рисунок 6" descr=" One of the most popular attractions is the 10 - meter figure of «Big Fish» "/>
          <p:cNvPicPr/>
          <p:nvPr/>
        </p:nvPicPr>
        <p:blipFill>
          <a:blip r:embed="rId6"/>
          <a:srcRect l="12097" t="23461" r="12520" b="11514"/>
          <a:stretch>
            <a:fillRect/>
          </a:stretch>
        </p:blipFill>
        <p:spPr bwMode="auto">
          <a:xfrm>
            <a:off x="428596" y="1214422"/>
            <a:ext cx="2786082" cy="2571768"/>
          </a:xfrm>
          <a:prstGeom prst="rect">
            <a:avLst/>
          </a:prstGeom>
          <a:noFill/>
          <a:ln w="9525">
            <a:noFill/>
            <a:miter lim="800000"/>
            <a:headEnd/>
            <a:tailEnd/>
          </a:ln>
        </p:spPr>
      </p:pic>
      <p:pic>
        <p:nvPicPr>
          <p:cNvPr id="8" name="Рисунок 7" descr="http://newsinphoto.ru/wp-content/uploads/2011/05/%D0%98%D1%80%D0%BB%D0%B0%D0%BD%D0%B4%D0%B8%D1%8F-41-960x640.jpg"/>
          <p:cNvPicPr/>
          <p:nvPr/>
        </p:nvPicPr>
        <p:blipFill>
          <a:blip r:embed="rId7"/>
          <a:srcRect l="9677" t="10526"/>
          <a:stretch>
            <a:fillRect/>
          </a:stretch>
        </p:blipFill>
        <p:spPr bwMode="auto">
          <a:xfrm>
            <a:off x="4500562" y="3786190"/>
            <a:ext cx="4214842" cy="2500330"/>
          </a:xfrm>
          <a:prstGeom prst="rect">
            <a:avLst/>
          </a:prstGeom>
          <a:noFill/>
          <a:ln w="9525">
            <a:noFill/>
            <a:miter lim="800000"/>
            <a:headEnd/>
            <a:tailEnd/>
          </a:ln>
        </p:spPr>
      </p:pic>
      <p:pic>
        <p:nvPicPr>
          <p:cNvPr id="10" name="Рисунок 9" descr="Belfast Castle Belfast Castle Antrim Road, Belfast was built in the 1870s. Ca"/>
          <p:cNvPicPr/>
          <p:nvPr/>
        </p:nvPicPr>
        <p:blipFill>
          <a:blip r:embed="rId8"/>
          <a:srcRect l="38322" t="6466" r="8302" b="6249"/>
          <a:stretch>
            <a:fillRect/>
          </a:stretch>
        </p:blipFill>
        <p:spPr bwMode="auto">
          <a:xfrm>
            <a:off x="3214678" y="1285860"/>
            <a:ext cx="2357454" cy="2500330"/>
          </a:xfrm>
          <a:prstGeom prst="rect">
            <a:avLst/>
          </a:prstGeom>
          <a:noFill/>
          <a:ln w="9525">
            <a:noFill/>
            <a:miter lim="800000"/>
            <a:headEnd/>
            <a:tailEnd/>
          </a:ln>
        </p:spPr>
      </p:pic>
      <p:sp>
        <p:nvSpPr>
          <p:cNvPr id="11" name="Содержимое 10"/>
          <p:cNvSpPr>
            <a:spLocks noGrp="1"/>
          </p:cNvSpPr>
          <p:nvPr>
            <p:ph idx="1"/>
          </p:nvPr>
        </p:nvSpPr>
        <p:spPr>
          <a:xfrm>
            <a:off x="285720" y="1071546"/>
            <a:ext cx="8501122" cy="5214974"/>
          </a:xfrm>
        </p:spPr>
        <p:txBody>
          <a:bodyPr/>
          <a:lstStyle/>
          <a:p>
            <a:pPr algn="r">
              <a:buNone/>
            </a:pPr>
            <a:endParaRPr lang="ru-RU" dirty="0"/>
          </a:p>
        </p:txBody>
      </p:sp>
      <p:pic>
        <p:nvPicPr>
          <p:cNvPr id="9" name="Рисунок 8" descr="http://leedu.users.photofile.ru/photo/leedu/200961319/xlarge/219103544.jpg"/>
          <p:cNvPicPr/>
          <p:nvPr/>
        </p:nvPicPr>
        <p:blipFill>
          <a:blip r:embed="rId9"/>
          <a:srcRect/>
          <a:stretch>
            <a:fillRect/>
          </a:stretch>
        </p:blipFill>
        <p:spPr bwMode="auto">
          <a:xfrm>
            <a:off x="5500694" y="3786190"/>
            <a:ext cx="3286148" cy="2500330"/>
          </a:xfrm>
          <a:prstGeom prst="rect">
            <a:avLst/>
          </a:prstGeom>
          <a:noFill/>
          <a:ln w="9525">
            <a:noFill/>
            <a:miter lim="800000"/>
            <a:headEnd/>
            <a:tailEnd/>
          </a:ln>
        </p:spPr>
      </p:pic>
      <p:pic>
        <p:nvPicPr>
          <p:cNvPr id="12" name="Рисунок 11" descr="http://newsinphoto.ru/wp-content/uploads/2011/05/%D0%98%D1%80%D0%BB%D0%B0%D0%BD%D0%B4%D0%B8%D1%8F-41-960x640.jpg"/>
          <p:cNvPicPr/>
          <p:nvPr/>
        </p:nvPicPr>
        <p:blipFill>
          <a:blip r:embed="rId10" cstate="print"/>
          <a:srcRect l="8824"/>
          <a:stretch>
            <a:fillRect/>
          </a:stretch>
        </p:blipFill>
        <p:spPr bwMode="auto">
          <a:xfrm>
            <a:off x="3286116" y="3786190"/>
            <a:ext cx="2214578" cy="2500330"/>
          </a:xfrm>
          <a:prstGeom prst="rect">
            <a:avLst/>
          </a:prstGeom>
          <a:noFill/>
          <a:ln w="9525">
            <a:noFill/>
            <a:miter lim="800000"/>
            <a:headEnd/>
            <a:tailEnd/>
          </a:ln>
        </p:spPr>
      </p:pic>
      <p:pic>
        <p:nvPicPr>
          <p:cNvPr id="15364" name="Picture 4" descr="http://900igr.net/up/datas/183450/017.jpg"/>
          <p:cNvPicPr>
            <a:picLocks noChangeAspect="1" noChangeArrowheads="1"/>
          </p:cNvPicPr>
          <p:nvPr/>
        </p:nvPicPr>
        <p:blipFill>
          <a:blip r:embed="rId11"/>
          <a:srcRect l="6250" t="48959" r="57031" b="10416"/>
          <a:stretch>
            <a:fillRect/>
          </a:stretch>
        </p:blipFill>
        <p:spPr bwMode="auto">
          <a:xfrm>
            <a:off x="428596" y="3429000"/>
            <a:ext cx="1369644" cy="1000132"/>
          </a:xfrm>
          <a:prstGeom prst="rect">
            <a:avLst/>
          </a:prstGeom>
          <a:noFill/>
        </p:spPr>
      </p:pic>
    </p:spTree>
    <p:extLst>
      <p:ext uri="{BB962C8B-B14F-4D97-AF65-F5344CB8AC3E}">
        <p14:creationId xmlns="" xmlns:p14="http://schemas.microsoft.com/office/powerpoint/2010/main" val="246527264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en-US" sz="4000" b="1" dirty="0" smtClean="0">
                <a:solidFill>
                  <a:srgbClr val="C00000"/>
                </a:solidFill>
              </a:rPr>
              <a:t>Name the symbol and the country</a:t>
            </a:r>
            <a:endParaRPr lang="ru-RU" sz="4000" b="1" dirty="0">
              <a:solidFill>
                <a:srgbClr val="C00000"/>
              </a:solidFill>
            </a:endParaRPr>
          </a:p>
        </p:txBody>
      </p:sp>
      <p:pic>
        <p:nvPicPr>
          <p:cNvPr id="5122" name="Picture 2" descr="C:\Users\Админ\Desktop\narciss.jpg"/>
          <p:cNvPicPr>
            <a:picLocks noGrp="1" noChangeAspect="1" noChangeArrowheads="1"/>
          </p:cNvPicPr>
          <p:nvPr>
            <p:ph idx="1"/>
          </p:nvPr>
        </p:nvPicPr>
        <p:blipFill>
          <a:blip r:embed="rId4" cstate="email">
            <a:extLst>
              <a:ext uri="{28A0092B-C50C-407E-A947-70E740481C1C}">
                <a14:useLocalDpi xmlns="" xmlns:a14="http://schemas.microsoft.com/office/drawing/2010/main"/>
              </a:ext>
            </a:extLst>
          </a:blip>
          <a:srcRect/>
          <a:stretch>
            <a:fillRect/>
          </a:stretch>
        </p:blipFill>
        <p:spPr bwMode="auto">
          <a:xfrm>
            <a:off x="500034" y="1214422"/>
            <a:ext cx="4000528" cy="2571768"/>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Админ\Desktop\733f3df50a56593f46f75a4ae3ccb975_i-304.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572000" y="1142984"/>
            <a:ext cx="4214842" cy="250033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Админ\Desktop\144719_html_686deac6.pn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429124" y="3714752"/>
            <a:ext cx="4357718" cy="250033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00035" y="3786190"/>
            <a:ext cx="4000528" cy="2568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7429520" y="3214686"/>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red rose</a:t>
            </a:r>
            <a:endParaRPr lang="ru-RU" sz="2000" b="1" dirty="0">
              <a:solidFill>
                <a:schemeClr val="tx1"/>
              </a:solidFill>
            </a:endParaRPr>
          </a:p>
        </p:txBody>
      </p:sp>
      <p:sp>
        <p:nvSpPr>
          <p:cNvPr id="10" name="Прямоугольник 9"/>
          <p:cNvSpPr/>
          <p:nvPr/>
        </p:nvSpPr>
        <p:spPr>
          <a:xfrm>
            <a:off x="7358082" y="5643578"/>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thistle</a:t>
            </a:r>
            <a:endParaRPr lang="ru-RU" sz="2000" b="1" dirty="0">
              <a:solidFill>
                <a:schemeClr val="tx1"/>
              </a:solidFill>
            </a:endParaRPr>
          </a:p>
        </p:txBody>
      </p:sp>
      <p:sp>
        <p:nvSpPr>
          <p:cNvPr id="11" name="Прямоугольник 10"/>
          <p:cNvSpPr/>
          <p:nvPr/>
        </p:nvSpPr>
        <p:spPr>
          <a:xfrm>
            <a:off x="642910" y="5786454"/>
            <a:ext cx="114300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clover</a:t>
            </a:r>
            <a:endParaRPr lang="ru-RU" sz="2000" b="1" dirty="0">
              <a:solidFill>
                <a:schemeClr val="tx1"/>
              </a:solidFill>
            </a:endParaRPr>
          </a:p>
        </p:txBody>
      </p:sp>
      <p:sp>
        <p:nvSpPr>
          <p:cNvPr id="12" name="Прямоугольник 11"/>
          <p:cNvSpPr/>
          <p:nvPr/>
        </p:nvSpPr>
        <p:spPr>
          <a:xfrm>
            <a:off x="642910" y="3357562"/>
            <a:ext cx="121444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daffodil</a:t>
            </a:r>
            <a:endParaRPr lang="ru-RU" sz="2000" b="1" dirty="0">
              <a:solidFill>
                <a:schemeClr val="tx1"/>
              </a:solidFill>
            </a:endParaRPr>
          </a:p>
        </p:txBody>
      </p:sp>
      <p:sp>
        <p:nvSpPr>
          <p:cNvPr id="13" name="Овал 12"/>
          <p:cNvSpPr/>
          <p:nvPr/>
        </p:nvSpPr>
        <p:spPr>
          <a:xfrm>
            <a:off x="3857620" y="1500174"/>
            <a:ext cx="42862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a:t>
            </a:r>
            <a:endParaRPr lang="ru-RU" sz="2000" b="1" dirty="0">
              <a:solidFill>
                <a:schemeClr val="tx1"/>
              </a:solidFill>
            </a:endParaRPr>
          </a:p>
        </p:txBody>
      </p:sp>
      <p:sp>
        <p:nvSpPr>
          <p:cNvPr id="14" name="Овал 13"/>
          <p:cNvSpPr/>
          <p:nvPr/>
        </p:nvSpPr>
        <p:spPr>
          <a:xfrm>
            <a:off x="8286776" y="1428736"/>
            <a:ext cx="42862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ru-RU" b="1" dirty="0">
              <a:solidFill>
                <a:schemeClr val="tx1"/>
              </a:solidFill>
            </a:endParaRPr>
          </a:p>
        </p:txBody>
      </p:sp>
      <p:sp>
        <p:nvSpPr>
          <p:cNvPr id="16" name="Овал 15"/>
          <p:cNvSpPr/>
          <p:nvPr/>
        </p:nvSpPr>
        <p:spPr>
          <a:xfrm>
            <a:off x="3857620" y="4000504"/>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ru-RU" b="1" dirty="0">
              <a:solidFill>
                <a:schemeClr val="tx1"/>
              </a:solidFill>
            </a:endParaRPr>
          </a:p>
        </p:txBody>
      </p:sp>
      <p:sp>
        <p:nvSpPr>
          <p:cNvPr id="17" name="Овал 16"/>
          <p:cNvSpPr/>
          <p:nvPr/>
        </p:nvSpPr>
        <p:spPr>
          <a:xfrm>
            <a:off x="8215338" y="3857628"/>
            <a:ext cx="3571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ru-RU" b="1" dirty="0">
              <a:solidFill>
                <a:schemeClr val="tx1"/>
              </a:solidFill>
            </a:endParaRPr>
          </a:p>
        </p:txBody>
      </p:sp>
    </p:spTree>
    <p:extLst>
      <p:ext uri="{BB962C8B-B14F-4D97-AF65-F5344CB8AC3E}">
        <p14:creationId xmlns="" xmlns:p14="http://schemas.microsoft.com/office/powerpoint/2010/main" val="87064377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8" name="Рисунок 7" descr="Диана фото, Diana photo"/>
          <p:cNvPicPr/>
          <p:nvPr/>
        </p:nvPicPr>
        <p:blipFill>
          <a:blip r:embed="rId4"/>
          <a:srcRect/>
          <a:stretch>
            <a:fillRect/>
          </a:stretch>
        </p:blipFill>
        <p:spPr bwMode="auto">
          <a:xfrm>
            <a:off x="6286512" y="1142984"/>
            <a:ext cx="2500330" cy="2857520"/>
          </a:xfrm>
          <a:prstGeom prst="rect">
            <a:avLst/>
          </a:prstGeom>
          <a:noFill/>
          <a:ln w="9525">
            <a:noFill/>
            <a:miter lim="800000"/>
            <a:headEnd/>
            <a:tailEnd/>
          </a:ln>
        </p:spPr>
      </p:pic>
      <p:sp>
        <p:nvSpPr>
          <p:cNvPr id="2" name="Заголовок 1"/>
          <p:cNvSpPr>
            <a:spLocks noGrp="1"/>
          </p:cNvSpPr>
          <p:nvPr>
            <p:ph type="title"/>
          </p:nvPr>
        </p:nvSpPr>
        <p:spPr>
          <a:xfrm>
            <a:off x="457200" y="214290"/>
            <a:ext cx="8229600" cy="785818"/>
          </a:xfrm>
        </p:spPr>
        <p:txBody>
          <a:bodyPr>
            <a:normAutofit/>
          </a:bodyPr>
          <a:lstStyle/>
          <a:p>
            <a:r>
              <a:rPr lang="en-US" sz="4000" b="1" dirty="0" smtClean="0">
                <a:solidFill>
                  <a:srgbClr val="C00000"/>
                </a:solidFill>
              </a:rPr>
              <a:t>Do you know them?</a:t>
            </a:r>
            <a:endParaRPr lang="ru-RU" sz="4000" b="1" dirty="0">
              <a:solidFill>
                <a:srgbClr val="C00000"/>
              </a:solidFill>
            </a:endParaRPr>
          </a:p>
        </p:txBody>
      </p:sp>
      <p:pic>
        <p:nvPicPr>
          <p:cNvPr id="4" name="Объект 3" descr="1365411056_000.jpg"/>
          <p:cNvPicPr>
            <a:picLocks noGrp="1" noChangeAspect="1"/>
          </p:cNvPicPr>
          <p:nvPr>
            <p:ph idx="1"/>
          </p:nvPr>
        </p:nvPicPr>
        <p:blipFill>
          <a:blip r:embed="rId5"/>
          <a:stretch>
            <a:fillRect/>
          </a:stretch>
        </p:blipFill>
        <p:spPr>
          <a:xfrm>
            <a:off x="571472" y="1142984"/>
            <a:ext cx="2928958" cy="2857520"/>
          </a:xfrm>
          <a:prstGeom prst="rect">
            <a:avLst/>
          </a:prstGeom>
        </p:spPr>
      </p:pic>
      <p:pic>
        <p:nvPicPr>
          <p:cNvPr id="1027" name="Picture 3"/>
          <p:cNvPicPr>
            <a:picLocks noChangeAspect="1" noChangeArrowheads="1"/>
          </p:cNvPicPr>
          <p:nvPr/>
        </p:nvPicPr>
        <p:blipFill>
          <a:blip r:embed="rId6">
            <a:extLst>
              <a:ext uri="{28A0092B-C50C-407E-A947-70E740481C1C}">
                <a14:useLocalDpi xmlns="" xmlns:a14="http://schemas.microsoft.com/office/drawing/2010/main" val="0"/>
              </a:ext>
            </a:extLst>
          </a:blip>
          <a:srcRect r="4878"/>
          <a:stretch>
            <a:fillRect/>
          </a:stretch>
        </p:blipFill>
        <p:spPr bwMode="auto">
          <a:xfrm>
            <a:off x="571472" y="3929066"/>
            <a:ext cx="2928958" cy="266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500430" y="1142984"/>
            <a:ext cx="2772852" cy="3000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 xmlns:a14="http://schemas.microsoft.com/office/drawing/2010/main" val="0"/>
              </a:ext>
            </a:extLst>
          </a:blip>
          <a:srcRect b="5631"/>
          <a:stretch>
            <a:fillRect/>
          </a:stretch>
        </p:blipFill>
        <p:spPr bwMode="auto">
          <a:xfrm>
            <a:off x="6215074" y="4006144"/>
            <a:ext cx="2643206" cy="2637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6357950" y="1142984"/>
            <a:ext cx="50006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ru-RU" b="1" dirty="0">
              <a:solidFill>
                <a:srgbClr val="FF0000"/>
              </a:solidFill>
            </a:endParaRPr>
          </a:p>
        </p:txBody>
      </p:sp>
      <p:sp>
        <p:nvSpPr>
          <p:cNvPr id="12" name="Овал 11"/>
          <p:cNvSpPr/>
          <p:nvPr/>
        </p:nvSpPr>
        <p:spPr>
          <a:xfrm>
            <a:off x="714348" y="4000504"/>
            <a:ext cx="50006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a:t>
            </a:r>
            <a:endParaRPr lang="ru-RU" b="1" dirty="0">
              <a:solidFill>
                <a:srgbClr val="FF0000"/>
              </a:solidFill>
            </a:endParaRPr>
          </a:p>
        </p:txBody>
      </p:sp>
      <p:sp>
        <p:nvSpPr>
          <p:cNvPr id="13" name="Овал 12"/>
          <p:cNvSpPr/>
          <p:nvPr/>
        </p:nvSpPr>
        <p:spPr>
          <a:xfrm>
            <a:off x="714348" y="1142984"/>
            <a:ext cx="50006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a:t>
            </a:r>
            <a:endParaRPr lang="ru-RU" b="1" dirty="0">
              <a:solidFill>
                <a:srgbClr val="FF0000"/>
              </a:solidFill>
            </a:endParaRPr>
          </a:p>
        </p:txBody>
      </p:sp>
      <p:sp>
        <p:nvSpPr>
          <p:cNvPr id="15" name="Овал 14"/>
          <p:cNvSpPr/>
          <p:nvPr/>
        </p:nvSpPr>
        <p:spPr>
          <a:xfrm>
            <a:off x="3643306" y="1142984"/>
            <a:ext cx="50006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ru-RU" b="1" dirty="0">
              <a:solidFill>
                <a:srgbClr val="FF0000"/>
              </a:solidFill>
            </a:endParaRPr>
          </a:p>
        </p:txBody>
      </p:sp>
      <p:pic>
        <p:nvPicPr>
          <p:cNvPr id="16" name="Рисунок 15" descr="Бернс Роберт"/>
          <p:cNvPicPr/>
          <p:nvPr/>
        </p:nvPicPr>
        <p:blipFill>
          <a:blip r:embed="rId9"/>
          <a:srcRect l="64919" t="28245" r="18005" b="46793"/>
          <a:stretch>
            <a:fillRect/>
          </a:stretch>
        </p:blipFill>
        <p:spPr bwMode="auto">
          <a:xfrm>
            <a:off x="3500430" y="4000504"/>
            <a:ext cx="2786082" cy="2643206"/>
          </a:xfrm>
          <a:prstGeom prst="rect">
            <a:avLst/>
          </a:prstGeom>
          <a:noFill/>
          <a:ln w="9525">
            <a:noFill/>
            <a:miter lim="800000"/>
            <a:headEnd/>
            <a:tailEnd/>
          </a:ln>
        </p:spPr>
      </p:pic>
      <p:sp>
        <p:nvSpPr>
          <p:cNvPr id="17" name="Овал 16"/>
          <p:cNvSpPr/>
          <p:nvPr/>
        </p:nvSpPr>
        <p:spPr>
          <a:xfrm>
            <a:off x="3643306" y="4071942"/>
            <a:ext cx="42862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a:t>
            </a:r>
            <a:endParaRPr lang="ru-RU" b="1" dirty="0">
              <a:solidFill>
                <a:srgbClr val="FF0000"/>
              </a:solidFill>
            </a:endParaRPr>
          </a:p>
        </p:txBody>
      </p:sp>
      <p:sp>
        <p:nvSpPr>
          <p:cNvPr id="18" name="Овал 17"/>
          <p:cNvSpPr/>
          <p:nvPr/>
        </p:nvSpPr>
        <p:spPr>
          <a:xfrm rot="10625207" flipV="1">
            <a:off x="6631012" y="4072772"/>
            <a:ext cx="428628" cy="285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6</a:t>
            </a:r>
            <a:endParaRPr lang="ru-RU" b="1" dirty="0">
              <a:solidFill>
                <a:srgbClr val="FF0000"/>
              </a:solidFill>
            </a:endParaRPr>
          </a:p>
        </p:txBody>
      </p:sp>
      <p:sp>
        <p:nvSpPr>
          <p:cNvPr id="23" name="Прямоугольник 22"/>
          <p:cNvSpPr/>
          <p:nvPr/>
        </p:nvSpPr>
        <p:spPr>
          <a:xfrm>
            <a:off x="714348" y="3500438"/>
            <a:ext cx="264320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Elizabeth II, the Queen</a:t>
            </a:r>
            <a:endParaRPr lang="ru-RU" sz="2000" b="1" dirty="0">
              <a:solidFill>
                <a:schemeClr val="tx1"/>
              </a:solidFill>
            </a:endParaRPr>
          </a:p>
        </p:txBody>
      </p:sp>
      <p:sp>
        <p:nvSpPr>
          <p:cNvPr id="26" name="Прямоугольник 25"/>
          <p:cNvSpPr/>
          <p:nvPr/>
        </p:nvSpPr>
        <p:spPr>
          <a:xfrm>
            <a:off x="3929058" y="3571876"/>
            <a:ext cx="214314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Joanne K. Rowling</a:t>
            </a:r>
            <a:endParaRPr lang="ru-RU" sz="2000" b="1" dirty="0">
              <a:solidFill>
                <a:schemeClr val="tx1"/>
              </a:solidFill>
            </a:endParaRPr>
          </a:p>
        </p:txBody>
      </p:sp>
      <p:sp>
        <p:nvSpPr>
          <p:cNvPr id="27" name="Прямоугольник 26"/>
          <p:cNvSpPr/>
          <p:nvPr/>
        </p:nvSpPr>
        <p:spPr>
          <a:xfrm>
            <a:off x="6500826" y="3429000"/>
            <a:ext cx="221457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sz="2000" b="1" dirty="0" smtClean="0">
                <a:solidFill>
                  <a:schemeClr val="tx1"/>
                </a:solidFill>
                <a:latin typeface="Calibri" pitchFamily="34" charset="0"/>
                <a:ea typeface="Times New Roman" pitchFamily="18" charset="0"/>
                <a:cs typeface="Times New Roman" pitchFamily="18" charset="0"/>
              </a:rPr>
              <a:t>Diana, Princess of Wales</a:t>
            </a:r>
            <a:endParaRPr lang="en-US" sz="2000" dirty="0" smtClean="0">
              <a:solidFill>
                <a:schemeClr val="tx1"/>
              </a:solidFill>
              <a:latin typeface="Arial" pitchFamily="34" charset="0"/>
              <a:cs typeface="Arial" pitchFamily="34" charset="0"/>
            </a:endParaRPr>
          </a:p>
        </p:txBody>
      </p:sp>
      <p:sp>
        <p:nvSpPr>
          <p:cNvPr id="28" name="Прямоугольник 27"/>
          <p:cNvSpPr/>
          <p:nvPr/>
        </p:nvSpPr>
        <p:spPr>
          <a:xfrm>
            <a:off x="785786" y="6215082"/>
            <a:ext cx="250033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William Shakespeare</a:t>
            </a:r>
            <a:endParaRPr lang="ru-RU" sz="2000" b="1" dirty="0">
              <a:solidFill>
                <a:schemeClr val="tx1"/>
              </a:solidFill>
            </a:endParaRPr>
          </a:p>
        </p:txBody>
      </p:sp>
      <p:sp>
        <p:nvSpPr>
          <p:cNvPr id="30" name="Прямоугольник 29"/>
          <p:cNvSpPr/>
          <p:nvPr/>
        </p:nvSpPr>
        <p:spPr>
          <a:xfrm>
            <a:off x="4000496" y="6286520"/>
            <a:ext cx="192882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Robert Burns</a:t>
            </a:r>
            <a:endParaRPr lang="ru-RU" sz="2000" b="1" dirty="0">
              <a:solidFill>
                <a:schemeClr val="tx1"/>
              </a:solidFill>
            </a:endParaRPr>
          </a:p>
        </p:txBody>
      </p:sp>
      <p:sp>
        <p:nvSpPr>
          <p:cNvPr id="31" name="Прямоугольник 30"/>
          <p:cNvSpPr/>
          <p:nvPr/>
        </p:nvSpPr>
        <p:spPr>
          <a:xfrm>
            <a:off x="6786578" y="6215082"/>
            <a:ext cx="192882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David Beckham</a:t>
            </a:r>
            <a:endParaRPr lang="ru-RU" sz="2000" b="1" dirty="0">
              <a:solidFill>
                <a:schemeClr val="tx1"/>
              </a:solidFill>
            </a:endParaRPr>
          </a:p>
        </p:txBody>
      </p:sp>
    </p:spTree>
    <p:extLst>
      <p:ext uri="{BB962C8B-B14F-4D97-AF65-F5344CB8AC3E}">
        <p14:creationId xmlns="" xmlns:p14="http://schemas.microsoft.com/office/powerpoint/2010/main" val="53265157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0-#ppt_w/2"/>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additive="base">
                                        <p:cTn id="29" dur="500" fill="hold"/>
                                        <p:tgtEl>
                                          <p:spTgt spid="1029"/>
                                        </p:tgtEl>
                                        <p:attrNameLst>
                                          <p:attrName>ppt_x</p:attrName>
                                        </p:attrNameLst>
                                      </p:cBhvr>
                                      <p:tavLst>
                                        <p:tav tm="0">
                                          <p:val>
                                            <p:strVal val="1+#ppt_w/2"/>
                                          </p:val>
                                        </p:tav>
                                        <p:tav tm="100000">
                                          <p:val>
                                            <p:strVal val="#ppt_x"/>
                                          </p:val>
                                        </p:tav>
                                      </p:tavLst>
                                    </p:anim>
                                    <p:anim calcmode="lin" valueType="num">
                                      <p:cBhvr additive="base">
                                        <p:cTn id="3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https://club.foto.ru/gallery/images/photo/2003/08/02/101705.jpg"/>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42844" y="357166"/>
            <a:ext cx="8643998" cy="1815882"/>
          </a:xfrm>
          <a:prstGeom prst="rect">
            <a:avLst/>
          </a:prstGeom>
        </p:spPr>
        <p:txBody>
          <a:bodyPr wrap="square">
            <a:spAutoFit/>
          </a:bodyPr>
          <a:lstStyle/>
          <a:p>
            <a:pPr algn="ctr"/>
            <a:r>
              <a:rPr lang="ru-RU" sz="3600" b="1" i="1" dirty="0" smtClean="0">
                <a:solidFill>
                  <a:srgbClr val="C00000"/>
                </a:solidFill>
                <a:latin typeface="Palatino Linotype" pitchFamily="18" charset="0"/>
                <a:ea typeface="Gulim" pitchFamily="34" charset="-127"/>
                <a:cs typeface="Microsoft Himalaya" pitchFamily="2" charset="0"/>
              </a:rPr>
              <a:t>«Я мыслью улечу к брегам туманным</a:t>
            </a:r>
            <a:r>
              <a:rPr lang="en-US" sz="3600" b="1" i="1" dirty="0" smtClean="0">
                <a:solidFill>
                  <a:srgbClr val="C00000"/>
                </a:solidFill>
                <a:latin typeface="Wingdings 2" pitchFamily="18" charset="2"/>
                <a:ea typeface="Gulim" pitchFamily="34" charset="-127"/>
                <a:cs typeface="Microsoft Himalaya" pitchFamily="2" charset="0"/>
              </a:rPr>
              <a:t>      </a:t>
            </a:r>
            <a:r>
              <a:rPr lang="ru-RU" sz="3600" b="1" i="1" dirty="0" smtClean="0">
                <a:solidFill>
                  <a:srgbClr val="C00000"/>
                </a:solidFill>
                <a:latin typeface="Palatino Linotype" pitchFamily="18" charset="0"/>
                <a:ea typeface="Gulim" pitchFamily="34" charset="-127"/>
                <a:cs typeface="Microsoft Himalaya" pitchFamily="2" charset="0"/>
              </a:rPr>
              <a:t>Альбиона…»</a:t>
            </a:r>
            <a:r>
              <a:rPr lang="ru-RU" sz="3600" b="1" i="1" dirty="0" smtClean="0">
                <a:solidFill>
                  <a:srgbClr val="C00000"/>
                </a:solidFill>
                <a:latin typeface="Palatino Linotype" pitchFamily="18" charset="0"/>
                <a:ea typeface="Gulim" pitchFamily="34" charset="-127"/>
              </a:rPr>
              <a:t/>
            </a:r>
            <a:br>
              <a:rPr lang="ru-RU" sz="3600" b="1" i="1" dirty="0" smtClean="0">
                <a:solidFill>
                  <a:srgbClr val="C00000"/>
                </a:solidFill>
                <a:latin typeface="Palatino Linotype" pitchFamily="18" charset="0"/>
                <a:ea typeface="Gulim" pitchFamily="34" charset="-127"/>
              </a:rPr>
            </a:br>
            <a:r>
              <a:rPr lang="ru-RU" sz="3600" b="1" i="1" dirty="0" smtClean="0">
                <a:solidFill>
                  <a:srgbClr val="C00000"/>
                </a:solidFill>
                <a:latin typeface="Palatino Linotype" pitchFamily="18" charset="0"/>
                <a:ea typeface="Gulim" pitchFamily="34" charset="-127"/>
              </a:rPr>
              <a:t>                          </a:t>
            </a:r>
            <a:r>
              <a:rPr lang="en-US" sz="3600" b="1" i="1" dirty="0" smtClean="0">
                <a:solidFill>
                  <a:srgbClr val="C00000"/>
                </a:solidFill>
                <a:latin typeface="Palatino Linotype" pitchFamily="18" charset="0"/>
                <a:ea typeface="Gulim" pitchFamily="34" charset="-127"/>
              </a:rPr>
              <a:t>                    </a:t>
            </a:r>
            <a:r>
              <a:rPr lang="ru-RU" sz="3200" b="1" i="1" dirty="0" smtClean="0">
                <a:solidFill>
                  <a:srgbClr val="C00000"/>
                </a:solidFill>
                <a:latin typeface="Palatino Linotype" pitchFamily="18" charset="0"/>
                <a:ea typeface="Gulim" pitchFamily="34" charset="-127"/>
              </a:rPr>
              <a:t>К. Батюшкин</a:t>
            </a:r>
            <a:endParaRPr lang="ru-RU" sz="3200" b="1" dirty="0">
              <a:solidFill>
                <a:srgbClr val="C00000"/>
              </a:solidFill>
              <a:latin typeface="Palatino Linotype" pitchFamily="18" charset="0"/>
              <a:ea typeface="Gulim" pitchFamily="34" charset="-127"/>
            </a:endParaRPr>
          </a:p>
        </p:txBody>
      </p:sp>
      <p:sp>
        <p:nvSpPr>
          <p:cNvPr id="6" name="Прямоугольник 5"/>
          <p:cNvSpPr/>
          <p:nvPr/>
        </p:nvSpPr>
        <p:spPr>
          <a:xfrm>
            <a:off x="357158" y="3286124"/>
            <a:ext cx="8501122" cy="3046988"/>
          </a:xfrm>
          <a:prstGeom prst="rect">
            <a:avLst/>
          </a:prstGeom>
        </p:spPr>
        <p:txBody>
          <a:bodyPr wrap="square">
            <a:spAutoFit/>
          </a:bodyPr>
          <a:lstStyle/>
          <a:p>
            <a:pPr>
              <a:buFont typeface="Wingdings" pitchFamily="2" charset="2"/>
              <a:buChar char="§"/>
            </a:pPr>
            <a:r>
              <a:rPr lang="en-US" sz="3200" dirty="0" smtClean="0">
                <a:solidFill>
                  <a:schemeClr val="bg2"/>
                </a:solidFill>
              </a:rPr>
              <a:t>Read this quotation of  the Russian poet and translator </a:t>
            </a:r>
            <a:r>
              <a:rPr lang="ru-RU" sz="3200" dirty="0" smtClean="0">
                <a:solidFill>
                  <a:schemeClr val="bg2"/>
                </a:solidFill>
              </a:rPr>
              <a:t> </a:t>
            </a:r>
            <a:r>
              <a:rPr lang="en-US" sz="3200" dirty="0" smtClean="0">
                <a:solidFill>
                  <a:schemeClr val="bg2"/>
                </a:solidFill>
              </a:rPr>
              <a:t>K.Batyushkin.</a:t>
            </a:r>
          </a:p>
          <a:p>
            <a:pPr>
              <a:buFont typeface="Wingdings" pitchFamily="2" charset="2"/>
              <a:buChar char="§"/>
            </a:pPr>
            <a:r>
              <a:rPr lang="en-US" sz="3200" dirty="0" smtClean="0">
                <a:solidFill>
                  <a:schemeClr val="bg2"/>
                </a:solidFill>
              </a:rPr>
              <a:t> Think and say</a:t>
            </a:r>
            <a:r>
              <a:rPr lang="ru-RU" sz="3200" dirty="0" smtClean="0">
                <a:solidFill>
                  <a:schemeClr val="bg2"/>
                </a:solidFill>
              </a:rPr>
              <a:t> </a:t>
            </a:r>
            <a:r>
              <a:rPr lang="en-US" sz="3200" dirty="0" smtClean="0">
                <a:solidFill>
                  <a:schemeClr val="bg2"/>
                </a:solidFill>
              </a:rPr>
              <a:t>what it means «</a:t>
            </a:r>
            <a:r>
              <a:rPr lang="ru-RU" sz="3200" b="1" dirty="0" smtClean="0">
                <a:solidFill>
                  <a:schemeClr val="bg2"/>
                </a:solidFill>
              </a:rPr>
              <a:t>туманный</a:t>
            </a:r>
            <a:r>
              <a:rPr lang="en-US" sz="3200" b="1" dirty="0" smtClean="0">
                <a:solidFill>
                  <a:schemeClr val="bg2"/>
                </a:solidFill>
              </a:rPr>
              <a:t> </a:t>
            </a:r>
            <a:r>
              <a:rPr lang="ru-RU" sz="3200" b="1" dirty="0" smtClean="0">
                <a:solidFill>
                  <a:schemeClr val="bg2"/>
                </a:solidFill>
              </a:rPr>
              <a:t>Альбион</a:t>
            </a:r>
            <a:r>
              <a:rPr lang="en-US" sz="3200" dirty="0" smtClean="0">
                <a:solidFill>
                  <a:schemeClr val="bg2"/>
                </a:solidFill>
              </a:rPr>
              <a:t>»? </a:t>
            </a:r>
            <a:r>
              <a:rPr lang="en-GB" sz="3200" dirty="0" smtClean="0">
                <a:solidFill>
                  <a:schemeClr val="bg2"/>
                </a:solidFill>
              </a:rPr>
              <a:t>Do you know anything about it from your History lessons</a:t>
            </a:r>
            <a:r>
              <a:rPr lang="en-US" sz="3200" dirty="0" smtClean="0">
                <a:solidFill>
                  <a:schemeClr val="bg2"/>
                </a:solidFill>
              </a:rPr>
              <a:t>?</a:t>
            </a:r>
          </a:p>
          <a:p>
            <a:pPr>
              <a:buFont typeface="Wingdings" pitchFamily="2" charset="2"/>
              <a:buChar char="§"/>
            </a:pPr>
            <a:r>
              <a:rPr lang="en-US" sz="3200" dirty="0" smtClean="0">
                <a:solidFill>
                  <a:schemeClr val="bg2"/>
                </a:solidFill>
              </a:rPr>
              <a:t>Predict what we are going to speak about? </a:t>
            </a:r>
            <a:endParaRPr lang="ru-RU" sz="3200" dirty="0">
              <a:solidFill>
                <a:schemeClr val="bg2"/>
              </a:solidFill>
            </a:endParaRPr>
          </a:p>
        </p:txBody>
      </p:sp>
      <p:pic>
        <p:nvPicPr>
          <p:cNvPr id="8" name="Zvuki_morya_-_Zov_morya_mp3cut.foxcom.su_.mp3">
            <a:hlinkClick r:id="" action="ppaction://media"/>
          </p:cNvPr>
          <p:cNvPicPr>
            <a:picLocks noRot="1" noChangeAspect="1"/>
          </p:cNvPicPr>
          <p:nvPr>
            <a:audioFile r:link="rId1"/>
          </p:nvPr>
        </p:nvPicPr>
        <p:blipFill>
          <a:blip r:embed="rId4"/>
          <a:stretch>
            <a:fillRect/>
          </a:stretch>
        </p:blipFill>
        <p:spPr>
          <a:xfrm>
            <a:off x="3786182" y="2285992"/>
            <a:ext cx="857256" cy="8572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178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1142984"/>
          </a:xfrm>
        </p:spPr>
        <p:txBody>
          <a:bodyPr>
            <a:normAutofit fontScale="90000"/>
          </a:bodyPr>
          <a:lstStyle/>
          <a:p>
            <a:pPr lvl="0" algn="l"/>
            <a:r>
              <a:rPr lang="en-US" sz="4000" dirty="0" smtClean="0">
                <a:latin typeface="Calibri" pitchFamily="34" charset="0"/>
                <a:ea typeface="Times New Roman" pitchFamily="18" charset="0"/>
                <a:cs typeface="Times New Roman" pitchFamily="18" charset="0"/>
              </a:rPr>
              <a:t/>
            </a:r>
            <a:br>
              <a:rPr lang="en-US" sz="4000" dirty="0" smtClean="0">
                <a:latin typeface="Calibri" pitchFamily="34" charset="0"/>
                <a:ea typeface="Times New Roman" pitchFamily="18" charset="0"/>
                <a:cs typeface="Times New Roman" pitchFamily="18" charset="0"/>
              </a:rPr>
            </a:br>
            <a:r>
              <a:rPr lang="en-US" b="1" dirty="0" smtClean="0">
                <a:solidFill>
                  <a:srgbClr val="C00000"/>
                </a:solidFill>
                <a:ea typeface="Times New Roman" pitchFamily="18" charset="0"/>
                <a:cs typeface="Times New Roman" pitchFamily="18" charset="0"/>
              </a:rPr>
              <a:t>Let’s summarize the info. about the UK</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ru-RU" b="1" dirty="0">
              <a:solidFill>
                <a:srgbClr val="C00000"/>
              </a:solidFill>
            </a:endParaRPr>
          </a:p>
        </p:txBody>
      </p:sp>
      <p:sp>
        <p:nvSpPr>
          <p:cNvPr id="3" name="Объект 2"/>
          <p:cNvSpPr>
            <a:spLocks noGrp="1"/>
          </p:cNvSpPr>
          <p:nvPr>
            <p:ph idx="1"/>
          </p:nvPr>
        </p:nvSpPr>
        <p:spPr>
          <a:xfrm>
            <a:off x="357158" y="1285860"/>
            <a:ext cx="8329642" cy="5072098"/>
          </a:xfrm>
        </p:spPr>
        <p:txBody>
          <a:bodyPr/>
          <a:lstStyle/>
          <a:p>
            <a:pPr>
              <a:buNone/>
            </a:pPr>
            <a:r>
              <a:rPr lang="en-US" sz="2400" b="1" i="1" dirty="0" smtClean="0"/>
              <a:t>1</a:t>
            </a:r>
            <a:r>
              <a:rPr lang="en-US" sz="2800" b="1" i="1" dirty="0" smtClean="0"/>
              <a:t>. </a:t>
            </a:r>
            <a:r>
              <a:rPr lang="en-US" sz="2600" b="1" i="1" dirty="0" smtClean="0"/>
              <a:t>Make up the proverb:</a:t>
            </a:r>
          </a:p>
          <a:p>
            <a:pPr>
              <a:buNone/>
            </a:pPr>
            <a:r>
              <a:rPr lang="en-US" dirty="0" smtClean="0"/>
              <a:t>    is, home, West, best, or, East. </a:t>
            </a:r>
          </a:p>
          <a:p>
            <a:pPr>
              <a:buNone/>
            </a:pPr>
            <a:r>
              <a:rPr lang="en-US" sz="2400" b="1" i="1" dirty="0" smtClean="0"/>
              <a:t>2</a:t>
            </a:r>
            <a:r>
              <a:rPr lang="en-US" sz="2800" b="1" i="1" dirty="0" smtClean="0"/>
              <a:t>. </a:t>
            </a:r>
            <a:r>
              <a:rPr lang="en-US" sz="2600" b="1" i="1" dirty="0" smtClean="0"/>
              <a:t>Now we are in Russia. You’ve just visited 4 parts of the UK. Share your impressions with your friends. But first of all, fill in the table. Work in groups .</a:t>
            </a:r>
          </a:p>
          <a:p>
            <a:pPr>
              <a:buNone/>
            </a:pPr>
            <a:endParaRPr lang="en-US" sz="2800" b="1" i="1" dirty="0" smtClean="0"/>
          </a:p>
          <a:p>
            <a:pPr>
              <a:buNone/>
            </a:pPr>
            <a:endParaRPr lang="en-US" sz="2800" b="1" i="1" dirty="0" smtClean="0"/>
          </a:p>
          <a:p>
            <a:pPr>
              <a:buNone/>
            </a:pPr>
            <a:endParaRPr lang="en-US" sz="2800" b="1" i="1" dirty="0" smtClean="0"/>
          </a:p>
          <a:p>
            <a:pPr>
              <a:buNone/>
            </a:pPr>
            <a:r>
              <a:rPr lang="en-US" sz="2800" b="1" i="1" dirty="0" smtClean="0"/>
              <a:t> </a:t>
            </a:r>
            <a:endParaRPr lang="ru-RU" sz="2800" b="1" i="1" dirty="0"/>
          </a:p>
        </p:txBody>
      </p:sp>
      <p:pic>
        <p:nvPicPr>
          <p:cNvPr id="5" name="Рисунок 4" descr="https://rentv.cdnvideo.ru/sites/default/files/field/image/2016/41/depositphotos_40663403_m-2015.jpg"/>
          <p:cNvPicPr/>
          <p:nvPr/>
        </p:nvPicPr>
        <p:blipFill>
          <a:blip r:embed="rId4" cstate="print"/>
          <a:srcRect t="12500" r="1800"/>
          <a:stretch>
            <a:fillRect/>
          </a:stretch>
        </p:blipFill>
        <p:spPr bwMode="auto">
          <a:xfrm>
            <a:off x="6357950" y="857232"/>
            <a:ext cx="2214578"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 name="Таблица 11"/>
          <p:cNvGraphicFramePr>
            <a:graphicFrameLocks noGrp="1"/>
          </p:cNvGraphicFramePr>
          <p:nvPr/>
        </p:nvGraphicFramePr>
        <p:xfrm>
          <a:off x="285720" y="3857628"/>
          <a:ext cx="8429683" cy="2571768"/>
        </p:xfrm>
        <a:graphic>
          <a:graphicData uri="http://schemas.openxmlformats.org/drawingml/2006/table">
            <a:tbl>
              <a:tblPr/>
              <a:tblGrid>
                <a:gridCol w="1162715">
                  <a:extLst>
                    <a:ext uri="{9D8B030D-6E8A-4147-A177-3AD203B41FA5}">
                      <a16:colId xmlns:a16="http://schemas.microsoft.com/office/drawing/2014/main" xmlns="" val="20000"/>
                    </a:ext>
                  </a:extLst>
                </a:gridCol>
                <a:gridCol w="1090045">
                  <a:extLst>
                    <a:ext uri="{9D8B030D-6E8A-4147-A177-3AD203B41FA5}">
                      <a16:colId xmlns:a16="http://schemas.microsoft.com/office/drawing/2014/main" xmlns="" val="20001"/>
                    </a:ext>
                  </a:extLst>
                </a:gridCol>
                <a:gridCol w="944706">
                  <a:extLst>
                    <a:ext uri="{9D8B030D-6E8A-4147-A177-3AD203B41FA5}">
                      <a16:colId xmlns:a16="http://schemas.microsoft.com/office/drawing/2014/main" xmlns="" val="20002"/>
                    </a:ext>
                  </a:extLst>
                </a:gridCol>
                <a:gridCol w="1380724">
                  <a:extLst>
                    <a:ext uri="{9D8B030D-6E8A-4147-A177-3AD203B41FA5}">
                      <a16:colId xmlns:a16="http://schemas.microsoft.com/office/drawing/2014/main" xmlns="" val="20003"/>
                    </a:ext>
                  </a:extLst>
                </a:gridCol>
                <a:gridCol w="1090046">
                  <a:extLst>
                    <a:ext uri="{9D8B030D-6E8A-4147-A177-3AD203B41FA5}">
                      <a16:colId xmlns:a16="http://schemas.microsoft.com/office/drawing/2014/main" xmlns="" val="20004"/>
                    </a:ext>
                  </a:extLst>
                </a:gridCol>
                <a:gridCol w="1162714">
                  <a:extLst>
                    <a:ext uri="{9D8B030D-6E8A-4147-A177-3AD203B41FA5}">
                      <a16:colId xmlns:a16="http://schemas.microsoft.com/office/drawing/2014/main" xmlns="" val="20005"/>
                    </a:ext>
                  </a:extLst>
                </a:gridCol>
                <a:gridCol w="1598733">
                  <a:extLst>
                    <a:ext uri="{9D8B030D-6E8A-4147-A177-3AD203B41FA5}">
                      <a16:colId xmlns:a16="http://schemas.microsoft.com/office/drawing/2014/main" xmlns="" val="20006"/>
                    </a:ext>
                  </a:extLst>
                </a:gridCol>
              </a:tblGrid>
              <a:tr h="912563">
                <a:tc>
                  <a:txBody>
                    <a:bodyPr/>
                    <a:lstStyle/>
                    <a:p>
                      <a:pPr algn="just">
                        <a:lnSpc>
                          <a:spcPct val="115000"/>
                        </a:lnSpc>
                        <a:spcAft>
                          <a:spcPts val="0"/>
                        </a:spcAft>
                      </a:pPr>
                      <a:r>
                        <a:rPr lang="en-US" sz="2200" b="1" dirty="0">
                          <a:latin typeface="Times New Roman"/>
                          <a:ea typeface="Times New Roman"/>
                          <a:cs typeface="Times New Roman"/>
                        </a:rPr>
                        <a:t>Country</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Capital</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People</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Language</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Patron </a:t>
                      </a:r>
                      <a:r>
                        <a:rPr lang="en-US" sz="2200" b="1" dirty="0" smtClean="0">
                          <a:latin typeface="Times New Roman"/>
                          <a:ea typeface="Times New Roman"/>
                          <a:cs typeface="Times New Roman"/>
                        </a:rPr>
                        <a:t>Saint</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Symbol</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200" b="1" dirty="0">
                          <a:latin typeface="Times New Roman"/>
                          <a:ea typeface="Times New Roman"/>
                          <a:cs typeface="Times New Roman"/>
                        </a:rPr>
                        <a:t>Interesting</a:t>
                      </a:r>
                      <a:endParaRPr lang="ru-RU" sz="2200" dirty="0">
                        <a:latin typeface="Calibri"/>
                        <a:ea typeface="Times New Roman"/>
                        <a:cs typeface="Times New Roman"/>
                      </a:endParaRPr>
                    </a:p>
                    <a:p>
                      <a:pPr algn="just">
                        <a:lnSpc>
                          <a:spcPct val="115000"/>
                        </a:lnSpc>
                        <a:spcAft>
                          <a:spcPts val="0"/>
                        </a:spcAft>
                      </a:pPr>
                      <a:r>
                        <a:rPr lang="en-US" sz="2200" b="1" dirty="0">
                          <a:latin typeface="Times New Roman"/>
                          <a:ea typeface="Times New Roman"/>
                          <a:cs typeface="Times New Roman"/>
                        </a:rPr>
                        <a:t>information</a:t>
                      </a:r>
                      <a:endParaRPr lang="ru-RU" sz="22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59205">
                <a:tc>
                  <a:txBody>
                    <a:bodyPr/>
                    <a:lstStyle/>
                    <a:p>
                      <a:pPr algn="just">
                        <a:lnSpc>
                          <a:spcPct val="115000"/>
                        </a:lnSpc>
                        <a:spcAft>
                          <a:spcPts val="0"/>
                        </a:spcAft>
                      </a:pPr>
                      <a:endParaRPr lang="ru-RU" sz="8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8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smtClean="0">
                        <a:latin typeface="Calibri"/>
                        <a:ea typeface="Times New Roman"/>
                        <a:cs typeface="Times New Roman"/>
                      </a:endParaRPr>
                    </a:p>
                    <a:p>
                      <a:pPr algn="just">
                        <a:lnSpc>
                          <a:spcPct val="115000"/>
                        </a:lnSpc>
                        <a:spcAft>
                          <a:spcPts val="0"/>
                        </a:spcAft>
                      </a:pPr>
                      <a:endParaRPr lang="en-US" sz="8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 xmlns:p14="http://schemas.microsoft.com/office/powerpoint/2010/main" val="64673607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939784"/>
          </a:xfrm>
        </p:spPr>
        <p:txBody>
          <a:bodyPr>
            <a:noAutofit/>
          </a:bodyPr>
          <a:lstStyle/>
          <a:p>
            <a:r>
              <a:rPr lang="en-US" sz="4000" b="1" dirty="0" smtClean="0">
                <a:solidFill>
                  <a:srgbClr val="C00000"/>
                </a:solidFill>
                <a:ea typeface="Times New Roman" pitchFamily="18" charset="0"/>
                <a:cs typeface="Times New Roman" pitchFamily="18" charset="0"/>
              </a:rPr>
              <a:t>Let’s summarize the info. about the UK</a:t>
            </a:r>
            <a:endParaRPr lang="ru-RU" sz="4000" b="1" dirty="0">
              <a:solidFill>
                <a:srgbClr val="C00000"/>
              </a:solidFill>
            </a:endParaRPr>
          </a:p>
        </p:txBody>
      </p:sp>
      <p:sp>
        <p:nvSpPr>
          <p:cNvPr id="3" name="Объект 2"/>
          <p:cNvSpPr>
            <a:spLocks noGrp="1"/>
          </p:cNvSpPr>
          <p:nvPr>
            <p:ph idx="1"/>
          </p:nvPr>
        </p:nvSpPr>
        <p:spPr>
          <a:xfrm>
            <a:off x="500034" y="1428736"/>
            <a:ext cx="8229600" cy="4911741"/>
          </a:xfrm>
        </p:spPr>
        <p:txBody>
          <a:bodyPr>
            <a:normAutofit lnSpcReduction="10000"/>
          </a:bodyPr>
          <a:lstStyle/>
          <a:p>
            <a:pPr marL="0" indent="0">
              <a:buNone/>
            </a:pPr>
            <a:r>
              <a:rPr lang="en-US" sz="2400" b="1" i="1" dirty="0" smtClean="0"/>
              <a:t>3</a:t>
            </a:r>
            <a:r>
              <a:rPr lang="en-US" sz="2800" b="1" i="1" dirty="0" smtClean="0"/>
              <a:t>.Make up the story about the country (England, Wales, Scotland or Northern Ireland). Work in groups of four. You can use your cards/tables</a:t>
            </a:r>
            <a:r>
              <a:rPr lang="en-US" dirty="0" smtClean="0"/>
              <a:t>.</a:t>
            </a:r>
          </a:p>
          <a:p>
            <a:pPr>
              <a:buFont typeface="Wingdings" pitchFamily="2" charset="2"/>
              <a:buChar char="Ø"/>
            </a:pPr>
            <a:r>
              <a:rPr lang="en-US" dirty="0" smtClean="0"/>
              <a:t>The name of the country</a:t>
            </a:r>
          </a:p>
          <a:p>
            <a:pPr>
              <a:buFont typeface="Wingdings" pitchFamily="2" charset="2"/>
              <a:buChar char="Ø"/>
            </a:pPr>
            <a:r>
              <a:rPr lang="en-US" dirty="0" smtClean="0"/>
              <a:t>Where it is situated</a:t>
            </a:r>
          </a:p>
          <a:p>
            <a:pPr>
              <a:buFont typeface="Wingdings" pitchFamily="2" charset="2"/>
              <a:buChar char="Ø"/>
            </a:pPr>
            <a:r>
              <a:rPr lang="en-US" dirty="0" smtClean="0"/>
              <a:t>The official language</a:t>
            </a:r>
          </a:p>
          <a:p>
            <a:pPr>
              <a:buFont typeface="Wingdings" pitchFamily="2" charset="2"/>
              <a:buChar char="Ø"/>
            </a:pPr>
            <a:r>
              <a:rPr lang="en-US" dirty="0" smtClean="0"/>
              <a:t>Flower symbol</a:t>
            </a:r>
          </a:p>
          <a:p>
            <a:pPr>
              <a:buFont typeface="Wingdings" pitchFamily="2" charset="2"/>
              <a:buChar char="Ø"/>
            </a:pPr>
            <a:r>
              <a:rPr lang="en-US" dirty="0" smtClean="0"/>
              <a:t>What it is famous for</a:t>
            </a:r>
          </a:p>
          <a:p>
            <a:pPr>
              <a:buFont typeface="Wingdings" pitchFamily="2" charset="2"/>
              <a:buChar char="Ø"/>
            </a:pPr>
            <a:r>
              <a:rPr lang="en-US" dirty="0" smtClean="0"/>
              <a:t>……..</a:t>
            </a:r>
            <a:endParaRPr lang="ru-RU" dirty="0"/>
          </a:p>
        </p:txBody>
      </p:sp>
    </p:spTree>
    <p:extLst>
      <p:ext uri="{BB962C8B-B14F-4D97-AF65-F5344CB8AC3E}">
        <p14:creationId xmlns="" xmlns:p14="http://schemas.microsoft.com/office/powerpoint/2010/main" val="64673607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en-US" sz="4000" b="1" dirty="0" smtClean="0">
                <a:solidFill>
                  <a:srgbClr val="C00000"/>
                </a:solidFill>
              </a:rPr>
              <a:t>Home assignment</a:t>
            </a:r>
            <a:endParaRPr lang="ru-RU" sz="4000" b="1" dirty="0">
              <a:solidFill>
                <a:srgbClr val="C00000"/>
              </a:solidFill>
            </a:endParaRPr>
          </a:p>
        </p:txBody>
      </p:sp>
      <p:sp>
        <p:nvSpPr>
          <p:cNvPr id="3" name="Объект 2"/>
          <p:cNvSpPr>
            <a:spLocks noGrp="1"/>
          </p:cNvSpPr>
          <p:nvPr>
            <p:ph idx="1"/>
          </p:nvPr>
        </p:nvSpPr>
        <p:spPr>
          <a:xfrm>
            <a:off x="500034" y="1214422"/>
            <a:ext cx="8229600" cy="5126055"/>
          </a:xfrm>
        </p:spPr>
        <p:txBody>
          <a:bodyPr>
            <a:normAutofit/>
          </a:bodyPr>
          <a:lstStyle/>
          <a:p>
            <a:pPr marL="0" indent="0"/>
            <a:r>
              <a:rPr lang="en-US" sz="2800" b="1" i="1" dirty="0" smtClean="0"/>
              <a:t> Write a short article about the most famous   English square. Answer the questions.</a:t>
            </a:r>
          </a:p>
          <a:p>
            <a:pPr marL="0" indent="0">
              <a:buNone/>
            </a:pPr>
            <a:r>
              <a:rPr lang="en-US" dirty="0" smtClean="0"/>
              <a:t> 1. What square is the symbol of London?</a:t>
            </a:r>
          </a:p>
          <a:p>
            <a:pPr marL="0" indent="0">
              <a:buNone/>
            </a:pPr>
            <a:r>
              <a:rPr lang="en-US" dirty="0" smtClean="0"/>
              <a:t> 2. What is it famous for?</a:t>
            </a:r>
          </a:p>
          <a:p>
            <a:pPr marL="0" indent="0">
              <a:buNone/>
            </a:pPr>
            <a:r>
              <a:rPr lang="en-US" dirty="0" smtClean="0"/>
              <a:t> 3. Do many tourists visit it?</a:t>
            </a:r>
          </a:p>
          <a:p>
            <a:pPr marL="0" indent="0">
              <a:buNone/>
            </a:pPr>
            <a:r>
              <a:rPr lang="en-US" dirty="0" smtClean="0"/>
              <a:t> 4. What is there in winter?</a:t>
            </a:r>
          </a:p>
          <a:p>
            <a:pPr marL="0" indent="0">
              <a:buNone/>
            </a:pPr>
            <a:r>
              <a:rPr lang="en-US" dirty="0" smtClean="0"/>
              <a:t> 5. What events take place in the square?</a:t>
            </a:r>
          </a:p>
          <a:p>
            <a:pPr marL="0" indent="0">
              <a:buNone/>
            </a:pPr>
            <a:endParaRPr lang="en-US" dirty="0" smtClean="0"/>
          </a:p>
        </p:txBody>
      </p:sp>
    </p:spTree>
    <p:extLst>
      <p:ext uri="{BB962C8B-B14F-4D97-AF65-F5344CB8AC3E}">
        <p14:creationId xmlns="" xmlns:p14="http://schemas.microsoft.com/office/powerpoint/2010/main" val="64673607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лако 4"/>
          <p:cNvSpPr/>
          <p:nvPr/>
        </p:nvSpPr>
        <p:spPr>
          <a:xfrm>
            <a:off x="6357950" y="71064"/>
            <a:ext cx="2725521" cy="22525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1400" dirty="0">
              <a:latin typeface="Times New Roman" panose="02020603050405020304" pitchFamily="18" charset="0"/>
              <a:cs typeface="Times New Roman" panose="02020603050405020304" pitchFamily="18" charset="0"/>
            </a:endParaRPr>
          </a:p>
        </p:txBody>
      </p:sp>
      <p:sp>
        <p:nvSpPr>
          <p:cNvPr id="7" name="Облако 6"/>
          <p:cNvSpPr/>
          <p:nvPr/>
        </p:nvSpPr>
        <p:spPr>
          <a:xfrm>
            <a:off x="6929454" y="2291967"/>
            <a:ext cx="2249828" cy="2208603"/>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2000" dirty="0">
              <a:latin typeface="Times New Roman" panose="02020603050405020304" pitchFamily="18" charset="0"/>
              <a:cs typeface="Times New Roman" panose="02020603050405020304" pitchFamily="18" charset="0"/>
            </a:endParaRPr>
          </a:p>
        </p:txBody>
      </p:sp>
      <p:sp>
        <p:nvSpPr>
          <p:cNvPr id="8" name="Облако 7"/>
          <p:cNvSpPr/>
          <p:nvPr/>
        </p:nvSpPr>
        <p:spPr>
          <a:xfrm>
            <a:off x="25763" y="-35935"/>
            <a:ext cx="2538916" cy="22525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2000" dirty="0" smtClean="0">
              <a:latin typeface="Times New Roman" panose="02020603050405020304" pitchFamily="18" charset="0"/>
              <a:cs typeface="Times New Roman" panose="02020603050405020304" pitchFamily="18" charset="0"/>
            </a:endParaRPr>
          </a:p>
        </p:txBody>
      </p:sp>
      <p:sp>
        <p:nvSpPr>
          <p:cNvPr id="9" name="Облако 8"/>
          <p:cNvSpPr/>
          <p:nvPr/>
        </p:nvSpPr>
        <p:spPr>
          <a:xfrm>
            <a:off x="0" y="2285992"/>
            <a:ext cx="2555776" cy="22525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2000" dirty="0">
              <a:latin typeface="Times New Roman" panose="02020603050405020304" pitchFamily="18" charset="0"/>
              <a:cs typeface="Times New Roman" panose="02020603050405020304" pitchFamily="18" charset="0"/>
            </a:endParaRPr>
          </a:p>
        </p:txBody>
      </p:sp>
      <p:sp>
        <p:nvSpPr>
          <p:cNvPr id="10" name="Облако 9"/>
          <p:cNvSpPr/>
          <p:nvPr/>
        </p:nvSpPr>
        <p:spPr>
          <a:xfrm>
            <a:off x="0" y="4605480"/>
            <a:ext cx="2500298" cy="22525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2000" dirty="0">
              <a:latin typeface="Times New Roman" panose="02020603050405020304" pitchFamily="18" charset="0"/>
              <a:cs typeface="Times New Roman" panose="02020603050405020304" pitchFamily="18" charset="0"/>
            </a:endParaRPr>
          </a:p>
        </p:txBody>
      </p:sp>
      <p:sp>
        <p:nvSpPr>
          <p:cNvPr id="11" name="Облако 10"/>
          <p:cNvSpPr/>
          <p:nvPr/>
        </p:nvSpPr>
        <p:spPr>
          <a:xfrm>
            <a:off x="6588224" y="4605480"/>
            <a:ext cx="2555776" cy="22525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ru-R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28860" y="285728"/>
            <a:ext cx="4150355" cy="1015663"/>
          </a:xfrm>
          <a:prstGeom prst="rect">
            <a:avLst/>
          </a:prstGeom>
          <a:noFill/>
        </p:spPr>
        <p:txBody>
          <a:bodyPr wrap="square" rtlCol="0">
            <a:spAutoFit/>
          </a:bodyPr>
          <a:lstStyle/>
          <a:p>
            <a:pPr algn="ctr"/>
            <a:r>
              <a:rPr lang="en-US" sz="3200" b="1" dirty="0" smtClean="0">
                <a:solidFill>
                  <a:srgbClr val="C00000"/>
                </a:solidFill>
              </a:rPr>
              <a:t>Let`s evaluate our work</a:t>
            </a:r>
          </a:p>
          <a:p>
            <a:r>
              <a:rPr lang="en-US" sz="2800" b="1" i="1" dirty="0" smtClean="0">
                <a:solidFill>
                  <a:schemeClr val="tx1">
                    <a:lumMod val="95000"/>
                    <a:lumOff val="5000"/>
                  </a:schemeClr>
                </a:solidFill>
              </a:rPr>
              <a:t>  </a:t>
            </a:r>
            <a:r>
              <a:rPr lang="en-US" sz="2400" b="1" i="1" u="sng" dirty="0" smtClean="0">
                <a:solidFill>
                  <a:srgbClr val="002060"/>
                </a:solidFill>
              </a:rPr>
              <a:t>Complete the sentences</a:t>
            </a:r>
            <a:endParaRPr lang="ru-RU" sz="2400" b="1" i="1" u="sng" dirty="0">
              <a:solidFill>
                <a:srgbClr val="002060"/>
              </a:solidFill>
            </a:endParaRPr>
          </a:p>
        </p:txBody>
      </p:sp>
      <p:sp>
        <p:nvSpPr>
          <p:cNvPr id="13" name="AutoShape 2" descr="https://image.freepik.com/free-vector/worker-with-doubts_1012-193.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4" descr="https://image.freepik.com/free-vector/worker-with-doubts_1012-193.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6" descr="https://image.freepik.com/free-vector/worker-with-doubts_1012-193.jpg"/>
          <p:cNvSpPr>
            <a:spLocks noChangeAspect="1" noChangeArrowheads="1"/>
          </p:cNvSpPr>
          <p:nvPr/>
        </p:nvSpPr>
        <p:spPr bwMode="auto">
          <a:xfrm>
            <a:off x="428596" y="285729"/>
            <a:ext cx="1500198" cy="42862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5" name="Picture 7" descr="C:\Documents and Settings\Admin\Мои документы\Downloads\worker-with-doubts_1012-193.jpg"/>
          <p:cNvPicPr>
            <a:picLocks noChangeAspect="1" noChangeArrowheads="1"/>
          </p:cNvPicPr>
          <p:nvPr/>
        </p:nvPicPr>
        <p:blipFill>
          <a:blip r:embed="rId2">
            <a:extLst>
              <a:ext uri="{28A0092B-C50C-407E-A947-70E740481C1C}">
                <a14:useLocalDpi xmlns="" xmlns:a14="http://schemas.microsoft.com/office/drawing/2010/main" val="0"/>
              </a:ext>
            </a:extLst>
          </a:blip>
          <a:srcRect l="27092" t="5882" r="6066"/>
          <a:stretch>
            <a:fillRect/>
          </a:stretch>
        </p:blipFill>
        <p:spPr bwMode="auto">
          <a:xfrm>
            <a:off x="3500430" y="1857364"/>
            <a:ext cx="2000264" cy="2500330"/>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http://miranimacii.ru/_ph/23/787795815.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089004" y="2980077"/>
            <a:ext cx="838200" cy="8763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Облако 17"/>
          <p:cNvSpPr/>
          <p:nvPr/>
        </p:nvSpPr>
        <p:spPr>
          <a:xfrm>
            <a:off x="3000364" y="4000504"/>
            <a:ext cx="3143272" cy="242889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1" algn="r"/>
            <a:endParaRPr lang="ru-RU"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572264" y="571481"/>
            <a:ext cx="2562727" cy="646331"/>
          </a:xfrm>
          <a:prstGeom prst="rect">
            <a:avLst/>
          </a:prstGeom>
          <a:noFill/>
        </p:spPr>
        <p:txBody>
          <a:bodyPr wrap="square" rtlCol="0">
            <a:spAutoFit/>
          </a:bodyPr>
          <a:lstStyle/>
          <a:p>
            <a:r>
              <a:rPr lang="en-US" b="1" dirty="0" smtClean="0">
                <a:solidFill>
                  <a:srgbClr val="002060"/>
                </a:solidFill>
              </a:rPr>
              <a:t>It was difficult for me  to </a:t>
            </a:r>
            <a:r>
              <a:rPr lang="en-US" dirty="0" smtClean="0"/>
              <a:t>…</a:t>
            </a:r>
            <a:endParaRPr lang="ru-RU" dirty="0"/>
          </a:p>
        </p:txBody>
      </p:sp>
      <p:sp>
        <p:nvSpPr>
          <p:cNvPr id="6" name="TextBox 5"/>
          <p:cNvSpPr txBox="1"/>
          <p:nvPr/>
        </p:nvSpPr>
        <p:spPr>
          <a:xfrm>
            <a:off x="3214678" y="4572008"/>
            <a:ext cx="2980564" cy="369332"/>
          </a:xfrm>
          <a:prstGeom prst="rect">
            <a:avLst/>
          </a:prstGeom>
          <a:noFill/>
        </p:spPr>
        <p:txBody>
          <a:bodyPr wrap="square" rtlCol="0">
            <a:spAutoFit/>
          </a:bodyPr>
          <a:lstStyle/>
          <a:p>
            <a:r>
              <a:rPr lang="en-US" b="1" dirty="0" smtClean="0">
                <a:solidFill>
                  <a:srgbClr val="002060"/>
                </a:solidFill>
              </a:rPr>
              <a:t>I would praise myself  for…</a:t>
            </a:r>
            <a:endParaRPr lang="ru-RU" b="1" dirty="0">
              <a:solidFill>
                <a:srgbClr val="002060"/>
              </a:solidFill>
            </a:endParaRPr>
          </a:p>
        </p:txBody>
      </p:sp>
      <p:sp>
        <p:nvSpPr>
          <p:cNvPr id="16" name="TextBox 15"/>
          <p:cNvSpPr txBox="1"/>
          <p:nvPr/>
        </p:nvSpPr>
        <p:spPr>
          <a:xfrm>
            <a:off x="460375" y="2980077"/>
            <a:ext cx="1591345" cy="369332"/>
          </a:xfrm>
          <a:prstGeom prst="rect">
            <a:avLst/>
          </a:prstGeom>
          <a:noFill/>
        </p:spPr>
        <p:txBody>
          <a:bodyPr wrap="square" rtlCol="0">
            <a:spAutoFit/>
          </a:bodyPr>
          <a:lstStyle/>
          <a:p>
            <a:r>
              <a:rPr lang="en-US" dirty="0" smtClean="0"/>
              <a:t> </a:t>
            </a:r>
            <a:endParaRPr lang="ru-RU" dirty="0"/>
          </a:p>
        </p:txBody>
      </p:sp>
      <p:sp>
        <p:nvSpPr>
          <p:cNvPr id="20" name="TextBox 19"/>
          <p:cNvSpPr txBox="1"/>
          <p:nvPr/>
        </p:nvSpPr>
        <p:spPr>
          <a:xfrm>
            <a:off x="7429520" y="2571744"/>
            <a:ext cx="1500198" cy="369332"/>
          </a:xfrm>
          <a:prstGeom prst="rect">
            <a:avLst/>
          </a:prstGeom>
          <a:noFill/>
        </p:spPr>
        <p:txBody>
          <a:bodyPr wrap="square" rtlCol="0">
            <a:spAutoFit/>
          </a:bodyPr>
          <a:lstStyle/>
          <a:p>
            <a:r>
              <a:rPr lang="en-US" b="1" dirty="0" smtClean="0">
                <a:solidFill>
                  <a:srgbClr val="002060"/>
                </a:solidFill>
              </a:rPr>
              <a:t>Now I can…</a:t>
            </a:r>
            <a:endParaRPr lang="ru-RU" b="1" dirty="0">
              <a:solidFill>
                <a:srgbClr val="002060"/>
              </a:solidFill>
            </a:endParaRPr>
          </a:p>
        </p:txBody>
      </p:sp>
      <p:sp>
        <p:nvSpPr>
          <p:cNvPr id="21" name="TextBox 20"/>
          <p:cNvSpPr txBox="1"/>
          <p:nvPr/>
        </p:nvSpPr>
        <p:spPr>
          <a:xfrm rot="1477109">
            <a:off x="5520021" y="2003444"/>
            <a:ext cx="1214446" cy="369332"/>
          </a:xfrm>
          <a:prstGeom prst="rect">
            <a:avLst/>
          </a:prstGeom>
          <a:noFill/>
        </p:spPr>
        <p:txBody>
          <a:bodyPr wrap="square" rtlCol="0">
            <a:spAutoFit/>
          </a:bodyPr>
          <a:lstStyle/>
          <a:p>
            <a:pPr>
              <a:buFont typeface="Arial" pitchFamily="34" charset="0"/>
              <a:buChar char="•"/>
            </a:pPr>
            <a:r>
              <a:rPr lang="en-US" b="1" dirty="0" smtClean="0"/>
              <a:t>tell about</a:t>
            </a:r>
            <a:endParaRPr lang="ru-RU" b="1" dirty="0"/>
          </a:p>
        </p:txBody>
      </p:sp>
      <p:sp>
        <p:nvSpPr>
          <p:cNvPr id="22" name="TextBox 21"/>
          <p:cNvSpPr txBox="1"/>
          <p:nvPr/>
        </p:nvSpPr>
        <p:spPr>
          <a:xfrm rot="1801179">
            <a:off x="4906501" y="4117194"/>
            <a:ext cx="2241925" cy="369332"/>
          </a:xfrm>
          <a:prstGeom prst="rect">
            <a:avLst/>
          </a:prstGeom>
          <a:noFill/>
        </p:spPr>
        <p:txBody>
          <a:bodyPr wrap="square" rtlCol="0">
            <a:spAutoFit/>
          </a:bodyPr>
          <a:lstStyle/>
          <a:p>
            <a:pPr>
              <a:buFont typeface="Arial" pitchFamily="34" charset="0"/>
              <a:buChar char="•"/>
            </a:pPr>
            <a:r>
              <a:rPr lang="en-US" b="1" dirty="0" smtClean="0"/>
              <a:t>make up sentences</a:t>
            </a:r>
            <a:endParaRPr lang="ru-RU" b="1" dirty="0"/>
          </a:p>
        </p:txBody>
      </p:sp>
      <p:sp>
        <p:nvSpPr>
          <p:cNvPr id="23" name="TextBox 22"/>
          <p:cNvSpPr txBox="1"/>
          <p:nvPr/>
        </p:nvSpPr>
        <p:spPr>
          <a:xfrm rot="20637732">
            <a:off x="2249415" y="1709200"/>
            <a:ext cx="1641251" cy="369332"/>
          </a:xfrm>
          <a:prstGeom prst="rect">
            <a:avLst/>
          </a:prstGeom>
          <a:noFill/>
        </p:spPr>
        <p:txBody>
          <a:bodyPr wrap="square" rtlCol="0">
            <a:spAutoFit/>
          </a:bodyPr>
          <a:lstStyle/>
          <a:p>
            <a:pPr>
              <a:buFont typeface="Arial" pitchFamily="34" charset="0"/>
              <a:buChar char="•"/>
            </a:pPr>
            <a:r>
              <a:rPr lang="en-US" b="1" dirty="0" smtClean="0"/>
              <a:t>new words</a:t>
            </a:r>
            <a:endParaRPr lang="ru-RU" b="1" dirty="0"/>
          </a:p>
        </p:txBody>
      </p:sp>
      <p:sp>
        <p:nvSpPr>
          <p:cNvPr id="26" name="TextBox 25"/>
          <p:cNvSpPr txBox="1"/>
          <p:nvPr/>
        </p:nvSpPr>
        <p:spPr>
          <a:xfrm rot="20810228">
            <a:off x="1963288" y="4116274"/>
            <a:ext cx="2175513" cy="369332"/>
          </a:xfrm>
          <a:prstGeom prst="rect">
            <a:avLst/>
          </a:prstGeom>
          <a:noFill/>
        </p:spPr>
        <p:txBody>
          <a:bodyPr wrap="square" rtlCol="0">
            <a:spAutoFit/>
          </a:bodyPr>
          <a:lstStyle/>
          <a:p>
            <a:pPr>
              <a:buFont typeface="Arial" pitchFamily="34" charset="0"/>
              <a:buChar char="•"/>
            </a:pPr>
            <a:r>
              <a:rPr lang="en-US" b="1" dirty="0" smtClean="0"/>
              <a:t>say my opinion on</a:t>
            </a:r>
            <a:endParaRPr lang="ru-RU" b="1" dirty="0"/>
          </a:p>
        </p:txBody>
      </p:sp>
      <p:sp>
        <p:nvSpPr>
          <p:cNvPr id="29" name="TextBox 28"/>
          <p:cNvSpPr txBox="1"/>
          <p:nvPr/>
        </p:nvSpPr>
        <p:spPr>
          <a:xfrm rot="1716030">
            <a:off x="4924165" y="2503378"/>
            <a:ext cx="2428789" cy="369332"/>
          </a:xfrm>
          <a:prstGeom prst="rect">
            <a:avLst/>
          </a:prstGeom>
          <a:noFill/>
        </p:spPr>
        <p:txBody>
          <a:bodyPr wrap="square" rtlCol="0">
            <a:spAutoFit/>
          </a:bodyPr>
          <a:lstStyle/>
          <a:p>
            <a:pPr>
              <a:buFont typeface="Arial" pitchFamily="34" charset="0"/>
              <a:buChar char="•"/>
            </a:pPr>
            <a:r>
              <a:rPr lang="en-US" b="1" dirty="0" smtClean="0"/>
              <a:t>read and understand</a:t>
            </a:r>
            <a:endParaRPr lang="ru-RU" b="1" dirty="0"/>
          </a:p>
        </p:txBody>
      </p:sp>
      <p:sp>
        <p:nvSpPr>
          <p:cNvPr id="30" name="TextBox 29"/>
          <p:cNvSpPr txBox="1"/>
          <p:nvPr/>
        </p:nvSpPr>
        <p:spPr>
          <a:xfrm rot="1303083">
            <a:off x="5796815" y="3709032"/>
            <a:ext cx="1012019" cy="369332"/>
          </a:xfrm>
          <a:prstGeom prst="rect">
            <a:avLst/>
          </a:prstGeom>
          <a:noFill/>
        </p:spPr>
        <p:txBody>
          <a:bodyPr wrap="square" rtlCol="0">
            <a:spAutoFit/>
          </a:bodyPr>
          <a:lstStyle/>
          <a:p>
            <a:pPr>
              <a:buFont typeface="Arial" pitchFamily="34" charset="0"/>
              <a:buChar char="•"/>
            </a:pPr>
            <a:r>
              <a:rPr lang="en-US" b="1" dirty="0" smtClean="0"/>
              <a:t>ask</a:t>
            </a:r>
            <a:endParaRPr lang="ru-RU" b="1" dirty="0"/>
          </a:p>
        </p:txBody>
      </p:sp>
      <p:sp>
        <p:nvSpPr>
          <p:cNvPr id="31" name="TextBox 30"/>
          <p:cNvSpPr txBox="1"/>
          <p:nvPr/>
        </p:nvSpPr>
        <p:spPr>
          <a:xfrm>
            <a:off x="6929454" y="4929198"/>
            <a:ext cx="2095375" cy="369332"/>
          </a:xfrm>
          <a:prstGeom prst="rect">
            <a:avLst/>
          </a:prstGeom>
          <a:noFill/>
        </p:spPr>
        <p:txBody>
          <a:bodyPr wrap="square" rtlCol="0">
            <a:spAutoFit/>
          </a:bodyPr>
          <a:lstStyle/>
          <a:p>
            <a:r>
              <a:rPr lang="en-US" b="1" dirty="0" smtClean="0">
                <a:solidFill>
                  <a:srgbClr val="002060"/>
                </a:solidFill>
              </a:rPr>
              <a:t>I would like to </a:t>
            </a:r>
            <a:r>
              <a:rPr lang="en-US" dirty="0" smtClean="0"/>
              <a:t>…..</a:t>
            </a:r>
            <a:endParaRPr lang="ru-RU" dirty="0"/>
          </a:p>
        </p:txBody>
      </p:sp>
      <p:sp>
        <p:nvSpPr>
          <p:cNvPr id="32" name="TextBox 31"/>
          <p:cNvSpPr txBox="1"/>
          <p:nvPr/>
        </p:nvSpPr>
        <p:spPr>
          <a:xfrm>
            <a:off x="285720" y="428604"/>
            <a:ext cx="2214578" cy="646331"/>
          </a:xfrm>
          <a:prstGeom prst="rect">
            <a:avLst/>
          </a:prstGeom>
          <a:noFill/>
        </p:spPr>
        <p:txBody>
          <a:bodyPr wrap="square" rtlCol="0">
            <a:spAutoFit/>
          </a:bodyPr>
          <a:lstStyle/>
          <a:p>
            <a:r>
              <a:rPr lang="en-US" b="1" dirty="0" smtClean="0">
                <a:solidFill>
                  <a:srgbClr val="002060"/>
                </a:solidFill>
              </a:rPr>
              <a:t>Today I have known …</a:t>
            </a:r>
            <a:endParaRPr lang="ru-RU" b="1" dirty="0">
              <a:solidFill>
                <a:srgbClr val="002060"/>
              </a:solidFill>
            </a:endParaRPr>
          </a:p>
        </p:txBody>
      </p:sp>
      <p:sp>
        <p:nvSpPr>
          <p:cNvPr id="36" name="TextBox 35"/>
          <p:cNvSpPr txBox="1"/>
          <p:nvPr/>
        </p:nvSpPr>
        <p:spPr>
          <a:xfrm>
            <a:off x="214282" y="2714620"/>
            <a:ext cx="2286016" cy="369332"/>
          </a:xfrm>
          <a:prstGeom prst="rect">
            <a:avLst/>
          </a:prstGeom>
          <a:noFill/>
        </p:spPr>
        <p:txBody>
          <a:bodyPr wrap="square" rtlCol="0">
            <a:spAutoFit/>
          </a:bodyPr>
          <a:lstStyle/>
          <a:p>
            <a:r>
              <a:rPr lang="en-US" b="1" dirty="0" smtClean="0">
                <a:solidFill>
                  <a:srgbClr val="002060"/>
                </a:solidFill>
              </a:rPr>
              <a:t>It was interesting…</a:t>
            </a:r>
            <a:endParaRPr lang="ru-RU" b="1" dirty="0">
              <a:solidFill>
                <a:srgbClr val="002060"/>
              </a:solidFill>
            </a:endParaRPr>
          </a:p>
        </p:txBody>
      </p:sp>
      <p:sp>
        <p:nvSpPr>
          <p:cNvPr id="37" name="TextBox 36"/>
          <p:cNvSpPr txBox="1"/>
          <p:nvPr/>
        </p:nvSpPr>
        <p:spPr>
          <a:xfrm>
            <a:off x="214282" y="5000636"/>
            <a:ext cx="2286016" cy="369332"/>
          </a:xfrm>
          <a:prstGeom prst="rect">
            <a:avLst/>
          </a:prstGeom>
          <a:noFill/>
        </p:spPr>
        <p:txBody>
          <a:bodyPr wrap="square" rtlCol="0">
            <a:spAutoFit/>
          </a:bodyPr>
          <a:lstStyle/>
          <a:p>
            <a:r>
              <a:rPr lang="en-US" b="1" dirty="0" smtClean="0">
                <a:solidFill>
                  <a:srgbClr val="002060"/>
                </a:solidFill>
              </a:rPr>
              <a:t>Now I’ve learnt how…</a:t>
            </a:r>
            <a:endParaRPr lang="ru-RU" b="1" dirty="0">
              <a:solidFill>
                <a:srgbClr val="002060"/>
              </a:solidFill>
            </a:endParaRPr>
          </a:p>
        </p:txBody>
      </p:sp>
      <p:sp>
        <p:nvSpPr>
          <p:cNvPr id="38" name="TextBox 37"/>
          <p:cNvSpPr txBox="1"/>
          <p:nvPr/>
        </p:nvSpPr>
        <p:spPr>
          <a:xfrm>
            <a:off x="2214546" y="6286520"/>
            <a:ext cx="1285884" cy="369332"/>
          </a:xfrm>
          <a:prstGeom prst="rect">
            <a:avLst/>
          </a:prstGeom>
          <a:noFill/>
        </p:spPr>
        <p:txBody>
          <a:bodyPr wrap="square" rtlCol="0">
            <a:spAutoFit/>
          </a:bodyPr>
          <a:lstStyle/>
          <a:p>
            <a:pPr>
              <a:buFont typeface="Arial" pitchFamily="34" charset="0"/>
              <a:buChar char="•"/>
            </a:pPr>
            <a:r>
              <a:rPr lang="en-US" b="1" dirty="0" smtClean="0"/>
              <a:t>perfectly</a:t>
            </a:r>
            <a:endParaRPr lang="ru-RU" b="1" dirty="0"/>
          </a:p>
        </p:txBody>
      </p:sp>
      <p:sp>
        <p:nvSpPr>
          <p:cNvPr id="39" name="TextBox 38"/>
          <p:cNvSpPr txBox="1"/>
          <p:nvPr/>
        </p:nvSpPr>
        <p:spPr>
          <a:xfrm>
            <a:off x="2428860" y="5715016"/>
            <a:ext cx="714379" cy="369332"/>
          </a:xfrm>
          <a:prstGeom prst="rect">
            <a:avLst/>
          </a:prstGeom>
          <a:noFill/>
        </p:spPr>
        <p:txBody>
          <a:bodyPr wrap="square" rtlCol="0">
            <a:spAutoFit/>
          </a:bodyPr>
          <a:lstStyle/>
          <a:p>
            <a:pPr>
              <a:buFont typeface="Arial" pitchFamily="34" charset="0"/>
              <a:buChar char="•"/>
            </a:pPr>
            <a:r>
              <a:rPr lang="en-US" b="1" dirty="0" smtClean="0"/>
              <a:t>well</a:t>
            </a:r>
            <a:endParaRPr lang="ru-RU" b="1" dirty="0"/>
          </a:p>
        </p:txBody>
      </p:sp>
      <p:sp>
        <p:nvSpPr>
          <p:cNvPr id="44" name="TextBox 43"/>
          <p:cNvSpPr txBox="1"/>
          <p:nvPr/>
        </p:nvSpPr>
        <p:spPr>
          <a:xfrm rot="20565948">
            <a:off x="2091494" y="3451086"/>
            <a:ext cx="1646663" cy="646331"/>
          </a:xfrm>
          <a:prstGeom prst="rect">
            <a:avLst/>
          </a:prstGeom>
          <a:noFill/>
        </p:spPr>
        <p:txBody>
          <a:bodyPr wrap="square" rtlCol="0">
            <a:spAutoFit/>
          </a:bodyPr>
          <a:lstStyle/>
          <a:p>
            <a:pPr>
              <a:buFont typeface="Arial" pitchFamily="34" charset="0"/>
              <a:buChar char="•"/>
            </a:pPr>
            <a:r>
              <a:rPr lang="en-US" b="1" dirty="0" smtClean="0"/>
              <a:t>do grammar exercises</a:t>
            </a:r>
            <a:endParaRPr lang="ru-RU" b="1" dirty="0"/>
          </a:p>
        </p:txBody>
      </p:sp>
      <p:sp>
        <p:nvSpPr>
          <p:cNvPr id="33" name="TextBox 32"/>
          <p:cNvSpPr txBox="1"/>
          <p:nvPr/>
        </p:nvSpPr>
        <p:spPr>
          <a:xfrm>
            <a:off x="5286380" y="6000768"/>
            <a:ext cx="1714512" cy="369332"/>
          </a:xfrm>
          <a:prstGeom prst="rect">
            <a:avLst/>
          </a:prstGeom>
          <a:noFill/>
        </p:spPr>
        <p:txBody>
          <a:bodyPr wrap="square" rtlCol="0">
            <a:spAutoFit/>
          </a:bodyPr>
          <a:lstStyle/>
          <a:p>
            <a:pPr>
              <a:buFont typeface="Arial" pitchFamily="34" charset="0"/>
              <a:buChar char="•"/>
            </a:pPr>
            <a:r>
              <a:rPr lang="en-US" b="1" dirty="0" smtClean="0"/>
              <a:t>I was good at</a:t>
            </a:r>
            <a:endParaRPr lang="ru-RU" b="1" dirty="0"/>
          </a:p>
        </p:txBody>
      </p:sp>
      <p:sp>
        <p:nvSpPr>
          <p:cNvPr id="34" name="TextBox 33"/>
          <p:cNvSpPr txBox="1"/>
          <p:nvPr/>
        </p:nvSpPr>
        <p:spPr>
          <a:xfrm rot="20483596">
            <a:off x="2485085" y="2512598"/>
            <a:ext cx="1400232" cy="369332"/>
          </a:xfrm>
          <a:prstGeom prst="rect">
            <a:avLst/>
          </a:prstGeom>
          <a:noFill/>
        </p:spPr>
        <p:txBody>
          <a:bodyPr wrap="square" rtlCol="0">
            <a:spAutoFit/>
          </a:bodyPr>
          <a:lstStyle/>
          <a:p>
            <a:r>
              <a:rPr lang="en-US" b="1" dirty="0" smtClean="0"/>
              <a:t>information</a:t>
            </a:r>
            <a:endParaRPr lang="ru-RU" b="1" dirty="0"/>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80">
                                          <p:stCondLst>
                                            <p:cond delay="0"/>
                                          </p:stCondLst>
                                        </p:cTn>
                                        <p:tgtEl>
                                          <p:spTgt spid="8">
                                            <p:bg/>
                                          </p:spTgt>
                                        </p:tgtEl>
                                      </p:cBhvr>
                                    </p:animEffect>
                                    <p:anim calcmode="lin" valueType="num">
                                      <p:cBhvr>
                                        <p:cTn id="8"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bg/>
                                          </p:spTgt>
                                        </p:tgtEl>
                                      </p:cBhvr>
                                      <p:to x="100000" y="60000"/>
                                    </p:animScale>
                                    <p:animScale>
                                      <p:cBhvr>
                                        <p:cTn id="14" dur="166" decel="50000">
                                          <p:stCondLst>
                                            <p:cond delay="676"/>
                                          </p:stCondLst>
                                        </p:cTn>
                                        <p:tgtEl>
                                          <p:spTgt spid="8">
                                            <p:bg/>
                                          </p:spTgt>
                                        </p:tgtEl>
                                      </p:cBhvr>
                                      <p:to x="100000" y="100000"/>
                                    </p:animScale>
                                    <p:animScale>
                                      <p:cBhvr>
                                        <p:cTn id="15" dur="26">
                                          <p:stCondLst>
                                            <p:cond delay="1312"/>
                                          </p:stCondLst>
                                        </p:cTn>
                                        <p:tgtEl>
                                          <p:spTgt spid="8">
                                            <p:bg/>
                                          </p:spTgt>
                                        </p:tgtEl>
                                      </p:cBhvr>
                                      <p:to x="100000" y="80000"/>
                                    </p:animScale>
                                    <p:animScale>
                                      <p:cBhvr>
                                        <p:cTn id="16" dur="166" decel="50000">
                                          <p:stCondLst>
                                            <p:cond delay="1338"/>
                                          </p:stCondLst>
                                        </p:cTn>
                                        <p:tgtEl>
                                          <p:spTgt spid="8">
                                            <p:bg/>
                                          </p:spTgt>
                                        </p:tgtEl>
                                      </p:cBhvr>
                                      <p:to x="100000" y="100000"/>
                                    </p:animScale>
                                    <p:animScale>
                                      <p:cBhvr>
                                        <p:cTn id="17" dur="26">
                                          <p:stCondLst>
                                            <p:cond delay="1642"/>
                                          </p:stCondLst>
                                        </p:cTn>
                                        <p:tgtEl>
                                          <p:spTgt spid="8">
                                            <p:bg/>
                                          </p:spTgt>
                                        </p:tgtEl>
                                      </p:cBhvr>
                                      <p:to x="100000" y="90000"/>
                                    </p:animScale>
                                    <p:animScale>
                                      <p:cBhvr>
                                        <p:cTn id="18" dur="166" decel="50000">
                                          <p:stCondLst>
                                            <p:cond delay="1668"/>
                                          </p:stCondLst>
                                        </p:cTn>
                                        <p:tgtEl>
                                          <p:spTgt spid="8">
                                            <p:bg/>
                                          </p:spTgt>
                                        </p:tgtEl>
                                      </p:cBhvr>
                                      <p:to x="100000" y="100000"/>
                                    </p:animScale>
                                    <p:animScale>
                                      <p:cBhvr>
                                        <p:cTn id="19" dur="26">
                                          <p:stCondLst>
                                            <p:cond delay="1808"/>
                                          </p:stCondLst>
                                        </p:cTn>
                                        <p:tgtEl>
                                          <p:spTgt spid="8">
                                            <p:bg/>
                                          </p:spTgt>
                                        </p:tgtEl>
                                      </p:cBhvr>
                                      <p:to x="100000" y="95000"/>
                                    </p:animScale>
                                    <p:animScale>
                                      <p:cBhvr>
                                        <p:cTn id="20" dur="166" decel="50000">
                                          <p:stCondLst>
                                            <p:cond delay="1834"/>
                                          </p:stCondLst>
                                        </p:cTn>
                                        <p:tgtEl>
                                          <p:spTgt spid="8">
                                            <p:bg/>
                                          </p:spTgt>
                                        </p:tgtEl>
                                      </p:cBhvr>
                                      <p:to x="100000" y="100000"/>
                                    </p:animScale>
                                  </p:childTnLst>
                                </p:cTn>
                              </p:par>
                              <p:par>
                                <p:cTn id="21" presetID="26"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80">
                                          <p:stCondLst>
                                            <p:cond delay="0"/>
                                          </p:stCondLst>
                                        </p:cTn>
                                        <p:tgtEl>
                                          <p:spTgt spid="8">
                                            <p:txEl>
                                              <p:pRg st="0" end="0"/>
                                            </p:txEl>
                                          </p:spTgt>
                                        </p:tgtEl>
                                      </p:cBhvr>
                                    </p:animEffect>
                                    <p:anim calcmode="lin" valueType="num">
                                      <p:cBhvr>
                                        <p:cTn id="2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xEl>
                                              <p:pRg st="0" end="0"/>
                                            </p:txEl>
                                          </p:spTgt>
                                        </p:tgtEl>
                                      </p:cBhvr>
                                      <p:to x="100000" y="60000"/>
                                    </p:animScale>
                                    <p:animScale>
                                      <p:cBhvr>
                                        <p:cTn id="30" dur="166" decel="50000">
                                          <p:stCondLst>
                                            <p:cond delay="676"/>
                                          </p:stCondLst>
                                        </p:cTn>
                                        <p:tgtEl>
                                          <p:spTgt spid="8">
                                            <p:txEl>
                                              <p:pRg st="0" end="0"/>
                                            </p:txEl>
                                          </p:spTgt>
                                        </p:tgtEl>
                                      </p:cBhvr>
                                      <p:to x="100000" y="100000"/>
                                    </p:animScale>
                                    <p:animScale>
                                      <p:cBhvr>
                                        <p:cTn id="31" dur="26">
                                          <p:stCondLst>
                                            <p:cond delay="1312"/>
                                          </p:stCondLst>
                                        </p:cTn>
                                        <p:tgtEl>
                                          <p:spTgt spid="8">
                                            <p:txEl>
                                              <p:pRg st="0" end="0"/>
                                            </p:txEl>
                                          </p:spTgt>
                                        </p:tgtEl>
                                      </p:cBhvr>
                                      <p:to x="100000" y="80000"/>
                                    </p:animScale>
                                    <p:animScale>
                                      <p:cBhvr>
                                        <p:cTn id="32" dur="166" decel="50000">
                                          <p:stCondLst>
                                            <p:cond delay="1338"/>
                                          </p:stCondLst>
                                        </p:cTn>
                                        <p:tgtEl>
                                          <p:spTgt spid="8">
                                            <p:txEl>
                                              <p:pRg st="0" end="0"/>
                                            </p:txEl>
                                          </p:spTgt>
                                        </p:tgtEl>
                                      </p:cBhvr>
                                      <p:to x="100000" y="100000"/>
                                    </p:animScale>
                                    <p:animScale>
                                      <p:cBhvr>
                                        <p:cTn id="33" dur="26">
                                          <p:stCondLst>
                                            <p:cond delay="1642"/>
                                          </p:stCondLst>
                                        </p:cTn>
                                        <p:tgtEl>
                                          <p:spTgt spid="8">
                                            <p:txEl>
                                              <p:pRg st="0" end="0"/>
                                            </p:txEl>
                                          </p:spTgt>
                                        </p:tgtEl>
                                      </p:cBhvr>
                                      <p:to x="100000" y="90000"/>
                                    </p:animScale>
                                    <p:animScale>
                                      <p:cBhvr>
                                        <p:cTn id="34" dur="166" decel="50000">
                                          <p:stCondLst>
                                            <p:cond delay="1668"/>
                                          </p:stCondLst>
                                        </p:cTn>
                                        <p:tgtEl>
                                          <p:spTgt spid="8">
                                            <p:txEl>
                                              <p:pRg st="0" end="0"/>
                                            </p:txEl>
                                          </p:spTgt>
                                        </p:tgtEl>
                                      </p:cBhvr>
                                      <p:to x="100000" y="100000"/>
                                    </p:animScale>
                                    <p:animScale>
                                      <p:cBhvr>
                                        <p:cTn id="35" dur="26">
                                          <p:stCondLst>
                                            <p:cond delay="1808"/>
                                          </p:stCondLst>
                                        </p:cTn>
                                        <p:tgtEl>
                                          <p:spTgt spid="8">
                                            <p:txEl>
                                              <p:pRg st="0" end="0"/>
                                            </p:txEl>
                                          </p:spTgt>
                                        </p:tgtEl>
                                      </p:cBhvr>
                                      <p:to x="100000" y="95000"/>
                                    </p:animScale>
                                    <p:animScale>
                                      <p:cBhvr>
                                        <p:cTn id="36" dur="166" decel="50000">
                                          <p:stCondLst>
                                            <p:cond delay="1834"/>
                                          </p:stCondLst>
                                        </p:cTn>
                                        <p:tgtEl>
                                          <p:spTgt spid="8">
                                            <p:txEl>
                                              <p:pRg st="0" end="0"/>
                                            </p:txEl>
                                          </p:spTgt>
                                        </p:tgtEl>
                                      </p:cBhvr>
                                      <p:to x="100000" y="100000"/>
                                    </p:animScale>
                                  </p:childTnLst>
                                </p:cTn>
                              </p:par>
                            </p:childTnLst>
                          </p:cTn>
                        </p:par>
                        <p:par>
                          <p:cTn id="37" fill="hold">
                            <p:stCondLst>
                              <p:cond delay="2000"/>
                            </p:stCondLst>
                            <p:childTnLst>
                              <p:par>
                                <p:cTn id="38" presetID="26"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par>
                          <p:cTn id="54" fill="hold">
                            <p:stCondLst>
                              <p:cond delay="4000"/>
                            </p:stCondLst>
                            <p:childTnLst>
                              <p:par>
                                <p:cTn id="55" presetID="26"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par>
                          <p:cTn id="71" fill="hold">
                            <p:stCondLst>
                              <p:cond delay="6000"/>
                            </p:stCondLst>
                            <p:childTnLst>
                              <p:par>
                                <p:cTn id="72" presetID="26" presetClass="entr" presetSubtype="0"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80">
                                          <p:stCondLst>
                                            <p:cond delay="0"/>
                                          </p:stCondLst>
                                        </p:cTn>
                                        <p:tgtEl>
                                          <p:spTgt spid="5"/>
                                        </p:tgtEl>
                                      </p:cBhvr>
                                    </p:animEffect>
                                    <p:anim calcmode="lin" valueType="num">
                                      <p:cBhvr>
                                        <p:cTn id="7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0" dur="26">
                                          <p:stCondLst>
                                            <p:cond delay="650"/>
                                          </p:stCondLst>
                                        </p:cTn>
                                        <p:tgtEl>
                                          <p:spTgt spid="5"/>
                                        </p:tgtEl>
                                      </p:cBhvr>
                                      <p:to x="100000" y="60000"/>
                                    </p:animScale>
                                    <p:animScale>
                                      <p:cBhvr>
                                        <p:cTn id="81" dur="166" decel="50000">
                                          <p:stCondLst>
                                            <p:cond delay="676"/>
                                          </p:stCondLst>
                                        </p:cTn>
                                        <p:tgtEl>
                                          <p:spTgt spid="5"/>
                                        </p:tgtEl>
                                      </p:cBhvr>
                                      <p:to x="100000" y="100000"/>
                                    </p:animScale>
                                    <p:animScale>
                                      <p:cBhvr>
                                        <p:cTn id="82" dur="26">
                                          <p:stCondLst>
                                            <p:cond delay="1312"/>
                                          </p:stCondLst>
                                        </p:cTn>
                                        <p:tgtEl>
                                          <p:spTgt spid="5"/>
                                        </p:tgtEl>
                                      </p:cBhvr>
                                      <p:to x="100000" y="80000"/>
                                    </p:animScale>
                                    <p:animScale>
                                      <p:cBhvr>
                                        <p:cTn id="83" dur="166" decel="50000">
                                          <p:stCondLst>
                                            <p:cond delay="1338"/>
                                          </p:stCondLst>
                                        </p:cTn>
                                        <p:tgtEl>
                                          <p:spTgt spid="5"/>
                                        </p:tgtEl>
                                      </p:cBhvr>
                                      <p:to x="100000" y="100000"/>
                                    </p:animScale>
                                    <p:animScale>
                                      <p:cBhvr>
                                        <p:cTn id="84" dur="26">
                                          <p:stCondLst>
                                            <p:cond delay="1642"/>
                                          </p:stCondLst>
                                        </p:cTn>
                                        <p:tgtEl>
                                          <p:spTgt spid="5"/>
                                        </p:tgtEl>
                                      </p:cBhvr>
                                      <p:to x="100000" y="90000"/>
                                    </p:animScale>
                                    <p:animScale>
                                      <p:cBhvr>
                                        <p:cTn id="85" dur="166" decel="50000">
                                          <p:stCondLst>
                                            <p:cond delay="1668"/>
                                          </p:stCondLst>
                                        </p:cTn>
                                        <p:tgtEl>
                                          <p:spTgt spid="5"/>
                                        </p:tgtEl>
                                      </p:cBhvr>
                                      <p:to x="100000" y="100000"/>
                                    </p:animScale>
                                    <p:animScale>
                                      <p:cBhvr>
                                        <p:cTn id="86" dur="26">
                                          <p:stCondLst>
                                            <p:cond delay="1808"/>
                                          </p:stCondLst>
                                        </p:cTn>
                                        <p:tgtEl>
                                          <p:spTgt spid="5"/>
                                        </p:tgtEl>
                                      </p:cBhvr>
                                      <p:to x="100000" y="95000"/>
                                    </p:animScale>
                                    <p:animScale>
                                      <p:cBhvr>
                                        <p:cTn id="87" dur="166" decel="50000">
                                          <p:stCondLst>
                                            <p:cond delay="1834"/>
                                          </p:stCondLst>
                                        </p:cTn>
                                        <p:tgtEl>
                                          <p:spTgt spid="5"/>
                                        </p:tgtEl>
                                      </p:cBhvr>
                                      <p:to x="100000" y="100000"/>
                                    </p:animScale>
                                  </p:childTnLst>
                                </p:cTn>
                              </p:par>
                            </p:childTnLst>
                          </p:cTn>
                        </p:par>
                        <p:par>
                          <p:cTn id="88" fill="hold">
                            <p:stCondLst>
                              <p:cond delay="8000"/>
                            </p:stCondLst>
                            <p:childTnLst>
                              <p:par>
                                <p:cTn id="89" presetID="26"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down)">
                                      <p:cBhvr>
                                        <p:cTn id="91" dur="580">
                                          <p:stCondLst>
                                            <p:cond delay="0"/>
                                          </p:stCondLst>
                                        </p:cTn>
                                        <p:tgtEl>
                                          <p:spTgt spid="7"/>
                                        </p:tgtEl>
                                      </p:cBhvr>
                                    </p:animEffect>
                                    <p:anim calcmode="lin" valueType="num">
                                      <p:cBhvr>
                                        <p:cTn id="9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7" dur="26">
                                          <p:stCondLst>
                                            <p:cond delay="650"/>
                                          </p:stCondLst>
                                        </p:cTn>
                                        <p:tgtEl>
                                          <p:spTgt spid="7"/>
                                        </p:tgtEl>
                                      </p:cBhvr>
                                      <p:to x="100000" y="60000"/>
                                    </p:animScale>
                                    <p:animScale>
                                      <p:cBhvr>
                                        <p:cTn id="98" dur="166" decel="50000">
                                          <p:stCondLst>
                                            <p:cond delay="676"/>
                                          </p:stCondLst>
                                        </p:cTn>
                                        <p:tgtEl>
                                          <p:spTgt spid="7"/>
                                        </p:tgtEl>
                                      </p:cBhvr>
                                      <p:to x="100000" y="100000"/>
                                    </p:animScale>
                                    <p:animScale>
                                      <p:cBhvr>
                                        <p:cTn id="99" dur="26">
                                          <p:stCondLst>
                                            <p:cond delay="1312"/>
                                          </p:stCondLst>
                                        </p:cTn>
                                        <p:tgtEl>
                                          <p:spTgt spid="7"/>
                                        </p:tgtEl>
                                      </p:cBhvr>
                                      <p:to x="100000" y="80000"/>
                                    </p:animScale>
                                    <p:animScale>
                                      <p:cBhvr>
                                        <p:cTn id="100" dur="166" decel="50000">
                                          <p:stCondLst>
                                            <p:cond delay="1338"/>
                                          </p:stCondLst>
                                        </p:cTn>
                                        <p:tgtEl>
                                          <p:spTgt spid="7"/>
                                        </p:tgtEl>
                                      </p:cBhvr>
                                      <p:to x="100000" y="100000"/>
                                    </p:animScale>
                                    <p:animScale>
                                      <p:cBhvr>
                                        <p:cTn id="101" dur="26">
                                          <p:stCondLst>
                                            <p:cond delay="1642"/>
                                          </p:stCondLst>
                                        </p:cTn>
                                        <p:tgtEl>
                                          <p:spTgt spid="7"/>
                                        </p:tgtEl>
                                      </p:cBhvr>
                                      <p:to x="100000" y="90000"/>
                                    </p:animScale>
                                    <p:animScale>
                                      <p:cBhvr>
                                        <p:cTn id="102" dur="166" decel="50000">
                                          <p:stCondLst>
                                            <p:cond delay="1668"/>
                                          </p:stCondLst>
                                        </p:cTn>
                                        <p:tgtEl>
                                          <p:spTgt spid="7"/>
                                        </p:tgtEl>
                                      </p:cBhvr>
                                      <p:to x="100000" y="100000"/>
                                    </p:animScale>
                                    <p:animScale>
                                      <p:cBhvr>
                                        <p:cTn id="103" dur="26">
                                          <p:stCondLst>
                                            <p:cond delay="1808"/>
                                          </p:stCondLst>
                                        </p:cTn>
                                        <p:tgtEl>
                                          <p:spTgt spid="7"/>
                                        </p:tgtEl>
                                      </p:cBhvr>
                                      <p:to x="100000" y="95000"/>
                                    </p:animScale>
                                    <p:animScale>
                                      <p:cBhvr>
                                        <p:cTn id="104" dur="166" decel="50000">
                                          <p:stCondLst>
                                            <p:cond delay="1834"/>
                                          </p:stCondLst>
                                        </p:cTn>
                                        <p:tgtEl>
                                          <p:spTgt spid="7"/>
                                        </p:tgtEl>
                                      </p:cBhvr>
                                      <p:to x="100000" y="100000"/>
                                    </p:animScale>
                                  </p:childTnLst>
                                </p:cTn>
                              </p:par>
                            </p:childTnLst>
                          </p:cTn>
                        </p:par>
                        <p:par>
                          <p:cTn id="105" fill="hold">
                            <p:stCondLst>
                              <p:cond delay="10000"/>
                            </p:stCondLst>
                            <p:childTnLst>
                              <p:par>
                                <p:cTn id="106" presetID="26" presetClass="entr" presetSubtype="0" fill="hold" grpId="0" nodeType="after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wipe(down)">
                                      <p:cBhvr>
                                        <p:cTn id="108" dur="290">
                                          <p:stCondLst>
                                            <p:cond delay="0"/>
                                          </p:stCondLst>
                                        </p:cTn>
                                        <p:tgtEl>
                                          <p:spTgt spid="11"/>
                                        </p:tgtEl>
                                      </p:cBhvr>
                                    </p:animEffect>
                                    <p:anim calcmode="lin" valueType="num">
                                      <p:cBhvr>
                                        <p:cTn id="109"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14" dur="13">
                                          <p:stCondLst>
                                            <p:cond delay="325"/>
                                          </p:stCondLst>
                                        </p:cTn>
                                        <p:tgtEl>
                                          <p:spTgt spid="11"/>
                                        </p:tgtEl>
                                      </p:cBhvr>
                                      <p:to x="100000" y="60000"/>
                                    </p:animScale>
                                    <p:animScale>
                                      <p:cBhvr>
                                        <p:cTn id="115" dur="83" decel="50000">
                                          <p:stCondLst>
                                            <p:cond delay="338"/>
                                          </p:stCondLst>
                                        </p:cTn>
                                        <p:tgtEl>
                                          <p:spTgt spid="11"/>
                                        </p:tgtEl>
                                      </p:cBhvr>
                                      <p:to x="100000" y="100000"/>
                                    </p:animScale>
                                    <p:animScale>
                                      <p:cBhvr>
                                        <p:cTn id="116" dur="13">
                                          <p:stCondLst>
                                            <p:cond delay="656"/>
                                          </p:stCondLst>
                                        </p:cTn>
                                        <p:tgtEl>
                                          <p:spTgt spid="11"/>
                                        </p:tgtEl>
                                      </p:cBhvr>
                                      <p:to x="100000" y="80000"/>
                                    </p:animScale>
                                    <p:animScale>
                                      <p:cBhvr>
                                        <p:cTn id="117" dur="83" decel="50000">
                                          <p:stCondLst>
                                            <p:cond delay="669"/>
                                          </p:stCondLst>
                                        </p:cTn>
                                        <p:tgtEl>
                                          <p:spTgt spid="11"/>
                                        </p:tgtEl>
                                      </p:cBhvr>
                                      <p:to x="100000" y="100000"/>
                                    </p:animScale>
                                    <p:animScale>
                                      <p:cBhvr>
                                        <p:cTn id="118" dur="13">
                                          <p:stCondLst>
                                            <p:cond delay="821"/>
                                          </p:stCondLst>
                                        </p:cTn>
                                        <p:tgtEl>
                                          <p:spTgt spid="11"/>
                                        </p:tgtEl>
                                      </p:cBhvr>
                                      <p:to x="100000" y="90000"/>
                                    </p:animScale>
                                    <p:animScale>
                                      <p:cBhvr>
                                        <p:cTn id="119" dur="83" decel="50000">
                                          <p:stCondLst>
                                            <p:cond delay="834"/>
                                          </p:stCondLst>
                                        </p:cTn>
                                        <p:tgtEl>
                                          <p:spTgt spid="11"/>
                                        </p:tgtEl>
                                      </p:cBhvr>
                                      <p:to x="100000" y="100000"/>
                                    </p:animScale>
                                    <p:animScale>
                                      <p:cBhvr>
                                        <p:cTn id="120" dur="13">
                                          <p:stCondLst>
                                            <p:cond delay="904"/>
                                          </p:stCondLst>
                                        </p:cTn>
                                        <p:tgtEl>
                                          <p:spTgt spid="11"/>
                                        </p:tgtEl>
                                      </p:cBhvr>
                                      <p:to x="100000" y="95000"/>
                                    </p:animScale>
                                    <p:animScale>
                                      <p:cBhvr>
                                        <p:cTn id="121" dur="83" decel="50000">
                                          <p:stCondLst>
                                            <p:cond delay="917"/>
                                          </p:stCondLst>
                                        </p:cTn>
                                        <p:tgtEl>
                                          <p:spTgt spid="11"/>
                                        </p:tgtEl>
                                      </p:cBhvr>
                                      <p:to x="100000" y="100000"/>
                                    </p:animScale>
                                  </p:childTnLst>
                                </p:cTn>
                              </p:par>
                            </p:childTnLst>
                          </p:cTn>
                        </p:par>
                        <p:par>
                          <p:cTn id="122" fill="hold">
                            <p:stCondLst>
                              <p:cond delay="11000"/>
                            </p:stCondLst>
                            <p:childTnLst>
                              <p:par>
                                <p:cTn id="123" presetID="26" presetClass="entr" presetSubtype="0"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290">
                                          <p:stCondLst>
                                            <p:cond delay="0"/>
                                          </p:stCondLst>
                                        </p:cTn>
                                        <p:tgtEl>
                                          <p:spTgt spid="18"/>
                                        </p:tgtEl>
                                      </p:cBhvr>
                                    </p:animEffect>
                                    <p:anim calcmode="lin" valueType="num">
                                      <p:cBhvr>
                                        <p:cTn id="126"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7"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8"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29"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30"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1" dur="13">
                                          <p:stCondLst>
                                            <p:cond delay="325"/>
                                          </p:stCondLst>
                                        </p:cTn>
                                        <p:tgtEl>
                                          <p:spTgt spid="18"/>
                                        </p:tgtEl>
                                      </p:cBhvr>
                                      <p:to x="100000" y="60000"/>
                                    </p:animScale>
                                    <p:animScale>
                                      <p:cBhvr>
                                        <p:cTn id="132" dur="83" decel="50000">
                                          <p:stCondLst>
                                            <p:cond delay="338"/>
                                          </p:stCondLst>
                                        </p:cTn>
                                        <p:tgtEl>
                                          <p:spTgt spid="18"/>
                                        </p:tgtEl>
                                      </p:cBhvr>
                                      <p:to x="100000" y="100000"/>
                                    </p:animScale>
                                    <p:animScale>
                                      <p:cBhvr>
                                        <p:cTn id="133" dur="13">
                                          <p:stCondLst>
                                            <p:cond delay="656"/>
                                          </p:stCondLst>
                                        </p:cTn>
                                        <p:tgtEl>
                                          <p:spTgt spid="18"/>
                                        </p:tgtEl>
                                      </p:cBhvr>
                                      <p:to x="100000" y="80000"/>
                                    </p:animScale>
                                    <p:animScale>
                                      <p:cBhvr>
                                        <p:cTn id="134" dur="83" decel="50000">
                                          <p:stCondLst>
                                            <p:cond delay="669"/>
                                          </p:stCondLst>
                                        </p:cTn>
                                        <p:tgtEl>
                                          <p:spTgt spid="18"/>
                                        </p:tgtEl>
                                      </p:cBhvr>
                                      <p:to x="100000" y="100000"/>
                                    </p:animScale>
                                    <p:animScale>
                                      <p:cBhvr>
                                        <p:cTn id="135" dur="13">
                                          <p:stCondLst>
                                            <p:cond delay="821"/>
                                          </p:stCondLst>
                                        </p:cTn>
                                        <p:tgtEl>
                                          <p:spTgt spid="18"/>
                                        </p:tgtEl>
                                      </p:cBhvr>
                                      <p:to x="100000" y="90000"/>
                                    </p:animScale>
                                    <p:animScale>
                                      <p:cBhvr>
                                        <p:cTn id="136" dur="83" decel="50000">
                                          <p:stCondLst>
                                            <p:cond delay="834"/>
                                          </p:stCondLst>
                                        </p:cTn>
                                        <p:tgtEl>
                                          <p:spTgt spid="18"/>
                                        </p:tgtEl>
                                      </p:cBhvr>
                                      <p:to x="100000" y="100000"/>
                                    </p:animScale>
                                    <p:animScale>
                                      <p:cBhvr>
                                        <p:cTn id="137" dur="13">
                                          <p:stCondLst>
                                            <p:cond delay="904"/>
                                          </p:stCondLst>
                                        </p:cTn>
                                        <p:tgtEl>
                                          <p:spTgt spid="18"/>
                                        </p:tgtEl>
                                      </p:cBhvr>
                                      <p:to x="100000" y="95000"/>
                                    </p:animScale>
                                    <p:animScale>
                                      <p:cBhvr>
                                        <p:cTn id="138" dur="83" decel="50000">
                                          <p:stCondLst>
                                            <p:cond delay="917"/>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allAtOnce" animBg="1"/>
      <p:bldP spid="9" grpId="0" animBg="1"/>
      <p:bldP spid="10" grpId="0" animBg="1"/>
      <p:bldP spid="11"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crazys.info/files/i/2010.3.8/1268049012_morning8.jpg"/>
          <p:cNvPicPr/>
          <p:nvPr/>
        </p:nvPicPr>
        <p:blipFill>
          <a:blip r:embed="rId2"/>
          <a:srcRect/>
          <a:stretch>
            <a:fillRect/>
          </a:stretch>
        </p:blipFill>
        <p:spPr bwMode="auto">
          <a:xfrm>
            <a:off x="0" y="0"/>
            <a:ext cx="9144000" cy="7358042"/>
          </a:xfrm>
          <a:prstGeom prst="rect">
            <a:avLst/>
          </a:prstGeom>
          <a:noFill/>
          <a:ln w="9525">
            <a:noFill/>
            <a:miter lim="800000"/>
            <a:headEnd/>
            <a:tailEnd/>
          </a:ln>
        </p:spPr>
      </p:pic>
      <p:sp>
        <p:nvSpPr>
          <p:cNvPr id="4" name="TextBox 3"/>
          <p:cNvSpPr txBox="1"/>
          <p:nvPr/>
        </p:nvSpPr>
        <p:spPr>
          <a:xfrm>
            <a:off x="1142976" y="928670"/>
            <a:ext cx="5977883" cy="1200329"/>
          </a:xfrm>
          <a:prstGeom prst="rect">
            <a:avLst/>
          </a:prstGeom>
          <a:noFill/>
        </p:spPr>
        <p:txBody>
          <a:bodyPr wrap="square" rtlCol="0">
            <a:spAutoFit/>
          </a:bodyPr>
          <a:lstStyle/>
          <a:p>
            <a:r>
              <a:rPr lang="en-US" sz="7200" dirty="0" smtClean="0">
                <a:solidFill>
                  <a:srgbClr val="C00000"/>
                </a:solidFill>
                <a:latin typeface="Colonna MT" pitchFamily="82" charset="0"/>
                <a:cs typeface="Vijaya" pitchFamily="34" charset="0"/>
              </a:rPr>
              <a:t>Thank  you!</a:t>
            </a:r>
            <a:endParaRPr lang="ru-RU" sz="7200" dirty="0">
              <a:solidFill>
                <a:srgbClr val="C00000"/>
              </a:solidFill>
              <a:latin typeface="Candara" pitchFamily="34" charset="0"/>
              <a:cs typeface="Vijaya" pitchFamily="34" charset="0"/>
            </a:endParaRPr>
          </a:p>
        </p:txBody>
      </p:sp>
      <p:sp>
        <p:nvSpPr>
          <p:cNvPr id="5" name="TextBox 4"/>
          <p:cNvSpPr txBox="1"/>
          <p:nvPr/>
        </p:nvSpPr>
        <p:spPr>
          <a:xfrm flipH="1">
            <a:off x="2685029" y="2285992"/>
            <a:ext cx="4172987" cy="1200329"/>
          </a:xfrm>
          <a:prstGeom prst="rect">
            <a:avLst/>
          </a:prstGeom>
          <a:noFill/>
        </p:spPr>
        <p:txBody>
          <a:bodyPr wrap="square" rtlCol="0">
            <a:spAutoFit/>
          </a:bodyPr>
          <a:lstStyle/>
          <a:p>
            <a:r>
              <a:rPr lang="en-US" sz="7200" dirty="0" smtClean="0">
                <a:solidFill>
                  <a:srgbClr val="C00000"/>
                </a:solidFill>
                <a:latin typeface="Colonna MT" pitchFamily="82" charset="0"/>
              </a:rPr>
              <a:t>Good-bye!</a:t>
            </a:r>
            <a:endParaRPr lang="ru-RU" sz="7200" dirty="0">
              <a:solidFill>
                <a:srgbClr val="C00000"/>
              </a:solidFill>
            </a:endParaRPr>
          </a:p>
        </p:txBody>
      </p:sp>
      <p:sp>
        <p:nvSpPr>
          <p:cNvPr id="3" name="Облако 2"/>
          <p:cNvSpPr/>
          <p:nvPr/>
        </p:nvSpPr>
        <p:spPr>
          <a:xfrm>
            <a:off x="2522773" y="4038509"/>
            <a:ext cx="4335243" cy="255829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solidFill>
                  <a:srgbClr val="002060"/>
                </a:solidFill>
              </a:rPr>
              <a:t>Английское </a:t>
            </a:r>
            <a:r>
              <a:rPr lang="en-US" dirty="0">
                <a:solidFill>
                  <a:srgbClr val="002060"/>
                </a:solidFill>
              </a:rPr>
              <a:t> </a:t>
            </a:r>
            <a:r>
              <a:rPr lang="ru-RU" dirty="0">
                <a:solidFill>
                  <a:srgbClr val="002060"/>
                </a:solidFill>
              </a:rPr>
              <a:t>«</a:t>
            </a:r>
            <a:r>
              <a:rPr lang="en-US" dirty="0">
                <a:solidFill>
                  <a:srgbClr val="002060"/>
                </a:solidFill>
              </a:rPr>
              <a:t>good bye</a:t>
            </a:r>
            <a:r>
              <a:rPr lang="ru-RU" dirty="0">
                <a:solidFill>
                  <a:srgbClr val="002060"/>
                </a:solidFill>
              </a:rPr>
              <a:t>»</a:t>
            </a:r>
            <a:r>
              <a:rPr lang="en-US" dirty="0">
                <a:solidFill>
                  <a:srgbClr val="002060"/>
                </a:solidFill>
              </a:rPr>
              <a:t> – </a:t>
            </a:r>
            <a:r>
              <a:rPr lang="ru-RU" dirty="0">
                <a:solidFill>
                  <a:srgbClr val="002060"/>
                </a:solidFill>
              </a:rPr>
              <a:t>сокращенная версия фразы «</a:t>
            </a:r>
            <a:r>
              <a:rPr lang="en-US" dirty="0">
                <a:solidFill>
                  <a:srgbClr val="002060"/>
                </a:solidFill>
              </a:rPr>
              <a:t>God be with you</a:t>
            </a:r>
            <a:r>
              <a:rPr lang="ru-RU" dirty="0">
                <a:solidFill>
                  <a:srgbClr val="002060"/>
                </a:solidFill>
              </a:rPr>
              <a:t>», что значит «Да прибудет с вами Господь»</a:t>
            </a: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85728"/>
            <a:ext cx="7143768" cy="642942"/>
          </a:xfrm>
        </p:spPr>
        <p:txBody>
          <a:bodyPr>
            <a:noAutofit/>
          </a:bodyPr>
          <a:lstStyle/>
          <a:p>
            <a:pPr algn="l"/>
            <a:r>
              <a:rPr lang="en-US" sz="4000" b="1" dirty="0" smtClean="0">
                <a:solidFill>
                  <a:srgbClr val="C00000"/>
                </a:solidFill>
              </a:rPr>
              <a:t>  Have you ever been to the UK?</a:t>
            </a:r>
            <a:endParaRPr lang="ru-RU" sz="4000" b="1" dirty="0">
              <a:solidFill>
                <a:srgbClr val="C00000"/>
              </a:solidFill>
            </a:endParaRPr>
          </a:p>
        </p:txBody>
      </p:sp>
      <p:sp>
        <p:nvSpPr>
          <p:cNvPr id="8" name="TextBox 7"/>
          <p:cNvSpPr txBox="1"/>
          <p:nvPr/>
        </p:nvSpPr>
        <p:spPr>
          <a:xfrm>
            <a:off x="357158" y="0"/>
            <a:ext cx="8786842" cy="892552"/>
          </a:xfrm>
          <a:prstGeom prst="rect">
            <a:avLst/>
          </a:prstGeom>
          <a:noFill/>
        </p:spPr>
        <p:txBody>
          <a:bodyPr wrap="square" rtlCol="0">
            <a:spAutoFit/>
          </a:bodyPr>
          <a:lstStyle/>
          <a:p>
            <a:pPr lvl="1">
              <a:buFont typeface="Arial" pitchFamily="34" charset="0"/>
              <a:buChar char="•"/>
            </a:pPr>
            <a:endParaRPr lang="en-US" sz="2800" i="1" dirty="0" smtClean="0">
              <a:solidFill>
                <a:srgbClr val="C00000"/>
              </a:solidFill>
            </a:endParaRPr>
          </a:p>
          <a:p>
            <a:endParaRPr lang="ru-RU" sz="2400" dirty="0"/>
          </a:p>
        </p:txBody>
      </p:sp>
      <p:pic>
        <p:nvPicPr>
          <p:cNvPr id="12" name="Взлет самолета.mp3">
            <a:hlinkClick r:id="" action="ppaction://media"/>
          </p:cNvPr>
          <p:cNvPicPr>
            <a:picLocks noChangeAspect="1"/>
          </p:cNvPicPr>
          <p:nvPr>
            <a:videoFile r:link="rId1"/>
            <p:extLst>
              <p:ext uri="{DAA4B4D4-6D71-4841-9C94-3DE7FCFB9230}">
                <p14:media xmlns="" xmlns:p14="http://schemas.microsoft.com/office/powerpoint/2010/main"/>
              </p:ext>
            </p:extLst>
          </p:nvPr>
        </p:nvPicPr>
        <p:blipFill>
          <a:blip r:embed="rId5" cstate="print"/>
          <a:stretch>
            <a:fillRect/>
          </a:stretch>
        </p:blipFill>
        <p:spPr>
          <a:xfrm>
            <a:off x="2214546" y="2643182"/>
            <a:ext cx="609600" cy="609600"/>
          </a:xfrm>
          <a:prstGeom prst="rect">
            <a:avLst/>
          </a:prstGeom>
        </p:spPr>
      </p:pic>
      <p:pic>
        <p:nvPicPr>
          <p:cNvPr id="14" name="Picture 3" descr="C:\Users\rekom\Desktop\Англ.яз\Картинки\Лондон\1024x768_327756_[www.ArtFile.ru].jpg"/>
          <p:cNvPicPr>
            <a:picLocks noChangeAspect="1" noChangeArrowheads="1"/>
          </p:cNvPicPr>
          <p:nvPr/>
        </p:nvPicPr>
        <p:blipFill>
          <a:blip r:embed="rId6" cstate="email"/>
          <a:srcRect/>
          <a:stretch>
            <a:fillRect/>
          </a:stretch>
        </p:blipFill>
        <p:spPr bwMode="auto">
          <a:xfrm>
            <a:off x="5357818" y="1357298"/>
            <a:ext cx="3429024" cy="3500462"/>
          </a:xfrm>
          <a:prstGeom prst="rect">
            <a:avLst/>
          </a:prstGeom>
          <a:noFill/>
        </p:spPr>
      </p:pic>
      <p:sp>
        <p:nvSpPr>
          <p:cNvPr id="18" name="TextBox 17"/>
          <p:cNvSpPr txBox="1"/>
          <p:nvPr/>
        </p:nvSpPr>
        <p:spPr>
          <a:xfrm>
            <a:off x="500034" y="1643050"/>
            <a:ext cx="4786346" cy="4678204"/>
          </a:xfrm>
          <a:prstGeom prst="rect">
            <a:avLst/>
          </a:prstGeom>
          <a:noFill/>
        </p:spPr>
        <p:txBody>
          <a:bodyPr wrap="square" rtlCol="0">
            <a:spAutoFit/>
          </a:bodyPr>
          <a:lstStyle/>
          <a:p>
            <a:pPr marL="0" lvl="1" algn="just"/>
            <a:r>
              <a:rPr lang="en-US" sz="2800" dirty="0" smtClean="0"/>
              <a:t>Would you like to visit  the UK?</a:t>
            </a:r>
          </a:p>
          <a:p>
            <a:pPr algn="just"/>
            <a:r>
              <a:rPr lang="en-US" sz="2800" dirty="0" smtClean="0"/>
              <a:t>What a strange sound! Can you hear?</a:t>
            </a:r>
          </a:p>
          <a:p>
            <a:pPr algn="just"/>
            <a:endParaRPr lang="en-US" sz="2800" dirty="0" smtClean="0"/>
          </a:p>
          <a:p>
            <a:pPr algn="just"/>
            <a:r>
              <a:rPr lang="en-US" sz="2800" dirty="0" smtClean="0"/>
              <a:t> Maybe it is the sound of a train, ship, car, bicycle or  a plane? </a:t>
            </a:r>
            <a:endParaRPr lang="ru-RU" sz="2800" dirty="0" smtClean="0"/>
          </a:p>
          <a:p>
            <a:pPr algn="just"/>
            <a:r>
              <a:rPr lang="en-US" sz="2800" dirty="0" smtClean="0"/>
              <a:t>Do you like travelling? Imagine we are on aboard of this plane.  Fasten the belts please. </a:t>
            </a:r>
            <a:endParaRPr lang="ru-RU" sz="2800" dirty="0" smtClean="0"/>
          </a:p>
          <a:p>
            <a:pPr marL="0" lvl="1" algn="just"/>
            <a:endParaRPr lang="ru-RU" dirty="0" smtClean="0"/>
          </a:p>
        </p:txBody>
      </p:sp>
      <p:pic>
        <p:nvPicPr>
          <p:cNvPr id="19" name="Содержимое 18" descr="Обои для рабочего стола: Sukhoi Superjet 100"/>
          <p:cNvPicPr>
            <a:picLocks noGrp="1"/>
          </p:cNvPicPr>
          <p:nvPr>
            <p:ph sz="half" idx="2"/>
          </p:nvPr>
        </p:nvPicPr>
        <p:blipFill>
          <a:blip r:embed="rId7"/>
          <a:srcRect/>
          <a:stretch>
            <a:fillRect/>
          </a:stretch>
        </p:blipFill>
        <p:spPr bwMode="auto">
          <a:xfrm rot="10276130" flipH="1" flipV="1">
            <a:off x="133307" y="157545"/>
            <a:ext cx="2193009" cy="1536401"/>
          </a:xfrm>
          <a:prstGeom prst="cloudCallout">
            <a:avLst>
              <a:gd name="adj1" fmla="val 36837"/>
              <a:gd name="adj2" fmla="val 72896"/>
            </a:avLst>
          </a:prstGeom>
          <a:noFill/>
          <a:ln w="9525">
            <a:noFill/>
            <a:miter lim="800000"/>
            <a:headEnd/>
            <a:tailEnd/>
          </a:ln>
          <a:effectLst>
            <a:outerShdw blurRad="76200" dir="18900000" sy="23000" kx="-1200000" algn="bl" rotWithShape="0">
              <a:prstClr val="black">
                <a:alpha val="20000"/>
              </a:prstClr>
            </a:outerShdw>
          </a:effectLst>
        </p:spPr>
      </p:pic>
    </p:spTree>
    <p:extLst>
      <p:ext uri="{BB962C8B-B14F-4D97-AF65-F5344CB8AC3E}">
        <p14:creationId xmlns="" xmlns:p14="http://schemas.microsoft.com/office/powerpoint/2010/main" val="1309313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67379" fill="hold"/>
                                        <p:tgtEl>
                                          <p:spTgt spid="12"/>
                                        </p:tgtEl>
                                      </p:cBhvr>
                                    </p:cmd>
                                  </p:childTnLst>
                                </p:cTn>
                              </p:par>
                            </p:childTnLst>
                          </p:cTn>
                        </p:par>
                      </p:childTnLst>
                    </p:cTn>
                  </p:par>
                </p:childTnLst>
              </p:cTn>
              <p:nextCondLst>
                <p:cond evt="onClick" delay="0">
                  <p:tgtEl>
                    <p:spTgt spid="12"/>
                  </p:tgtEl>
                </p:cond>
              </p:nextCondLst>
            </p:seq>
            <p:video>
              <p:cMediaNode vol="80000">
                <p:cTn id="14" fill="hold" display="0">
                  <p:stCondLst>
                    <p:cond delay="indefinite"/>
                  </p:stCondLst>
                  <p:endCondLst>
                    <p:cond evt="onStopAudio" delay="0">
                      <p:tgtEl>
                        <p:sldTgt/>
                      </p:tgtEl>
                    </p:cond>
                  </p:endCondLst>
                </p:cTn>
                <p:tgtEl>
                  <p:spTgt spid="1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 name="проект 1.mp4">
            <a:hlinkClick r:id="" action="ppaction://media"/>
          </p:cNvPr>
          <p:cNvPicPr>
            <a:picLocks noGrp="1" noRot="1" noChangeAspect="1"/>
          </p:cNvPicPr>
          <p:nvPr>
            <p:ph idx="1"/>
            <a:videoFile r:link="rId1"/>
          </p:nvPr>
        </p:nvPicPr>
        <p:blipFill>
          <a:blip r:embed="rId3"/>
          <a:stretch>
            <a:fillRect/>
          </a:stretch>
        </p:blipFill>
        <p:spPr>
          <a:xfrm>
            <a:off x="0" y="0"/>
            <a:ext cx="9144000" cy="6429396"/>
          </a:xfrm>
          <a:prstGeom prst="rect">
            <a:avLst/>
          </a:prstGeom>
        </p:spPr>
      </p:pic>
    </p:spTree>
    <p:extLst>
      <p:ext uri="{BB962C8B-B14F-4D97-AF65-F5344CB8AC3E}">
        <p14:creationId xmlns="" xmlns:p14="http://schemas.microsoft.com/office/powerpoint/2010/main" val="331349132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14290"/>
            <a:ext cx="5500726" cy="857256"/>
          </a:xfrm>
        </p:spPr>
        <p:txBody>
          <a:bodyPr>
            <a:normAutofit/>
          </a:bodyPr>
          <a:lstStyle/>
          <a:p>
            <a:pPr marL="0" indent="0"/>
            <a:r>
              <a:rPr lang="en-US" sz="4000" b="1" dirty="0" smtClean="0">
                <a:solidFill>
                  <a:srgbClr val="C00000"/>
                </a:solidFill>
                <a:latin typeface="+mn-lt"/>
              </a:rPr>
              <a:t>Travelling to the UK</a:t>
            </a:r>
            <a:endParaRPr lang="ru-RU" sz="4000" b="1" dirty="0">
              <a:solidFill>
                <a:srgbClr val="C00000"/>
              </a:solidFill>
              <a:latin typeface="+mn-lt"/>
            </a:endParaRPr>
          </a:p>
        </p:txBody>
      </p:sp>
      <p:pic>
        <p:nvPicPr>
          <p:cNvPr id="5" name="Содержимое 5"/>
          <p:cNvPicPr>
            <a:picLocks/>
          </p:cNvPicPr>
          <p:nvPr/>
        </p:nvPicPr>
        <p:blipFill>
          <a:blip r:embed="rId2" cstate="email">
            <a:extLst>
              <a:ext uri="{28A0092B-C50C-407E-A947-70E740481C1C}">
                <a14:useLocalDpi xmlns="" xmlns:a14="http://schemas.microsoft.com/office/drawing/2010/main"/>
              </a:ext>
            </a:extLst>
          </a:blip>
          <a:srcRect l="13517" t="-3067" r="15493" b="3844"/>
          <a:stretch>
            <a:fillRect/>
          </a:stretch>
        </p:blipFill>
        <p:spPr>
          <a:xfrm>
            <a:off x="5643570" y="1428736"/>
            <a:ext cx="3214710" cy="4786346"/>
          </a:xfrm>
          <a:prstGeom prst="rect">
            <a:avLst/>
          </a:prstGeom>
        </p:spPr>
      </p:pic>
      <p:pic>
        <p:nvPicPr>
          <p:cNvPr id="9" name="Рисунок 8" descr="Обои для рабочего стола: Sukhoi Superjet 100"/>
          <p:cNvPicPr/>
          <p:nvPr/>
        </p:nvPicPr>
        <p:blipFill>
          <a:blip r:embed="rId3"/>
          <a:srcRect/>
          <a:stretch>
            <a:fillRect/>
          </a:stretch>
        </p:blipFill>
        <p:spPr bwMode="auto">
          <a:xfrm>
            <a:off x="357158" y="142852"/>
            <a:ext cx="2928958" cy="1357322"/>
          </a:xfrm>
          <a:prstGeom prst="cloudCallout">
            <a:avLst/>
          </a:prstGeom>
          <a:noFill/>
          <a:ln w="9525">
            <a:noFill/>
            <a:miter lim="800000"/>
            <a:headEnd/>
            <a:tailEnd/>
          </a:ln>
          <a:effectLst>
            <a:outerShdw blurRad="76200" dir="18900000" sy="23000" kx="-1200000" algn="bl" rotWithShape="0">
              <a:prstClr val="black">
                <a:alpha val="20000"/>
              </a:prstClr>
            </a:outerShdw>
          </a:effectLst>
        </p:spPr>
      </p:pic>
      <p:sp>
        <p:nvSpPr>
          <p:cNvPr id="23" name="TextBox 22"/>
          <p:cNvSpPr txBox="1"/>
          <p:nvPr/>
        </p:nvSpPr>
        <p:spPr>
          <a:xfrm>
            <a:off x="285720" y="1857364"/>
            <a:ext cx="5000660" cy="4678204"/>
          </a:xfrm>
          <a:prstGeom prst="rect">
            <a:avLst/>
          </a:prstGeom>
          <a:noFill/>
        </p:spPr>
        <p:txBody>
          <a:bodyPr wrap="square" rtlCol="0">
            <a:spAutoFit/>
          </a:bodyPr>
          <a:lstStyle/>
          <a:p>
            <a:pPr algn="just"/>
            <a:r>
              <a:rPr lang="en-US" sz="2800" b="1" dirty="0" smtClean="0">
                <a:cs typeface="AngsanaUPC" pitchFamily="18" charset="-34"/>
              </a:rPr>
              <a:t>What is the </a:t>
            </a:r>
            <a:r>
              <a:rPr lang="en-US" sz="2800" b="1" i="1" dirty="0" smtClean="0">
                <a:solidFill>
                  <a:srgbClr val="FF0000"/>
                </a:solidFill>
                <a:cs typeface="AngsanaUPC" pitchFamily="18" charset="-34"/>
              </a:rPr>
              <a:t>aim</a:t>
            </a:r>
            <a:r>
              <a:rPr lang="en-US" sz="2800" b="1" dirty="0" smtClean="0">
                <a:cs typeface="AngsanaUPC" pitchFamily="18" charset="-34"/>
              </a:rPr>
              <a:t> of our travelling? </a:t>
            </a:r>
            <a:r>
              <a:rPr lang="en-US" sz="2800" b="1" i="1" dirty="0" smtClean="0">
                <a:solidFill>
                  <a:srgbClr val="FF0000"/>
                </a:solidFill>
                <a:cs typeface="AngsanaUPC" pitchFamily="18" charset="-34"/>
              </a:rPr>
              <a:t>Learn more interesting facts about the UK and speak as much as possible about  this country.  </a:t>
            </a:r>
            <a:r>
              <a:rPr lang="en-US" sz="2800" dirty="0" smtClean="0">
                <a:cs typeface="AngsanaUPC" pitchFamily="18" charset="-34"/>
              </a:rPr>
              <a:t>During our flight we should revise some  material in English. At the end of our trip you should make up your own story about the United Kingdom.</a:t>
            </a:r>
            <a:endParaRPr lang="ru-RU" sz="2800" dirty="0" smtClean="0">
              <a:cs typeface="AngsanaUPC" pitchFamily="18" charset="-34"/>
            </a:endParaRPr>
          </a:p>
          <a:p>
            <a:endParaRPr lang="ru-RU" dirty="0"/>
          </a:p>
        </p:txBody>
      </p:sp>
      <p:pic>
        <p:nvPicPr>
          <p:cNvPr id="27" name="Содержимое 12" descr="untitled.bmp"/>
          <p:cNvPicPr>
            <a:picLocks noGrp="1"/>
          </p:cNvPicPr>
          <p:nvPr>
            <p:ph idx="1"/>
          </p:nvPr>
        </p:nvPicPr>
        <p:blipFill>
          <a:blip r:embed="rId4"/>
          <a:srcRect/>
          <a:stretch>
            <a:fillRect/>
          </a:stretch>
        </p:blipFill>
        <p:spPr bwMode="auto">
          <a:xfrm>
            <a:off x="7572396" y="2000240"/>
            <a:ext cx="1214446" cy="785818"/>
          </a:xfrm>
          <a:prstGeom prst="rect">
            <a:avLst/>
          </a:prstGeom>
          <a:noFill/>
          <a:ln w="9525">
            <a:noFill/>
            <a:miter lim="800000"/>
            <a:headEnd/>
            <a:tailEnd/>
          </a:ln>
        </p:spPr>
      </p:pic>
    </p:spTree>
    <p:extLst>
      <p:ext uri="{BB962C8B-B14F-4D97-AF65-F5344CB8AC3E}">
        <p14:creationId xmlns="" xmlns:p14="http://schemas.microsoft.com/office/powerpoint/2010/main" val="1309313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7" name="Текст 6"/>
          <p:cNvSpPr>
            <a:spLocks noGrp="1"/>
          </p:cNvSpPr>
          <p:nvPr>
            <p:ph type="body" idx="1"/>
          </p:nvPr>
        </p:nvSpPr>
        <p:spPr>
          <a:xfrm>
            <a:off x="971600" y="1052736"/>
            <a:ext cx="6912768" cy="5112568"/>
          </a:xfrm>
        </p:spPr>
        <p:txBody>
          <a:bodyPr>
            <a:normAutofit fontScale="40000" lnSpcReduction="20000"/>
          </a:bodyPr>
          <a:lstStyle/>
          <a:p>
            <a:endParaRPr lang="ru-RU" sz="3800" dirty="0"/>
          </a:p>
          <a:p>
            <a:endParaRPr lang="ru-RU" dirty="0" smtClean="0"/>
          </a:p>
          <a:p>
            <a:endParaRPr lang="ru-RU" dirty="0"/>
          </a:p>
          <a:p>
            <a:endParaRPr lang="ru-RU" dirty="0" smtClean="0"/>
          </a:p>
          <a:p>
            <a:endParaRPr lang="ru-RU" dirty="0"/>
          </a:p>
          <a:p>
            <a:r>
              <a:rPr lang="en-US" sz="9000" b="1" dirty="0" smtClean="0">
                <a:solidFill>
                  <a:schemeClr val="tx2">
                    <a:lumMod val="75000"/>
                  </a:schemeClr>
                </a:solidFill>
              </a:rPr>
              <a:t>[‘</a:t>
            </a:r>
            <a:r>
              <a:rPr lang="en-US" sz="9000" b="1" dirty="0" err="1">
                <a:solidFill>
                  <a:schemeClr val="tx2">
                    <a:lumMod val="75000"/>
                  </a:schemeClr>
                </a:solidFill>
              </a:rPr>
              <a:t>iŋglənd</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a:solidFill>
                  <a:schemeClr val="tx2">
                    <a:lumMod val="75000"/>
                  </a:schemeClr>
                </a:solidFill>
              </a:rPr>
              <a:t>skotlənd</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a:solidFill>
                  <a:schemeClr val="tx2">
                    <a:lumMod val="75000"/>
                  </a:schemeClr>
                </a:solidFill>
              </a:rPr>
              <a:t>weilz</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a:solidFill>
                  <a:schemeClr val="tx2">
                    <a:lumMod val="75000"/>
                  </a:schemeClr>
                </a:solidFill>
              </a:rPr>
              <a:t>no:ðn</a:t>
            </a:r>
            <a:r>
              <a:rPr lang="en-US" sz="9000" b="1" dirty="0">
                <a:solidFill>
                  <a:schemeClr val="tx2">
                    <a:lumMod val="75000"/>
                  </a:schemeClr>
                </a:solidFill>
              </a:rPr>
              <a:t> ‘</a:t>
            </a:r>
            <a:r>
              <a:rPr lang="en-US" sz="9000" b="1" dirty="0" err="1">
                <a:solidFill>
                  <a:schemeClr val="tx2">
                    <a:lumMod val="75000"/>
                  </a:schemeClr>
                </a:solidFill>
              </a:rPr>
              <a:t>aiələnd</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a:solidFill>
                  <a:schemeClr val="tx2">
                    <a:lumMod val="75000"/>
                  </a:schemeClr>
                </a:solidFill>
              </a:rPr>
              <a:t>edinbərə</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a:solidFill>
                  <a:schemeClr val="tx2">
                    <a:lumMod val="75000"/>
                  </a:schemeClr>
                </a:solidFill>
              </a:rPr>
              <a:t>ka:dif</a:t>
            </a:r>
            <a:r>
              <a:rPr lang="en-US" sz="9000" b="1" dirty="0">
                <a:solidFill>
                  <a:schemeClr val="tx2">
                    <a:lumMod val="75000"/>
                  </a:schemeClr>
                </a:solidFill>
              </a:rPr>
              <a:t>]</a:t>
            </a:r>
            <a:endParaRPr lang="ru-RU" sz="9000" b="1" dirty="0">
              <a:solidFill>
                <a:schemeClr val="tx2">
                  <a:lumMod val="75000"/>
                </a:schemeClr>
              </a:solidFill>
            </a:endParaRPr>
          </a:p>
          <a:p>
            <a:r>
              <a:rPr lang="en-US" sz="9000" b="1" dirty="0">
                <a:solidFill>
                  <a:schemeClr val="tx2">
                    <a:lumMod val="75000"/>
                  </a:schemeClr>
                </a:solidFill>
              </a:rPr>
              <a:t>[,</a:t>
            </a:r>
            <a:r>
              <a:rPr lang="en-US" sz="9000" b="1" dirty="0" err="1" smtClean="0">
                <a:solidFill>
                  <a:schemeClr val="tx2">
                    <a:lumMod val="75000"/>
                  </a:schemeClr>
                </a:solidFill>
              </a:rPr>
              <a:t>bel’fa:st</a:t>
            </a:r>
            <a:r>
              <a:rPr lang="en-US" sz="9000" b="1" dirty="0" smtClean="0">
                <a:solidFill>
                  <a:schemeClr val="tx2">
                    <a:lumMod val="75000"/>
                  </a:schemeClr>
                </a:solidFill>
              </a:rPr>
              <a:t>]</a:t>
            </a:r>
            <a:endParaRPr lang="ru-RU" sz="9000" b="1" dirty="0" smtClean="0">
              <a:solidFill>
                <a:schemeClr val="tx2">
                  <a:lumMod val="75000"/>
                </a:schemeClr>
              </a:solidFill>
            </a:endParaRPr>
          </a:p>
          <a:p>
            <a:endParaRPr lang="ru-RU" dirty="0" smtClean="0"/>
          </a:p>
          <a:p>
            <a:endParaRPr lang="ru-RU" dirty="0" smtClean="0"/>
          </a:p>
          <a:p>
            <a:endParaRPr lang="ru-RU" dirty="0"/>
          </a:p>
          <a:p>
            <a:endParaRPr lang="ru-RU" dirty="0"/>
          </a:p>
        </p:txBody>
      </p:sp>
      <p:pic>
        <p:nvPicPr>
          <p:cNvPr id="4" name="051 - Unit 3, Section 2, Exercise 28.mp3">
            <a:hlinkClick r:id="" action="ppaction://media"/>
          </p:cNvPr>
          <p:cNvPicPr>
            <a:picLocks noGrp="1" noChangeAspect="1"/>
          </p:cNvPicPr>
          <p:nvPr>
            <p:ph idx="4294967295"/>
            <a:videoFile r:link="rId1"/>
            <p:extLst>
              <p:ext uri="{DAA4B4D4-6D71-4841-9C94-3DE7FCFB9230}">
                <p14:media xmlns="" xmlns:p14="http://schemas.microsoft.com/office/powerpoint/2010/main" r:embed="rId4"/>
              </p:ext>
            </p:extLst>
          </p:nvPr>
        </p:nvPicPr>
        <p:blipFill>
          <a:blip r:embed="rId5" cstate="print"/>
          <a:stretch>
            <a:fillRect/>
          </a:stretch>
        </p:blipFill>
        <p:spPr>
          <a:xfrm>
            <a:off x="6429388" y="2928934"/>
            <a:ext cx="609600" cy="609600"/>
          </a:xfrm>
        </p:spPr>
      </p:pic>
      <p:sp>
        <p:nvSpPr>
          <p:cNvPr id="5" name="TextBox 4"/>
          <p:cNvSpPr txBox="1"/>
          <p:nvPr/>
        </p:nvSpPr>
        <p:spPr>
          <a:xfrm>
            <a:off x="1071538" y="642918"/>
            <a:ext cx="7143800" cy="707886"/>
          </a:xfrm>
          <a:prstGeom prst="rect">
            <a:avLst/>
          </a:prstGeom>
          <a:noFill/>
        </p:spPr>
        <p:txBody>
          <a:bodyPr wrap="square" rtlCol="0">
            <a:spAutoFit/>
          </a:bodyPr>
          <a:lstStyle/>
          <a:p>
            <a:r>
              <a:rPr lang="en-US" sz="3600" b="1" dirty="0" smtClean="0">
                <a:solidFill>
                  <a:srgbClr val="C00000"/>
                </a:solidFill>
                <a:latin typeface="+mj-lt"/>
              </a:rPr>
              <a:t>                </a:t>
            </a:r>
            <a:r>
              <a:rPr lang="en-US" sz="4000" b="1" dirty="0" smtClean="0">
                <a:solidFill>
                  <a:srgbClr val="C00000"/>
                </a:solidFill>
                <a:latin typeface="+mj-lt"/>
              </a:rPr>
              <a:t>Phonetic drill</a:t>
            </a:r>
            <a:endParaRPr lang="ru-RU" sz="4000" b="1" dirty="0">
              <a:solidFill>
                <a:srgbClr val="C00000"/>
              </a:solidFill>
              <a:latin typeface="+mj-lt"/>
            </a:endParaRPr>
          </a:p>
        </p:txBody>
      </p:sp>
    </p:spTree>
    <p:extLst>
      <p:ext uri="{BB962C8B-B14F-4D97-AF65-F5344CB8AC3E}">
        <p14:creationId xmlns="" xmlns:p14="http://schemas.microsoft.com/office/powerpoint/2010/main" val="65452397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9"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15304" cy="1011222"/>
          </a:xfrm>
        </p:spPr>
        <p:txBody>
          <a:bodyPr>
            <a:noAutofit/>
          </a:bodyPr>
          <a:lstStyle/>
          <a:p>
            <a:r>
              <a:rPr lang="en-US" sz="3800" b="1" dirty="0" smtClean="0">
                <a:solidFill>
                  <a:srgbClr val="C00000"/>
                </a:solidFill>
              </a:rPr>
              <a:t>How well do you know the UK?</a:t>
            </a:r>
            <a:endParaRPr lang="ru-RU" sz="3800" b="1" dirty="0">
              <a:solidFill>
                <a:srgbClr val="C00000"/>
              </a:solidFill>
            </a:endParaRPr>
          </a:p>
        </p:txBody>
      </p:sp>
      <p:sp>
        <p:nvSpPr>
          <p:cNvPr id="3" name="Объект 2"/>
          <p:cNvSpPr>
            <a:spLocks noGrp="1"/>
          </p:cNvSpPr>
          <p:nvPr>
            <p:ph idx="1"/>
          </p:nvPr>
        </p:nvSpPr>
        <p:spPr>
          <a:xfrm>
            <a:off x="457200" y="1142984"/>
            <a:ext cx="8229600" cy="4983179"/>
          </a:xfrm>
        </p:spPr>
        <p:txBody>
          <a:bodyPr/>
          <a:lstStyle/>
          <a:p>
            <a:pPr marL="0" indent="0">
              <a:buNone/>
            </a:pPr>
            <a:r>
              <a:rPr lang="en-US" dirty="0">
                <a:solidFill>
                  <a:schemeClr val="tx2">
                    <a:lumMod val="75000"/>
                  </a:schemeClr>
                </a:solidFill>
              </a:rPr>
              <a:t>1.</a:t>
            </a:r>
            <a:r>
              <a:rPr lang="en-US" dirty="0"/>
              <a:t>What is the official name of the country?  </a:t>
            </a:r>
            <a:endParaRPr lang="ru-RU" dirty="0"/>
          </a:p>
          <a:p>
            <a:pPr marL="0" indent="0">
              <a:buNone/>
            </a:pPr>
            <a:r>
              <a:rPr lang="en-US" dirty="0"/>
              <a:t>2. How many parts are there in the UK?</a:t>
            </a:r>
            <a:endParaRPr lang="ru-RU" dirty="0"/>
          </a:p>
          <a:p>
            <a:pPr marL="0" indent="0">
              <a:buNone/>
            </a:pPr>
            <a:r>
              <a:rPr lang="en-US" dirty="0" smtClean="0"/>
              <a:t>3.Is </a:t>
            </a:r>
            <a:r>
              <a:rPr lang="en-US" dirty="0"/>
              <a:t>the UK a large  or  a small country ? </a:t>
            </a:r>
          </a:p>
          <a:p>
            <a:pPr marL="0" indent="0">
              <a:buNone/>
            </a:pPr>
            <a:r>
              <a:rPr lang="en-US" dirty="0"/>
              <a:t>4.What is the capital of  Wales?                                      </a:t>
            </a:r>
            <a:endParaRPr lang="ru-RU" dirty="0"/>
          </a:p>
          <a:p>
            <a:pPr marL="0" indent="0">
              <a:buNone/>
            </a:pPr>
            <a:r>
              <a:rPr lang="en-US" dirty="0"/>
              <a:t>5.What is the capital of Scotland? </a:t>
            </a:r>
          </a:p>
          <a:p>
            <a:pPr marL="0" indent="0">
              <a:buNone/>
            </a:pPr>
            <a:r>
              <a:rPr lang="en-US" dirty="0"/>
              <a:t>6.What is the symbol of Northern Ireland? </a:t>
            </a:r>
          </a:p>
          <a:p>
            <a:pPr marL="0" indent="0">
              <a:buNone/>
            </a:pPr>
            <a:r>
              <a:rPr lang="en-US" dirty="0" smtClean="0"/>
              <a:t>7.What is the symbol of Wales? </a:t>
            </a:r>
          </a:p>
          <a:p>
            <a:pPr marL="0" indent="0">
              <a:buNone/>
            </a:pPr>
            <a:endParaRPr lang="ru-RU" dirty="0"/>
          </a:p>
          <a:p>
            <a:endParaRPr lang="ru-RU" dirty="0"/>
          </a:p>
        </p:txBody>
      </p:sp>
    </p:spTree>
    <p:extLst>
      <p:ext uri="{BB962C8B-B14F-4D97-AF65-F5344CB8AC3E}">
        <p14:creationId xmlns="" xmlns:p14="http://schemas.microsoft.com/office/powerpoint/2010/main" val="183527759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en-US" sz="3800" b="1" dirty="0" smtClean="0">
                <a:solidFill>
                  <a:srgbClr val="C00000"/>
                </a:solidFill>
              </a:rPr>
              <a:t>How well </a:t>
            </a:r>
            <a:r>
              <a:rPr lang="en-US" sz="4000" b="1" dirty="0" smtClean="0">
                <a:solidFill>
                  <a:srgbClr val="C00000"/>
                </a:solidFill>
              </a:rPr>
              <a:t>do</a:t>
            </a:r>
            <a:r>
              <a:rPr lang="en-US" sz="3800" b="1" dirty="0" smtClean="0">
                <a:solidFill>
                  <a:srgbClr val="C00000"/>
                </a:solidFill>
              </a:rPr>
              <a:t> you know the UK?</a:t>
            </a:r>
            <a:endParaRPr lang="ru-RU" sz="3800" dirty="0">
              <a:solidFill>
                <a:srgbClr val="C00000"/>
              </a:solidFill>
            </a:endParaRPr>
          </a:p>
        </p:txBody>
      </p:sp>
      <p:sp>
        <p:nvSpPr>
          <p:cNvPr id="3" name="Объект 2"/>
          <p:cNvSpPr>
            <a:spLocks noGrp="1"/>
          </p:cNvSpPr>
          <p:nvPr>
            <p:ph idx="1"/>
          </p:nvPr>
        </p:nvSpPr>
        <p:spPr>
          <a:xfrm>
            <a:off x="428596" y="714356"/>
            <a:ext cx="8268548" cy="4730868"/>
          </a:xfrm>
        </p:spPr>
        <p:txBody>
          <a:bodyPr>
            <a:normAutofit fontScale="85000" lnSpcReduction="10000"/>
          </a:bodyPr>
          <a:lstStyle/>
          <a:p>
            <a:pPr marL="0" indent="0">
              <a:buNone/>
            </a:pPr>
            <a:r>
              <a:rPr lang="en-US" dirty="0" smtClean="0"/>
              <a:t> </a:t>
            </a:r>
            <a:endParaRPr lang="en-US" dirty="0"/>
          </a:p>
          <a:p>
            <a:pPr marL="0" indent="0">
              <a:buNone/>
            </a:pPr>
            <a:r>
              <a:rPr lang="en-US" sz="3300" dirty="0" smtClean="0"/>
              <a:t>8.What </a:t>
            </a:r>
            <a:r>
              <a:rPr lang="en-US" sz="3300" dirty="0"/>
              <a:t>is the longest river  in </a:t>
            </a:r>
            <a:r>
              <a:rPr lang="en-US" sz="3300" dirty="0" smtClean="0"/>
              <a:t>Britain? </a:t>
            </a:r>
          </a:p>
          <a:p>
            <a:pPr marL="0" indent="0">
              <a:buNone/>
            </a:pPr>
            <a:r>
              <a:rPr lang="en-US" sz="3300" dirty="0" smtClean="0"/>
              <a:t>9.What </a:t>
            </a:r>
            <a:r>
              <a:rPr lang="en-US" sz="3300" dirty="0"/>
              <a:t>is the capital of  England? </a:t>
            </a:r>
          </a:p>
          <a:p>
            <a:pPr marL="0" indent="0">
              <a:buNone/>
            </a:pPr>
            <a:r>
              <a:rPr lang="en-US" sz="3300" dirty="0" smtClean="0"/>
              <a:t>10.What </a:t>
            </a:r>
            <a:r>
              <a:rPr lang="en-US" sz="3300" dirty="0"/>
              <a:t>is the symbol of  Scotland </a:t>
            </a:r>
          </a:p>
          <a:p>
            <a:pPr marL="0" indent="0">
              <a:buNone/>
            </a:pPr>
            <a:r>
              <a:rPr lang="en-US" sz="3300" dirty="0" smtClean="0"/>
              <a:t>11.What </a:t>
            </a:r>
            <a:r>
              <a:rPr lang="en-US" sz="3300" dirty="0"/>
              <a:t>is the name  for  the flag of  the UK? </a:t>
            </a:r>
          </a:p>
          <a:p>
            <a:pPr marL="0" indent="0">
              <a:buNone/>
            </a:pPr>
            <a:r>
              <a:rPr lang="en-US" sz="3300" dirty="0" smtClean="0"/>
              <a:t>12. </a:t>
            </a:r>
            <a:r>
              <a:rPr lang="en-US" sz="3300" dirty="0"/>
              <a:t>What is the other name of London </a:t>
            </a:r>
            <a:r>
              <a:rPr lang="en-US" sz="3300" dirty="0" smtClean="0"/>
              <a:t>buses?</a:t>
            </a:r>
          </a:p>
          <a:p>
            <a:pPr>
              <a:buNone/>
            </a:pPr>
            <a:r>
              <a:rPr lang="en-US" sz="3300" dirty="0" smtClean="0"/>
              <a:t>13. What was the most terrible prison in Great Britain? </a:t>
            </a:r>
            <a:endParaRPr lang="ru-RU" sz="3300" dirty="0" smtClean="0"/>
          </a:p>
          <a:p>
            <a:pPr>
              <a:buNone/>
            </a:pPr>
            <a:r>
              <a:rPr lang="en-US" sz="3300" dirty="0" smtClean="0"/>
              <a:t>14. What is Big Ben? </a:t>
            </a:r>
            <a:endParaRPr lang="ru-RU" sz="3300" dirty="0" smtClean="0"/>
          </a:p>
          <a:p>
            <a:pPr>
              <a:buNone/>
            </a:pPr>
            <a:r>
              <a:rPr lang="en-US" sz="3300" dirty="0" smtClean="0"/>
              <a:t>15. Who is the National Hero of Britain, the defender of the poor people?</a:t>
            </a:r>
            <a:endParaRPr lang="ru-RU" sz="3300" dirty="0"/>
          </a:p>
          <a:p>
            <a:endParaRPr lang="ru-RU" dirty="0"/>
          </a:p>
        </p:txBody>
      </p:sp>
    </p:spTree>
    <p:extLst>
      <p:ext uri="{BB962C8B-B14F-4D97-AF65-F5344CB8AC3E}">
        <p14:creationId xmlns="" xmlns:p14="http://schemas.microsoft.com/office/powerpoint/2010/main" val="186451636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929718" cy="1428760"/>
          </a:xfrm>
        </p:spPr>
        <p:txBody>
          <a:bodyPr>
            <a:noAutofit/>
          </a:bodyPr>
          <a:lstStyle/>
          <a:p>
            <a:r>
              <a:rPr lang="en-US" sz="4000" b="1" dirty="0" smtClean="0">
                <a:solidFill>
                  <a:srgbClr val="C00000"/>
                </a:solidFill>
              </a:rPr>
              <a:t>Who knows grammar better </a:t>
            </a:r>
            <a:r>
              <a:rPr lang="en-US" sz="3600" b="1" dirty="0" smtClean="0">
                <a:solidFill>
                  <a:srgbClr val="C00000"/>
                </a:solidFill>
              </a:rPr>
              <a:t/>
            </a:r>
            <a:br>
              <a:rPr lang="en-US" sz="3600" b="1" dirty="0" smtClean="0">
                <a:solidFill>
                  <a:srgbClr val="C00000"/>
                </a:solidFill>
              </a:rPr>
            </a:br>
            <a:r>
              <a:rPr lang="en-US" sz="3200" b="1" i="1" dirty="0" smtClean="0"/>
              <a:t>Fill </a:t>
            </a:r>
            <a:r>
              <a:rPr lang="en-US" sz="3200" b="1" i="1" dirty="0"/>
              <a:t>in the definite article </a:t>
            </a:r>
            <a:r>
              <a:rPr lang="en-US" sz="3200" b="1" i="1" dirty="0" smtClean="0"/>
              <a:t>“</a:t>
            </a:r>
            <a:r>
              <a:rPr lang="en-US" sz="3200" b="1" i="1" dirty="0" smtClean="0">
                <a:solidFill>
                  <a:srgbClr val="C00000"/>
                </a:solidFill>
              </a:rPr>
              <a:t>the</a:t>
            </a:r>
            <a:r>
              <a:rPr lang="en-US" sz="3200" b="1" i="1" dirty="0" smtClean="0"/>
              <a:t>” </a:t>
            </a:r>
            <a:r>
              <a:rPr lang="en-US" sz="3200" b="1" i="1" dirty="0"/>
              <a:t>where </a:t>
            </a:r>
            <a:r>
              <a:rPr lang="en-US" sz="3200" b="1" i="1" dirty="0" smtClean="0"/>
              <a:t>necessary</a:t>
            </a:r>
            <a:r>
              <a:rPr lang="en-US" sz="3200" i="1" dirty="0" smtClean="0"/>
              <a:t> </a:t>
            </a:r>
            <a:r>
              <a:rPr lang="en-US" sz="2800" i="1" dirty="0" smtClean="0"/>
              <a:t/>
            </a:r>
            <a:br>
              <a:rPr lang="en-US" sz="2800" i="1" dirty="0" smtClean="0"/>
            </a:br>
            <a:endParaRPr lang="ru-RU" sz="2800" i="1" dirty="0"/>
          </a:p>
        </p:txBody>
      </p:sp>
      <p:sp>
        <p:nvSpPr>
          <p:cNvPr id="3" name="Объект 2"/>
          <p:cNvSpPr>
            <a:spLocks noGrp="1"/>
          </p:cNvSpPr>
          <p:nvPr>
            <p:ph idx="1"/>
          </p:nvPr>
        </p:nvSpPr>
        <p:spPr>
          <a:xfrm>
            <a:off x="457200" y="1571612"/>
            <a:ext cx="8229600" cy="4786346"/>
          </a:xfrm>
        </p:spPr>
        <p:txBody>
          <a:bodyPr>
            <a:normAutofit fontScale="92500" lnSpcReduction="10000"/>
          </a:bodyPr>
          <a:lstStyle/>
          <a:p>
            <a:pPr marL="0" indent="0">
              <a:buNone/>
            </a:pPr>
            <a:r>
              <a:rPr lang="en-US" dirty="0">
                <a:latin typeface="New Time"/>
              </a:rPr>
              <a:t>1</a:t>
            </a:r>
            <a:r>
              <a:rPr lang="en-US" dirty="0" smtClean="0">
                <a:latin typeface="New Time"/>
              </a:rPr>
              <a:t>.</a:t>
            </a:r>
            <a:r>
              <a:rPr lang="ru-RU" dirty="0" smtClean="0">
                <a:latin typeface="New Time"/>
              </a:rPr>
              <a:t> </a:t>
            </a:r>
            <a:r>
              <a:rPr lang="en-US" dirty="0" smtClean="0">
                <a:latin typeface="New Time"/>
              </a:rPr>
              <a:t>__UK </a:t>
            </a:r>
            <a:r>
              <a:rPr lang="en-US" dirty="0">
                <a:latin typeface="New Time"/>
              </a:rPr>
              <a:t>is situated on </a:t>
            </a:r>
            <a:r>
              <a:rPr lang="en-US" dirty="0" smtClean="0">
                <a:latin typeface="New Time"/>
              </a:rPr>
              <a:t>____ </a:t>
            </a:r>
            <a:r>
              <a:rPr lang="en-US" dirty="0">
                <a:latin typeface="New Time"/>
              </a:rPr>
              <a:t>British Isles. </a:t>
            </a:r>
            <a:endParaRPr lang="ru-RU" dirty="0">
              <a:latin typeface="New Time"/>
            </a:endParaRPr>
          </a:p>
          <a:p>
            <a:pPr marL="0" indent="0">
              <a:buNone/>
            </a:pPr>
            <a:r>
              <a:rPr lang="en-US" dirty="0">
                <a:latin typeface="New Time"/>
              </a:rPr>
              <a:t>2. </a:t>
            </a:r>
            <a:r>
              <a:rPr lang="en-US" dirty="0" smtClean="0">
                <a:latin typeface="New Time"/>
              </a:rPr>
              <a:t>__ </a:t>
            </a:r>
            <a:r>
              <a:rPr lang="en-US" dirty="0">
                <a:latin typeface="New Time"/>
              </a:rPr>
              <a:t>English Channel separates </a:t>
            </a:r>
            <a:r>
              <a:rPr lang="en-US" dirty="0" smtClean="0">
                <a:latin typeface="New Time"/>
              </a:rPr>
              <a:t>___ </a:t>
            </a:r>
            <a:r>
              <a:rPr lang="en-US" dirty="0">
                <a:latin typeface="New Time"/>
              </a:rPr>
              <a:t>Britain from the continent. </a:t>
            </a:r>
            <a:endParaRPr lang="ru-RU" dirty="0">
              <a:latin typeface="New Time"/>
            </a:endParaRPr>
          </a:p>
          <a:p>
            <a:pPr marL="0" indent="0">
              <a:buNone/>
            </a:pPr>
            <a:r>
              <a:rPr lang="en-US" dirty="0">
                <a:latin typeface="New Time"/>
              </a:rPr>
              <a:t>3. </a:t>
            </a:r>
            <a:r>
              <a:rPr lang="en-US" dirty="0" smtClean="0">
                <a:latin typeface="New Time"/>
              </a:rPr>
              <a:t>__ </a:t>
            </a:r>
            <a:r>
              <a:rPr lang="en-US" dirty="0">
                <a:latin typeface="New Time"/>
              </a:rPr>
              <a:t>Irish Republic is an independent country. </a:t>
            </a:r>
            <a:endParaRPr lang="ru-RU" dirty="0">
              <a:latin typeface="New Time"/>
            </a:endParaRPr>
          </a:p>
          <a:p>
            <a:pPr marL="0" indent="0">
              <a:buNone/>
            </a:pPr>
            <a:r>
              <a:rPr lang="en-US" dirty="0">
                <a:latin typeface="New Time"/>
              </a:rPr>
              <a:t>4. </a:t>
            </a:r>
            <a:r>
              <a:rPr lang="en-US" dirty="0" smtClean="0">
                <a:latin typeface="New Time"/>
              </a:rPr>
              <a:t>__ North Sea is to ___ east of </a:t>
            </a:r>
            <a:r>
              <a:rPr lang="ru-RU" dirty="0" smtClean="0">
                <a:latin typeface="New Time"/>
              </a:rPr>
              <a:t>___</a:t>
            </a:r>
            <a:r>
              <a:rPr lang="en-GB" dirty="0" smtClean="0">
                <a:latin typeface="New Time"/>
              </a:rPr>
              <a:t>Scotland</a:t>
            </a:r>
            <a:r>
              <a:rPr lang="en-US" dirty="0" smtClean="0">
                <a:latin typeface="New Time"/>
              </a:rPr>
              <a:t>. </a:t>
            </a:r>
            <a:endParaRPr lang="ru-RU" dirty="0">
              <a:latin typeface="New Time"/>
            </a:endParaRPr>
          </a:p>
          <a:p>
            <a:pPr marL="0" indent="0">
              <a:buNone/>
            </a:pPr>
            <a:r>
              <a:rPr lang="en-US" dirty="0">
                <a:latin typeface="New Time"/>
              </a:rPr>
              <a:t>5. The </a:t>
            </a:r>
            <a:r>
              <a:rPr lang="en-US" dirty="0" smtClean="0">
                <a:latin typeface="New Time"/>
              </a:rPr>
              <a:t>capital </a:t>
            </a:r>
            <a:r>
              <a:rPr lang="en-US" dirty="0">
                <a:latin typeface="New Time"/>
              </a:rPr>
              <a:t>of </a:t>
            </a:r>
            <a:r>
              <a:rPr lang="en-US" dirty="0" smtClean="0">
                <a:latin typeface="New Time"/>
              </a:rPr>
              <a:t>__ Wales is ___Cardiff. </a:t>
            </a:r>
            <a:endParaRPr lang="ru-RU" dirty="0">
              <a:latin typeface="New Time"/>
            </a:endParaRPr>
          </a:p>
          <a:p>
            <a:pPr marL="0" indent="0">
              <a:buNone/>
            </a:pPr>
            <a:r>
              <a:rPr lang="en-US" dirty="0">
                <a:latin typeface="New Time"/>
              </a:rPr>
              <a:t>6. </a:t>
            </a:r>
            <a:r>
              <a:rPr lang="en-US" dirty="0" smtClean="0">
                <a:latin typeface="New Time"/>
              </a:rPr>
              <a:t>__ </a:t>
            </a:r>
            <a:r>
              <a:rPr lang="en-US" dirty="0">
                <a:latin typeface="New Time"/>
              </a:rPr>
              <a:t>Thames is the most famous river in </a:t>
            </a:r>
            <a:r>
              <a:rPr lang="en-US" dirty="0" smtClean="0">
                <a:latin typeface="New Time"/>
              </a:rPr>
              <a:t>___ </a:t>
            </a:r>
            <a:r>
              <a:rPr lang="en-US" dirty="0">
                <a:latin typeface="New Time"/>
              </a:rPr>
              <a:t>United Kingdom. </a:t>
            </a:r>
            <a:endParaRPr lang="ru-RU" dirty="0">
              <a:latin typeface="New Time"/>
            </a:endParaRPr>
          </a:p>
          <a:p>
            <a:pPr marL="0" indent="0">
              <a:buNone/>
            </a:pPr>
            <a:r>
              <a:rPr lang="en-US" dirty="0">
                <a:latin typeface="New Time"/>
              </a:rPr>
              <a:t>7. </a:t>
            </a:r>
            <a:r>
              <a:rPr lang="en-US" dirty="0" smtClean="0">
                <a:latin typeface="New Time"/>
              </a:rPr>
              <a:t>__ </a:t>
            </a:r>
            <a:r>
              <a:rPr lang="en-US" dirty="0">
                <a:latin typeface="New Time"/>
              </a:rPr>
              <a:t>UK is washed by </a:t>
            </a:r>
            <a:r>
              <a:rPr lang="en-US" dirty="0" smtClean="0">
                <a:latin typeface="New Time"/>
              </a:rPr>
              <a:t>__ </a:t>
            </a:r>
            <a:r>
              <a:rPr lang="en-US" dirty="0">
                <a:latin typeface="New Time"/>
              </a:rPr>
              <a:t>Atlantic Ocean in the east</a:t>
            </a:r>
            <a:r>
              <a:rPr lang="en-GB" dirty="0">
                <a:latin typeface="New Time"/>
              </a:rPr>
              <a:t>.</a:t>
            </a:r>
            <a:endParaRPr lang="ru-RU" dirty="0">
              <a:latin typeface="New Time"/>
            </a:endParaRPr>
          </a:p>
          <a:p>
            <a:pPr marL="0" indent="0">
              <a:buNone/>
            </a:pPr>
            <a:endParaRPr lang="ru-RU" dirty="0">
              <a:latin typeface="New Time"/>
            </a:endParaRPr>
          </a:p>
        </p:txBody>
      </p:sp>
    </p:spTree>
    <p:extLst>
      <p:ext uri="{BB962C8B-B14F-4D97-AF65-F5344CB8AC3E}">
        <p14:creationId xmlns="" xmlns:p14="http://schemas.microsoft.com/office/powerpoint/2010/main" val="20698400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3399</TotalTime>
  <Words>1155</Words>
  <Application>Microsoft Office PowerPoint</Application>
  <PresentationFormat>Экран (4:3)</PresentationFormat>
  <Paragraphs>203</Paragraphs>
  <Slides>24</Slides>
  <Notes>10</Notes>
  <HiddenSlides>0</HiddenSlides>
  <MMClips>4</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  Have you ever been to the UK?</vt:lpstr>
      <vt:lpstr>Слайд 4</vt:lpstr>
      <vt:lpstr>Travelling to the UK</vt:lpstr>
      <vt:lpstr>Слайд 6</vt:lpstr>
      <vt:lpstr>How well do you know the UK?</vt:lpstr>
      <vt:lpstr>How well do you know the UK?</vt:lpstr>
      <vt:lpstr>Who knows grammar better  Fill in the definite article “the” where necessary  </vt:lpstr>
      <vt:lpstr>Let’s check </vt:lpstr>
      <vt:lpstr>Match  the Sights of London</vt:lpstr>
      <vt:lpstr>Слайд 12</vt:lpstr>
      <vt:lpstr>Welcome to the United Kingdom Guess what country it is</vt:lpstr>
      <vt:lpstr>Welcome to the United Kingdom Guess what country it is</vt:lpstr>
      <vt:lpstr>Guess what country it is</vt:lpstr>
      <vt:lpstr>Guess what country it is</vt:lpstr>
      <vt:lpstr>Guess what country it is</vt:lpstr>
      <vt:lpstr>Name the symbol and the country</vt:lpstr>
      <vt:lpstr>Do you know them?</vt:lpstr>
      <vt:lpstr> Let’s summarize the info. about the UK </vt:lpstr>
      <vt:lpstr>Let’s summarize the info. about the UK</vt:lpstr>
      <vt:lpstr>Home assignment</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Admin</cp:lastModifiedBy>
  <cp:revision>335</cp:revision>
  <dcterms:created xsi:type="dcterms:W3CDTF">2017-02-28T15:28:45Z</dcterms:created>
  <dcterms:modified xsi:type="dcterms:W3CDTF">2018-02-21T14:18:54Z</dcterms:modified>
</cp:coreProperties>
</file>