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8" r:id="rId3"/>
    <p:sldId id="266" r:id="rId4"/>
    <p:sldId id="267" r:id="rId5"/>
    <p:sldId id="269" r:id="rId6"/>
    <p:sldId id="270" r:id="rId7"/>
    <p:sldId id="280" r:id="rId8"/>
    <p:sldId id="289" r:id="rId9"/>
    <p:sldId id="271" r:id="rId10"/>
    <p:sldId id="283" r:id="rId11"/>
    <p:sldId id="263" r:id="rId12"/>
    <p:sldId id="272" r:id="rId13"/>
    <p:sldId id="273" r:id="rId14"/>
    <p:sldId id="281" r:id="rId15"/>
    <p:sldId id="274" r:id="rId16"/>
    <p:sldId id="275" r:id="rId17"/>
    <p:sldId id="276" r:id="rId18"/>
    <p:sldId id="277" r:id="rId19"/>
    <p:sldId id="278" r:id="rId20"/>
    <p:sldId id="279" r:id="rId21"/>
    <p:sldId id="282" r:id="rId22"/>
    <p:sldId id="284" r:id="rId23"/>
    <p:sldId id="285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E85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5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/>
            </a:solidFill>
            <a:ln w="25400">
              <a:solidFill>
                <a:schemeClr val="lt1"/>
              </a:solidFill>
            </a:ln>
            <a:effectLst/>
            <a:sp3d contourW="25400">
              <a:contourClr>
                <a:schemeClr val="lt1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Чтение</c:v>
                </c:pt>
                <c:pt idx="1">
                  <c:v>Говорение</c:v>
                </c:pt>
                <c:pt idx="2">
                  <c:v>Письмо </c:v>
                </c:pt>
                <c:pt idx="3">
                  <c:v>Слушание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30</c:v>
                </c:pt>
                <c:pt idx="2">
                  <c:v>9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0279920"/>
        <c:axId val="340280312"/>
        <c:axId val="0"/>
      </c:bar3DChart>
      <c:catAx>
        <c:axId val="34027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0280312"/>
        <c:crosses val="autoZero"/>
        <c:auto val="1"/>
        <c:lblAlgn val="ctr"/>
        <c:lblOffset val="100"/>
        <c:noMultiLvlLbl val="0"/>
      </c:catAx>
      <c:valAx>
        <c:axId val="340280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027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92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37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6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7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26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2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34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0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6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jpe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media10.m4a"/><Relationship Id="rId7" Type="http://schemas.microsoft.com/office/2007/relationships/hdphoto" Target="../media/hdphoto14.wdp"/><Relationship Id="rId2" Type="http://schemas.microsoft.com/office/2007/relationships/media" Target="../media/media10.m4a"/><Relationship Id="rId1" Type="http://schemas.openxmlformats.org/officeDocument/2006/relationships/tags" Target="../tags/tag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audio" Target="../media/media11.m4a"/><Relationship Id="rId7" Type="http://schemas.openxmlformats.org/officeDocument/2006/relationships/image" Target="../media/image40.png"/><Relationship Id="rId2" Type="http://schemas.microsoft.com/office/2007/relationships/media" Target="../media/media11.m4a"/><Relationship Id="rId1" Type="http://schemas.openxmlformats.org/officeDocument/2006/relationships/tags" Target="../tags/tag9.xml"/><Relationship Id="rId6" Type="http://schemas.microsoft.com/office/2007/relationships/hdphoto" Target="../media/hdphoto16.wdp"/><Relationship Id="rId5" Type="http://schemas.openxmlformats.org/officeDocument/2006/relationships/image" Target="../media/image39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audio" Target="../media/media12.m4a"/><Relationship Id="rId7" Type="http://schemas.openxmlformats.org/officeDocument/2006/relationships/image" Target="../media/image43.png"/><Relationship Id="rId2" Type="http://schemas.microsoft.com/office/2007/relationships/media" Target="../media/media12.m4a"/><Relationship Id="rId1" Type="http://schemas.openxmlformats.org/officeDocument/2006/relationships/tags" Target="../tags/tag10.xml"/><Relationship Id="rId6" Type="http://schemas.microsoft.com/office/2007/relationships/hdphoto" Target="../media/hdphoto18.wdp"/><Relationship Id="rId5" Type="http://schemas.openxmlformats.org/officeDocument/2006/relationships/image" Target="../media/image42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.xml"/><Relationship Id="rId9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image" Target="../media/image49.png"/><Relationship Id="rId3" Type="http://schemas.openxmlformats.org/officeDocument/2006/relationships/audio" Target="../media/media13.m4a"/><Relationship Id="rId7" Type="http://schemas.openxmlformats.org/officeDocument/2006/relationships/image" Target="../media/image46.png"/><Relationship Id="rId12" Type="http://schemas.microsoft.com/office/2007/relationships/hdphoto" Target="../media/hdphoto23.wdp"/><Relationship Id="rId2" Type="http://schemas.microsoft.com/office/2007/relationships/media" Target="../media/media13.m4a"/><Relationship Id="rId1" Type="http://schemas.openxmlformats.org/officeDocument/2006/relationships/tags" Target="../tags/tag11.xml"/><Relationship Id="rId6" Type="http://schemas.microsoft.com/office/2007/relationships/hdphoto" Target="../media/hdphoto20.wdp"/><Relationship Id="rId11" Type="http://schemas.openxmlformats.org/officeDocument/2006/relationships/image" Target="../media/image48.png"/><Relationship Id="rId5" Type="http://schemas.openxmlformats.org/officeDocument/2006/relationships/image" Target="../media/image45.png"/><Relationship Id="rId10" Type="http://schemas.microsoft.com/office/2007/relationships/hdphoto" Target="../media/hdphoto22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png"/><Relationship Id="rId1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4.m4a"/><Relationship Id="rId7" Type="http://schemas.openxmlformats.org/officeDocument/2006/relationships/image" Target="../media/image52.png"/><Relationship Id="rId2" Type="http://schemas.microsoft.com/office/2007/relationships/media" Target="../media/media14.m4a"/><Relationship Id="rId1" Type="http://schemas.openxmlformats.org/officeDocument/2006/relationships/tags" Target="../tags/tag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4.png"/><Relationship Id="rId3" Type="http://schemas.openxmlformats.org/officeDocument/2006/relationships/audio" Target="../media/media15.m4a"/><Relationship Id="rId7" Type="http://schemas.openxmlformats.org/officeDocument/2006/relationships/image" Target="../media/image53.png"/><Relationship Id="rId12" Type="http://schemas.microsoft.com/office/2007/relationships/hdphoto" Target="../media/hdphoto26.wdp"/><Relationship Id="rId2" Type="http://schemas.microsoft.com/office/2007/relationships/media" Target="../media/media15.m4a"/><Relationship Id="rId1" Type="http://schemas.openxmlformats.org/officeDocument/2006/relationships/tags" Target="../tags/tag13.xml"/><Relationship Id="rId6" Type="http://schemas.microsoft.com/office/2007/relationships/hdphoto" Target="../media/hdphoto18.wdp"/><Relationship Id="rId11" Type="http://schemas.openxmlformats.org/officeDocument/2006/relationships/image" Target="../media/image55.png"/><Relationship Id="rId5" Type="http://schemas.openxmlformats.org/officeDocument/2006/relationships/image" Target="../media/image42.png"/><Relationship Id="rId10" Type="http://schemas.microsoft.com/office/2007/relationships/hdphoto" Target="../media/hdphoto25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8.wdp"/><Relationship Id="rId3" Type="http://schemas.openxmlformats.org/officeDocument/2006/relationships/audio" Target="../media/media16.m4a"/><Relationship Id="rId7" Type="http://schemas.openxmlformats.org/officeDocument/2006/relationships/image" Target="../media/image57.png"/><Relationship Id="rId2" Type="http://schemas.microsoft.com/office/2007/relationships/media" Target="../media/media16.m4a"/><Relationship Id="rId1" Type="http://schemas.openxmlformats.org/officeDocument/2006/relationships/tags" Target="../tags/tag14.xml"/><Relationship Id="rId6" Type="http://schemas.microsoft.com/office/2007/relationships/hdphoto" Target="../media/hdphoto27.wdp"/><Relationship Id="rId5" Type="http://schemas.openxmlformats.org/officeDocument/2006/relationships/image" Target="../media/image5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media17.m4a"/><Relationship Id="rId7" Type="http://schemas.openxmlformats.org/officeDocument/2006/relationships/image" Target="../media/image15.png"/><Relationship Id="rId2" Type="http://schemas.microsoft.com/office/2007/relationships/media" Target="../media/media17.m4a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11" Type="http://schemas.openxmlformats.org/officeDocument/2006/relationships/image" Target="../media/image4.png"/><Relationship Id="rId5" Type="http://schemas.openxmlformats.org/officeDocument/2006/relationships/image" Target="../media/image58.png"/><Relationship Id="rId10" Type="http://schemas.microsoft.com/office/2007/relationships/hdphoto" Target="../media/hdphoto29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audio" Target="../media/media18.m4a"/><Relationship Id="rId7" Type="http://schemas.openxmlformats.org/officeDocument/2006/relationships/image" Target="../media/image4.png"/><Relationship Id="rId2" Type="http://schemas.microsoft.com/office/2007/relationships/media" Target="../media/media18.m4a"/><Relationship Id="rId1" Type="http://schemas.openxmlformats.org/officeDocument/2006/relationships/tags" Target="../tags/tag16.xml"/><Relationship Id="rId6" Type="http://schemas.microsoft.com/office/2007/relationships/hdphoto" Target="../media/hdphoto30.wdp"/><Relationship Id="rId5" Type="http://schemas.openxmlformats.org/officeDocument/2006/relationships/image" Target="../media/image60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9.m4a"/><Relationship Id="rId7" Type="http://schemas.microsoft.com/office/2007/relationships/hdphoto" Target="../media/hdphoto30.wdp"/><Relationship Id="rId2" Type="http://schemas.microsoft.com/office/2007/relationships/media" Target="../media/media19.m4a"/><Relationship Id="rId1" Type="http://schemas.openxmlformats.org/officeDocument/2006/relationships/tags" Target="../tags/tag17.xml"/><Relationship Id="rId6" Type="http://schemas.openxmlformats.org/officeDocument/2006/relationships/image" Target="../media/image60.png"/><Relationship Id="rId5" Type="http://schemas.openxmlformats.org/officeDocument/2006/relationships/image" Target="../media/image51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audio" Target="../media/media2.m4a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2.png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7" Type="http://schemas.openxmlformats.org/officeDocument/2006/relationships/image" Target="../media/image4.png"/><Relationship Id="rId2" Type="http://schemas.microsoft.com/office/2007/relationships/media" Target="../media/media20.m4a"/><Relationship Id="rId1" Type="http://schemas.openxmlformats.org/officeDocument/2006/relationships/tags" Target="../tags/tag18.xml"/><Relationship Id="rId6" Type="http://schemas.microsoft.com/office/2007/relationships/hdphoto" Target="../media/hdphoto30.wdp"/><Relationship Id="rId5" Type="http://schemas.openxmlformats.org/officeDocument/2006/relationships/image" Target="../media/image60.pn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21.m4a"/><Relationship Id="rId7" Type="http://schemas.microsoft.com/office/2007/relationships/hdphoto" Target="../media/hdphoto30.wdp"/><Relationship Id="rId2" Type="http://schemas.microsoft.com/office/2007/relationships/media" Target="../media/media21.m4a"/><Relationship Id="rId1" Type="http://schemas.openxmlformats.org/officeDocument/2006/relationships/tags" Target="../tags/tag19.xml"/><Relationship Id="rId6" Type="http://schemas.openxmlformats.org/officeDocument/2006/relationships/image" Target="../media/image60.png"/><Relationship Id="rId5" Type="http://schemas.openxmlformats.org/officeDocument/2006/relationships/image" Target="../media/image61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7" Type="http://schemas.openxmlformats.org/officeDocument/2006/relationships/image" Target="../media/image4.png"/><Relationship Id="rId2" Type="http://schemas.microsoft.com/office/2007/relationships/media" Target="../media/media22.m4a"/><Relationship Id="rId1" Type="http://schemas.openxmlformats.org/officeDocument/2006/relationships/tags" Target="../tags/tag20.xml"/><Relationship Id="rId6" Type="http://schemas.microsoft.com/office/2007/relationships/hdphoto" Target="../media/hdphoto31.wdp"/><Relationship Id="rId5" Type="http://schemas.openxmlformats.org/officeDocument/2006/relationships/image" Target="../media/image62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32.wdp"/><Relationship Id="rId3" Type="http://schemas.openxmlformats.org/officeDocument/2006/relationships/audio" Target="../media/media23.m4a"/><Relationship Id="rId7" Type="http://schemas.openxmlformats.org/officeDocument/2006/relationships/image" Target="../media/image63.png"/><Relationship Id="rId2" Type="http://schemas.microsoft.com/office/2007/relationships/media" Target="../media/media23.m4a"/><Relationship Id="rId1" Type="http://schemas.openxmlformats.org/officeDocument/2006/relationships/tags" Target="../tags/tag21.xml"/><Relationship Id="rId6" Type="http://schemas.microsoft.com/office/2007/relationships/hdphoto" Target="../media/hdphoto2.wdp"/><Relationship Id="rId11" Type="http://schemas.microsoft.com/office/2007/relationships/hdphoto" Target="../media/hdphoto13.wdp"/><Relationship Id="rId5" Type="http://schemas.openxmlformats.org/officeDocument/2006/relationships/image" Target="../media/image7.png"/><Relationship Id="rId10" Type="http://schemas.openxmlformats.org/officeDocument/2006/relationships/image" Target="../media/image3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2" Type="http://schemas.microsoft.com/office/2007/relationships/media" Target="../media/media24.m4a"/><Relationship Id="rId1" Type="http://schemas.openxmlformats.org/officeDocument/2006/relationships/tags" Target="../tags/tag2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audio" Target="../media/media3.m4a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11" Type="http://schemas.openxmlformats.org/officeDocument/2006/relationships/image" Target="../media/image21.jpeg"/><Relationship Id="rId5" Type="http://schemas.openxmlformats.org/officeDocument/2006/relationships/image" Target="../media/image17.png"/><Relationship Id="rId10" Type="http://schemas.microsoft.com/office/2007/relationships/hdphoto" Target="../media/hdphoto5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png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4.m4a"/><Relationship Id="rId7" Type="http://schemas.openxmlformats.org/officeDocument/2006/relationships/image" Target="../media/image25.jpe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29.png"/><Relationship Id="rId3" Type="http://schemas.openxmlformats.org/officeDocument/2006/relationships/audio" Target="../media/media5.m4a"/><Relationship Id="rId7" Type="http://schemas.microsoft.com/office/2007/relationships/hdphoto" Target="../media/hdphoto1.wdp"/><Relationship Id="rId12" Type="http://schemas.microsoft.com/office/2007/relationships/hdphoto" Target="../media/hdphoto8.wdp"/><Relationship Id="rId17" Type="http://schemas.openxmlformats.org/officeDocument/2006/relationships/image" Target="../media/image4.png"/><Relationship Id="rId2" Type="http://schemas.microsoft.com/office/2007/relationships/media" Target="../media/media5.m4a"/><Relationship Id="rId16" Type="http://schemas.microsoft.com/office/2007/relationships/hdphoto" Target="../media/hdphoto10.wdp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28.png"/><Relationship Id="rId5" Type="http://schemas.openxmlformats.org/officeDocument/2006/relationships/image" Target="../media/image26.png"/><Relationship Id="rId15" Type="http://schemas.openxmlformats.org/officeDocument/2006/relationships/image" Target="../media/image30.png"/><Relationship Id="rId10" Type="http://schemas.microsoft.com/office/2007/relationships/hdphoto" Target="../media/hdphoto7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7.png"/><Relationship Id="rId1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audio" Target="../media/media6.m4a"/><Relationship Id="rId7" Type="http://schemas.openxmlformats.org/officeDocument/2006/relationships/image" Target="../media/image32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microsoft.com/office/2007/relationships/hdphoto" Target="../media/hdphoto11.wdp"/><Relationship Id="rId5" Type="http://schemas.openxmlformats.org/officeDocument/2006/relationships/image" Target="../media/image3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9.m4a"/><Relationship Id="rId7" Type="http://schemas.microsoft.com/office/2007/relationships/hdphoto" Target="../media/hdphoto13.wdp"/><Relationship Id="rId2" Type="http://schemas.microsoft.com/office/2007/relationships/media" Target="../media/media9.m4a"/><Relationship Id="rId1" Type="http://schemas.openxmlformats.org/officeDocument/2006/relationships/tags" Target="../tags/tag7.xml"/><Relationship Id="rId6" Type="http://schemas.openxmlformats.org/officeDocument/2006/relationships/image" Target="../media/image35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r="49877"/>
          <a:stretch/>
        </p:blipFill>
        <p:spPr>
          <a:xfrm>
            <a:off x="1109" y="1299355"/>
            <a:ext cx="2578100" cy="3086100"/>
          </a:xfrm>
          <a:prstGeom prst="rect">
            <a:avLst/>
          </a:prstGeom>
        </p:spPr>
      </p:pic>
      <p:pic>
        <p:nvPicPr>
          <p:cNvPr id="4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313" y="581166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736875" y="2297403"/>
            <a:ext cx="67704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текст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9383" y="5438785"/>
            <a:ext cx="5942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pPr algn="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гимназия №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293</a:t>
            </a:r>
          </a:p>
          <a:p>
            <a:pPr algn="r"/>
            <a:r>
              <a:rPr lang="ru-RU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Гнусарева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Юрьевна</a:t>
            </a:r>
          </a:p>
          <a:p>
            <a:pPr algn="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1" r="10375" b="15445"/>
          <a:stretch/>
        </p:blipFill>
        <p:spPr bwMode="auto">
          <a:xfrm>
            <a:off x="3674803" y="452402"/>
            <a:ext cx="4503461" cy="210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3645" y="10912"/>
            <a:ext cx="11709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Презентация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к уроку по учебному предмету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Русский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язык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7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-ом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классе на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тему: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/>
          <a:srcRect l="49382" r="8395"/>
          <a:stretch/>
        </p:blipFill>
        <p:spPr>
          <a:xfrm>
            <a:off x="10020300" y="1250191"/>
            <a:ext cx="2171700" cy="3086100"/>
          </a:xfrm>
          <a:prstGeom prst="rect">
            <a:avLst/>
          </a:prstGeom>
        </p:spPr>
      </p:pic>
      <p:pic>
        <p:nvPicPr>
          <p:cNvPr id="17" name="Picture 8" descr="Ребенок И Вопросительный Знак Клипарт Изображения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3" b="100000" l="9880" r="8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27" y="3907449"/>
            <a:ext cx="2944948" cy="293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02" y="2804769"/>
            <a:ext cx="949398" cy="10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Гимназия № 29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02" y="4551304"/>
            <a:ext cx="1476419" cy="147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66681" y="5870340"/>
            <a:ext cx="3083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 – Петербург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97055" y="3629348"/>
            <a:ext cx="7959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ВИДЫ ДИАЛОГА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4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50"/>
    </mc:Choice>
    <mc:Fallback xmlns="">
      <p:transition spd="slow" advTm="7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11" grpId="0"/>
      <p:bldP spid="12" grpId="0"/>
      <p:bldP spid="20" grpId="0"/>
      <p:bldP spid="21" grpId="0"/>
    </p:bldLst>
  </p:timing>
  <p:extLst mod="1">
    <p:ext uri="{E180D4A7-C9FB-4DFB-919C-405C955672EB}">
      <p14:showEvtLst xmlns:p14="http://schemas.microsoft.com/office/powerpoint/2010/main">
        <p14:playEvt time="1" objId="42"/>
        <p14:stopEvt time="6869" objId="4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3architec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7697" y="3990473"/>
            <a:ext cx="7579404" cy="37897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5575" y="3012828"/>
            <a:ext cx="54959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развитию диалогической речи способствовали труды </a:t>
            </a:r>
            <a:endParaRPr lang="ru-RU" sz="2400" dirty="0" smtClean="0">
              <a:solidFill>
                <a:srgbClr val="1D1D1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М. Бахтина</a:t>
            </a:r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03400" y="842105"/>
            <a:ext cx="1022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диалоги людей были обнаружены в памятниках древней письменности за 2,5 тысячи лет до н.э.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5575" y="2066067"/>
            <a:ext cx="5826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5 веке до н.э. к оформлению диалогов приступил мыслитель Платон. </a:t>
            </a:r>
          </a:p>
        </p:txBody>
      </p:sp>
      <p:pic>
        <p:nvPicPr>
          <p:cNvPr id="26628" name="Picture 4" descr="Платон скачать бесплатно - Древней Греции Платон Федон Республики аллегория  пещеры - Grece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717" y="1694264"/>
            <a:ext cx="2888223" cy="288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Бахтин Михаил Михайлович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77" b="100000" l="76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669" y="1637482"/>
            <a:ext cx="2038671" cy="300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938577" y="4415617"/>
            <a:ext cx="9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52754" y="4455446"/>
            <a:ext cx="188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М. Бахтин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84150" y="84478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708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99"/>
    </mc:Choice>
    <mc:Fallback xmlns="">
      <p:transition spd="slow" advTm="32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  <p:extLst mod="1">
    <p:ext uri="{E180D4A7-C9FB-4DFB-919C-405C955672EB}">
      <p14:showEvtLst xmlns:p14="http://schemas.microsoft.com/office/powerpoint/2010/main">
        <p14:playEvt time="25" objId="11"/>
        <p14:stopEvt time="28410" objId="11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два человека разговаривают друг с другом иллюстрация, сотрудничество  сотрудничество, деловое сотрудничество лол, деловая женщина, связи с  общественностью, визитная карточка png | Klipartz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9663" y1="1573" x2="27978" y2="91461"/>
                        <a14:foregroundMark x1="18090" y1="35506" x2="2135" y2="63933"/>
                        <a14:foregroundMark x1="28652" y1="38652" x2="35056" y2="71348"/>
                        <a14:foregroundMark x1="41461" y1="66854" x2="42360" y2="81236"/>
                        <a14:foregroundMark x1="36629" y1="57865" x2="38202" y2="63258"/>
                        <a14:foregroundMark x1="77865" y1="3820" x2="71236" y2="26517"/>
                        <a14:foregroundMark x1="63820" y1="85730" x2="66404" y2="74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14" y="4165361"/>
            <a:ext cx="2774986" cy="277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белое облако искусство, диалоговое окно Dialogue, диалоговое окно граффити,  любовь, белый, нарисованный png | PNGWi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7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977679"/>
            <a:ext cx="4946135" cy="45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x-lines.ru/letters/i/cyrillicfancy/2175/000000/60/0/4nopbpqoz9emzwfa4n7pbc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248803"/>
            <a:ext cx="3768725" cy="101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82833" y="2246341"/>
            <a:ext cx="58861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КАЖДОГО ЛИЦА, УЧАСТВУЮЩЕГО В РАЗГОВОРЕ –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700" y="69415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248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60"/>
    </mc:Choice>
    <mc:Fallback xmlns="">
      <p:transition spd="slow" advTm="31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5"/>
        <p14:stopEvt time="26631" objId="1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0299700" y="933977"/>
            <a:ext cx="1828800" cy="167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0400" y="1037344"/>
            <a:ext cx="83169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Слова автора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могут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сопровождать реплику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или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отсутствовать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если и без </a:t>
            </a:r>
            <a:r>
              <a:rPr lang="ru-RU" sz="3200" dirty="0" smtClean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них</a:t>
            </a:r>
            <a:endParaRPr lang="ru-RU" sz="3200" dirty="0"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3600" y="3213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7018" y="1936196"/>
            <a:ext cx="7452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понятно, кому принадлежит прямая </a:t>
            </a:r>
            <a:r>
              <a:rPr lang="ru-RU" sz="3200" dirty="0" smtClean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речь!</a:t>
            </a:r>
            <a:endParaRPr lang="ru-RU" sz="3200" dirty="0">
              <a:solidFill>
                <a:srgbClr val="666666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2949" y="2774525"/>
            <a:ext cx="7547502" cy="3365284"/>
          </a:xfrm>
          <a:prstGeom prst="rect">
            <a:avLst/>
          </a:prstGeom>
        </p:spPr>
      </p:pic>
      <p:pic>
        <p:nvPicPr>
          <p:cNvPr id="19462" name="Picture 6" descr="человек говорит png | PNGWi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29" b="100000" l="0" r="100000">
                        <a14:foregroundMark x1="15556" y1="49057" x2="10833" y2="93396"/>
                        <a14:foregroundMark x1="33889" y1="47484" x2="29722" y2="95912"/>
                        <a14:foregroundMark x1="7500" y1="57862" x2="10000" y2="50000"/>
                        <a14:foregroundMark x1="46389" y1="49057" x2="48611" y2="92767"/>
                        <a14:foregroundMark x1="55556" y1="50000" x2="52222" y2="57547"/>
                        <a14:foregroundMark x1="27778" y1="50000" x2="30833" y2="57547"/>
                        <a14:foregroundMark x1="64167" y1="48742" x2="68611" y2="91509"/>
                        <a14:foregroundMark x1="88889" y1="48742" x2="85278" y2="90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51" y="2981025"/>
            <a:ext cx="3982505" cy="351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9700" y="73254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2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97"/>
    </mc:Choice>
    <mc:Fallback xmlns="">
      <p:transition spd="slow" advTm="25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  <p:bldP spid="4" grpId="0"/>
    </p:bldLst>
  </p:timing>
  <p:extLst mod="1">
    <p:ext uri="{E180D4A7-C9FB-4DFB-919C-405C955672EB}">
      <p14:showEvtLst xmlns:p14="http://schemas.microsoft.com/office/powerpoint/2010/main">
        <p14:playEvt time="1" objId="8"/>
        <p14:stopEvt time="21687" objId="8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8" name="Picture 6" descr="диалог png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94" b="100000" l="1944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19" y="4151312"/>
            <a:ext cx="3429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Диалог рисованной мультфильма изображение_Фото номер 400588531_PSD Формат  изображения_ru.lovepik.com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398" b="89815" l="6512" r="90000">
                        <a14:foregroundMark x1="16512" y1="30324" x2="21395" y2="233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287337"/>
            <a:ext cx="7807325" cy="336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00619" y="1395472"/>
            <a:ext cx="50386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ДИАЛОГОВ: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0" name="Picture 8" descr="Job Interview Cartoon PNG, Clipart, Are, Arm, Career, Child, Conversation  Free PNG Download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2" b="99818" l="4121" r="95742">
                        <a14:foregroundMark x1="58379" y1="30000" x2="64973" y2="48545"/>
                        <a14:foregroundMark x1="53984" y1="33273" x2="58654" y2="41636"/>
                        <a14:foregroundMark x1="79258" y1="32909" x2="77885" y2="66727"/>
                        <a14:foregroundMark x1="68269" y1="64727" x2="70055" y2="91636"/>
                        <a14:foregroundMark x1="66209" y1="98182" x2="70742" y2="77636"/>
                        <a14:foregroundMark x1="75137" y1="96909" x2="76511" y2="92545"/>
                        <a14:foregroundMark x1="70742" y1="74364" x2="70467" y2="70000"/>
                        <a14:foregroundMark x1="81181" y1="65636" x2="81044" y2="62727"/>
                        <a14:foregroundMark x1="80907" y1="44909" x2="82830" y2="41273"/>
                        <a14:foregroundMark x1="33242" y1="32909" x2="19918" y2="63273"/>
                        <a14:foregroundMark x1="16758" y1="40909" x2="24451" y2="70545"/>
                        <a14:foregroundMark x1="18407" y1="86545" x2="24863" y2="82364"/>
                        <a14:foregroundMark x1="24313" y1="74909" x2="25412" y2="79818"/>
                        <a14:foregroundMark x1="23352" y1="93818" x2="23901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029" y="3126389"/>
            <a:ext cx="4313740" cy="325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материал персонажа иллюстрации друга, друзья клипарт, дружеская вечеринка,  иллюстративный материал PNG и PSD-файл пнг для бесплатной загрузки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905"/>
          <a:stretch/>
        </p:blipFill>
        <p:spPr bwMode="auto">
          <a:xfrm>
            <a:off x="-124621" y="2329459"/>
            <a:ext cx="4872041" cy="370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2"/>
          <a:stretch/>
        </p:blipFill>
        <p:spPr bwMode="auto">
          <a:xfrm>
            <a:off x="780832" y="2403395"/>
            <a:ext cx="3273425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38"/>
          <a:stretch/>
        </p:blipFill>
        <p:spPr bwMode="auto">
          <a:xfrm>
            <a:off x="8833337" y="2403395"/>
            <a:ext cx="30607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r="35371"/>
          <a:stretch/>
        </p:blipFill>
        <p:spPr bwMode="auto">
          <a:xfrm>
            <a:off x="4260730" y="3663548"/>
            <a:ext cx="45466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71232" y="2873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63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27"/>
    </mc:Choice>
    <mc:Fallback xmlns="">
      <p:transition spd="slow" advTm="20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" objId="4"/>
        <p14:stopEvt time="17775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203700"/>
            <a:ext cx="1231900" cy="26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960100" y="4203700"/>
            <a:ext cx="1231900" cy="26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Читать онлайн &amp;quot;Не люблю опаздывать&amp;quot; автора Баскин Михаил Ильич - RuLit -  Страница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" y="4030806"/>
            <a:ext cx="4972050" cy="240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Рамка PNG - AVATAN PLU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67" y="163209"/>
            <a:ext cx="7509833" cy="482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35400" y="868709"/>
            <a:ext cx="5816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Здравствуйте, Иван Андреевич. Извините за опоздание!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Проходи, Ваня. Постарайся больше не опаздывать.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6" name="Picture 4" descr="Вопросительный знак 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84" y="468074"/>
            <a:ext cx="3136900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69908" y="4991100"/>
            <a:ext cx="546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ЭТИКЕТНЫЙ (деловой) 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4618" y="14269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37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55"/>
    </mc:Choice>
    <mc:Fallback xmlns="">
      <p:transition spd="slow" advTm="26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7" grpId="0"/>
    </p:bldLst>
  </p:timing>
  <p:extLst mod="1">
    <p:ext uri="{E180D4A7-C9FB-4DFB-919C-405C955672EB}">
      <p14:showEvtLst xmlns:p14="http://schemas.microsoft.com/office/powerpoint/2010/main">
        <p14:playEvt time="1" objId="9"/>
        <p14:stopEvt time="24282" objId="9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9731962" y="829800"/>
            <a:ext cx="1828800" cy="167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85900" y="716790"/>
            <a:ext cx="8432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широко диалог используется в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разговорной речи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языке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литературы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Диалоговое окно, Диалоговое окно, диалог, Текстовое поле со стрелкой PNG  изображение для бесплатной загрузки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94" b="90000" l="5625" r="90000">
                        <a14:foregroundMark x1="11875" y1="30938" x2="14375" y2="28594"/>
                        <a14:foregroundMark x1="10625" y1="27813" x2="11406" y2="2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645" y="1572815"/>
            <a:ext cx="4271169" cy="427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Диалоговое окно, Диалоговое окно, диалог, Текстовое поле со стрелкой PNG  изображение для бесплатной загрузки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94" b="90000" l="5625" r="90000">
                        <a14:foregroundMark x1="11875" y1="30938" x2="14375" y2="28594"/>
                        <a14:foregroundMark x1="10625" y1="27813" x2="11406" y2="2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940" y="2820029"/>
            <a:ext cx="4271169" cy="427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6812" y="2820029"/>
            <a:ext cx="33005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РАЗГОВОРНАЯ ЛЕКСИКА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7385" y="4370839"/>
            <a:ext cx="330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ЖЕСТЫ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Иллюстрация стоящих мужчин и женщин, Иллюстрация предпринимателя, Деловые  люди говорят, Деловая женщина, рука, бизнес Вектор png | PNGWi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783">
                        <a14:foregroundMark x1="8587" y1="76336" x2="7391" y2="27154"/>
                        <a14:foregroundMark x1="23696" y1="7743" x2="23696" y2="7743"/>
                        <a14:foregroundMark x1="22174" y1="19738" x2="24022" y2="50709"/>
                        <a14:foregroundMark x1="10109" y1="56270" x2="10109" y2="56270"/>
                        <a14:foregroundMark x1="4348" y1="54089" x2="7065" y2="80371"/>
                        <a14:foregroundMark x1="8587" y1="84951" x2="7717" y2="79062"/>
                        <a14:foregroundMark x1="19457" y1="21047" x2="21304" y2="35224"/>
                        <a14:foregroundMark x1="18152" y1="29989" x2="17500" y2="34896"/>
                        <a14:foregroundMark x1="81304" y1="22574" x2="82826" y2="27481"/>
                        <a14:foregroundMark x1="50870" y1="11123" x2="43696" y2="29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65" y="1892300"/>
            <a:ext cx="4518342" cy="450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рисунок, мультфильм, Royaltyfre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7222">
                        <a14:foregroundMark x1="18778" y1="31625" x2="28000" y2="36250"/>
                        <a14:foregroundMark x1="83111" y1="37500" x2="69778" y2="39250"/>
                        <a14:foregroundMark x1="51111" y1="28625" x2="50000" y2="56375"/>
                        <a14:foregroundMark x1="53444" y1="36750" x2="55000" y2="5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56" y="3762771"/>
            <a:ext cx="3338106" cy="296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9700" y="10567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16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99"/>
    </mc:Choice>
    <mc:Fallback xmlns="">
      <p:transition spd="slow" advTm="27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3" grpId="0"/>
      <p:bldP spid="13" grpId="0"/>
    </p:bldLst>
  </p:timing>
  <p:extLst mod="1">
    <p:ext uri="{E180D4A7-C9FB-4DFB-919C-405C955672EB}">
      <p14:showEvtLst xmlns:p14="http://schemas.microsoft.com/office/powerpoint/2010/main">
        <p14:playEvt time="1" objId="4"/>
        <p14:stopEvt time="24077" objId="4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8" name="Picture 4" descr="ручная роспись мультяшный желтый материал, ручная роспись доски, желтая доска  png | PNGEg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333" y1="48333" x2="19000" y2="24222"/>
                        <a14:foregroundMark x1="11667" y1="28889" x2="42222" y2="25667"/>
                        <a14:foregroundMark x1="26889" y1="18111" x2="21444" y2="26444"/>
                        <a14:foregroundMark x1="16556" y1="23444" x2="8556" y2="28333"/>
                        <a14:foregroundMark x1="9556" y1="39889" x2="6111" y2="48889"/>
                        <a14:foregroundMark x1="6556" y1="49333" x2="11222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55" b="14137"/>
          <a:stretch/>
        </p:blipFill>
        <p:spPr bwMode="auto">
          <a:xfrm>
            <a:off x="315747" y="1741042"/>
            <a:ext cx="66929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Человек пожимает плечами: стоковые векторные изображения, иллюстрации |  Depositphotos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4500" l="2667" r="94000">
                        <a14:foregroundMark x1="70333" y1="47500" x2="70333" y2="47500"/>
                        <a14:foregroundMark x1="71333" y1="40833" x2="74167" y2="34833"/>
                        <a14:foregroundMark x1="61667" y1="34167" x2="61667" y2="34167"/>
                        <a14:foregroundMark x1="63000" y1="29500" x2="67667" y2="22833"/>
                        <a14:foregroundMark x1="57333" y1="29833" x2="57333" y2="29833"/>
                        <a14:foregroundMark x1="56167" y1="25500" x2="56333" y2="21167"/>
                        <a14:foregroundMark x1="40833" y1="26000" x2="40833" y2="26000"/>
                        <a14:foregroundMark x1="33000" y1="28667" x2="33000" y2="28667"/>
                        <a14:foregroundMark x1="28833" y1="35333" x2="28833" y2="35333"/>
                        <a14:foregroundMark x1="29500" y1="44500" x2="29500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897" y="1434897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70100" y="910045"/>
            <a:ext cx="9486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</a:t>
            </a:r>
            <a:r>
              <a:rPr lang="ru-RU" sz="4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Петров</a:t>
            </a:r>
            <a:r>
              <a:rPr lang="ru-RU" sz="4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sz="48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1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6194" y="91004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316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40"/>
    </mc:Choice>
    <mc:Fallback xmlns="">
      <p:transition spd="slow" advTm="22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  <p:extLst mod="1">
    <p:ext uri="{E180D4A7-C9FB-4DFB-919C-405C955672EB}">
      <p14:showEvtLst xmlns:p14="http://schemas.microsoft.com/office/powerpoint/2010/main">
        <p14:playEvt time="1" objId="4"/>
        <p14:stopEvt time="19176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4" descr="https://x-lines.ru/letters/i/cyrillicfancy/4522/000000/60/0/4nkpbggo1dejzwr64nj1yxjy4ntpbfqoumekdwf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40" y="1117600"/>
            <a:ext cx="945896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1923846" y="2312373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ЗАЧИН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923846" y="3632934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923846" y="4953495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КОНЦОВКА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6030" y="1389272"/>
            <a:ext cx="2477416" cy="24774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6771" y="2021688"/>
            <a:ext cx="2586023" cy="25860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8859" y="4229834"/>
            <a:ext cx="2922693" cy="2922693"/>
          </a:xfrm>
          <a:prstGeom prst="rect">
            <a:avLst/>
          </a:prstGeom>
        </p:spPr>
      </p:pic>
      <p:pic>
        <p:nvPicPr>
          <p:cNvPr id="15368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43" y="221444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22" y="360753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00" y="500062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4343" y="113127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137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977"/>
    </mc:Choice>
    <mc:Fallback xmlns="">
      <p:transition spd="slow" advTm="52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" grpId="0" animBg="1"/>
      <p:bldP spid="8" grpId="0" animBg="1"/>
      <p:bldP spid="9" grpId="0" animBg="1"/>
    </p:bldLst>
  </p:timing>
  <p:extLst mod="1">
    <p:ext uri="{E180D4A7-C9FB-4DFB-919C-405C955672EB}">
      <p14:showEvtLst xmlns:p14="http://schemas.microsoft.com/office/powerpoint/2010/main">
        <p14:playEvt time="1" objId="24"/>
        <p14:stopEvt time="48168" objId="24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0700" y="756335"/>
            <a:ext cx="982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при диалоге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3164" y="1904738"/>
            <a:ext cx="4964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реплика диалога начинается 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строки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перед ней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кавычки не ставятся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речи ставится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конца предложения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начинаются со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строчной буквы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перед ними ставится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51737" y="2136306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67976" y="3870387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67976" y="5193595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7800" y="477443"/>
            <a:ext cx="609600" cy="609600"/>
          </a:xfrm>
          <a:prstGeom prst="rect">
            <a:avLst/>
          </a:prstGeom>
        </p:spPr>
      </p:pic>
      <p:pic>
        <p:nvPicPr>
          <p:cNvPr id="14342" name="Picture 6" descr="Рамка PNG - AVATAN PL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081" y="1992009"/>
            <a:ext cx="7069919" cy="454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558" y="2848809"/>
            <a:ext cx="618394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человек заговорил с приезжим по-французски.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Куда изволите вы ехать? – спросил он его.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ближний город, – отвечал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француз.</a:t>
            </a:r>
          </a:p>
          <a:p>
            <a:r>
              <a:rPr lang="ru-RU" sz="3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«Дубровский»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Пушкин</a:t>
            </a:r>
          </a:p>
          <a:p>
            <a:endParaRPr lang="ru-RU" sz="24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725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04"/>
    </mc:Choice>
    <mc:Fallback xmlns="">
      <p:transition spd="slow" advTm="50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  <p:extLst mod="1">
    <p:ext uri="{E180D4A7-C9FB-4DFB-919C-405C955672EB}">
      <p14:showEvtLst xmlns:p14="http://schemas.microsoft.com/office/powerpoint/2010/main">
        <p14:playEvt time="1" objId="6"/>
        <p14:stopEvt time="45423" objId="6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2" name="Picture 6" descr="Рамка PNG - AVATAN PL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078" y="1529905"/>
            <a:ext cx="7620922" cy="487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0700" y="756335"/>
            <a:ext cx="982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при диалоге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1127" y="2996537"/>
            <a:ext cx="39937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существует и иной способ, когда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реплика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кавычки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отделяется от другой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39700" y="3177706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53214" y="2641600"/>
            <a:ext cx="6767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«Скажи-ка мне, красавица, – спросил я, – что ты делала сегодня на кровле?» – «А смотрела, откуда ветер дует». – «Зачем тебе?» – «Откуда ветер, оттуда и счастье».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«Герой нашего времени»</a:t>
            </a: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М.Ю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Лермонтов </a:t>
            </a:r>
            <a:endParaRPr lang="ru-RU" sz="24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9700" y="80845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1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79"/>
    </mc:Choice>
    <mc:Fallback xmlns="">
      <p:transition spd="slow" advTm="29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15" objId="5"/>
        <p14:stopEvt time="22671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1231571" y="3688151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4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1170520" y="2492384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1170520" y="1310526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1178587" y="5025527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x-lines.ru/letters/i/cyrillicfancy/1241/000000/60/0/4njpbqgosueasegosuemtwfo4n77bxsosxemy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567" y="2827779"/>
            <a:ext cx="4362450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x-lines.ru/letters/i/cyrillicfancy/1241/000000/60/0/4nm7bxqosdemiwfardem9wcy4n47bx6ozdem5wfo4n67bqgtthopbx6todemoegosuemtwfo4n77bxsosxem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583" y="5329089"/>
            <a:ext cx="8953500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x-lines.ru/letters/i/cyrillicfancy/1241/000000/60/0/4nkpbqgosdemzwf64n31bwf44napbqty4gbpbpqozmeadwcnry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781" y="4083829"/>
            <a:ext cx="5743575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s://x-lines.ru/letters/i/cyrillicfancy/1241/000000/60/0/4nkpbqgosdemzwf64n31ymjy4gg7dysozaznhmt9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654" y="1690558"/>
            <a:ext cx="50006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15576" y="644199"/>
            <a:ext cx="2477416" cy="24774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39360" y="1534767"/>
            <a:ext cx="2586023" cy="258602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48089" y="3461288"/>
            <a:ext cx="2922693" cy="2922693"/>
          </a:xfrm>
          <a:prstGeom prst="rect">
            <a:avLst/>
          </a:prstGeom>
        </p:spPr>
      </p:pic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48415" y="195158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237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6"/>
    </mc:Choice>
    <mc:Fallback xmlns="">
      <p:transition spd="slow" advTm="105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8" objId="2"/>
        <p14:stopEvt time="9009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6900" y="786342"/>
            <a:ext cx="7683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предложениях с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речью авторская речь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находиться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любой позиции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в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диалоге слова автора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идут всегда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реплики говорящего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8928100" y="1082206"/>
            <a:ext cx="2676360" cy="244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 descr="5lkjkljk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866900" y="3846719"/>
            <a:ext cx="866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Здравствуй, –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сказала учительница.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7721213" y="2614827"/>
            <a:ext cx="330609" cy="439601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3657424" y="3443509"/>
            <a:ext cx="317126" cy="275213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7958" y="5315272"/>
            <a:ext cx="402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именно сказано?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1696" y="5265429"/>
            <a:ext cx="402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это сказано?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2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5575" y="108220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218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72"/>
    </mc:Choice>
    <mc:Fallback xmlns="">
      <p:transition spd="slow" advTm="25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/>
      <p:bldP spid="9" grpId="0"/>
      <p:bldP spid="10" grpId="0" animBg="1"/>
      <p:bldP spid="11" grpId="0" animBg="1"/>
      <p:bldP spid="12" grpId="0"/>
      <p:bldP spid="13" grpId="0"/>
    </p:bldLst>
  </p:timing>
  <p:extLst mod="1">
    <p:ext uri="{E180D4A7-C9FB-4DFB-919C-405C955672EB}">
      <p14:showEvtLst xmlns:p14="http://schemas.microsoft.com/office/powerpoint/2010/main">
        <p14:playEvt time="0" objId="14"/>
        <p14:stopEvt time="14667" objId="1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5lkjkljk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5lkjkljk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1182" t="47307"/>
          <a:stretch/>
        </p:blipFill>
        <p:spPr>
          <a:xfrm>
            <a:off x="1854200" y="749300"/>
            <a:ext cx="10337800" cy="2671947"/>
          </a:xfrm>
          <a:prstGeom prst="rect">
            <a:avLst/>
          </a:prstGeom>
        </p:spPr>
      </p:pic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0751729" y="2997998"/>
            <a:ext cx="1213376" cy="111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7997" y="3312060"/>
            <a:ext cx="1122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ставим в начале строки и после сказанной фразы!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36412" y="4266167"/>
            <a:ext cx="10172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повествовании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восклицательный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при выражении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вопросительный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знак, когда необходимо спросить о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чем-либо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2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6050" y="7493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16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624"/>
    </mc:Choice>
    <mc:Fallback xmlns="">
      <p:transition spd="slow" advTm="49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8" grpId="0"/>
      <p:bldP spid="14" grpId="0"/>
    </p:bldLst>
  </p:timing>
  <p:extLst mod="1">
    <p:ext uri="{E180D4A7-C9FB-4DFB-919C-405C955672EB}">
      <p14:showEvtLst xmlns:p14="http://schemas.microsoft.com/office/powerpoint/2010/main">
        <p14:playEvt time="15" objId="15"/>
        <p14:stopEvt time="44074" objId="15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0700" y="723276"/>
            <a:ext cx="10274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целью инициатора диалога и ответной реакцией собеседника.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графика мультфильм, вопросительный знак мультфильм, комиксы, текст,  фотография png | Klipartz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000" l="0" r="90000">
                        <a14:foregroundMark x1="43820" y1="91875" x2="48652" y2="88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77" y="1673184"/>
            <a:ext cx="2067673" cy="185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36600" y="2197100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ПРОСЬБА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36600" y="3665116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36600" y="5133132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с двумя усеченными противолежащими углами 29"/>
          <p:cNvSpPr/>
          <p:nvPr/>
        </p:nvSpPr>
        <p:spPr>
          <a:xfrm>
            <a:off x="6927850" y="2197100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с двумя усеченными противолежащими углами 48"/>
          <p:cNvSpPr/>
          <p:nvPr/>
        </p:nvSpPr>
        <p:spPr>
          <a:xfrm>
            <a:off x="6927850" y="3719339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ВНИМАТЕЛЬНОЕ СЛУШАНИЕ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с двумя усеченными противолежащими углами 49"/>
          <p:cNvSpPr/>
          <p:nvPr/>
        </p:nvSpPr>
        <p:spPr>
          <a:xfrm>
            <a:off x="6927850" y="5133131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ДЕЛОМ ИЛИ СЛОВОМ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337" name="Прямая со стрелкой 14336"/>
          <p:cNvCxnSpPr/>
          <p:nvPr/>
        </p:nvCxnSpPr>
        <p:spPr>
          <a:xfrm>
            <a:off x="4965700" y="2560257"/>
            <a:ext cx="1962150" cy="293603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1" name="Прямая со стрелкой 14340"/>
          <p:cNvCxnSpPr/>
          <p:nvPr/>
        </p:nvCxnSpPr>
        <p:spPr>
          <a:xfrm>
            <a:off x="4965700" y="4028272"/>
            <a:ext cx="196215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4" name="Прямая со стрелкой 14343"/>
          <p:cNvCxnSpPr>
            <a:stCxn id="47" idx="3"/>
          </p:cNvCxnSpPr>
          <p:nvPr/>
        </p:nvCxnSpPr>
        <p:spPr>
          <a:xfrm flipV="1">
            <a:off x="4965700" y="2463800"/>
            <a:ext cx="1962150" cy="303249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46" name="задание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7000" y="58894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842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894"/>
    </mc:Choice>
    <mc:Fallback xmlns="">
      <p:transition spd="slow" advTm="40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6"/>
                </p:tgtEl>
              </p:cMediaNode>
            </p:audio>
          </p:childTnLst>
        </p:cTn>
      </p:par>
    </p:tnLst>
    <p:bldLst>
      <p:bldP spid="28" grpId="0" animBg="1"/>
      <p:bldP spid="46" grpId="0" animBg="1"/>
      <p:bldP spid="47" grpId="0" animBg="1"/>
      <p:bldP spid="30" grpId="0" animBg="1"/>
      <p:bldP spid="49" grpId="0" animBg="1"/>
      <p:bldP spid="50" grpId="0" animBg="1"/>
    </p:bldLst>
  </p:timing>
  <p:extLst mod="1">
    <p:ext uri="{E180D4A7-C9FB-4DFB-919C-405C955672EB}">
      <p14:showEvtLst xmlns:p14="http://schemas.microsoft.com/office/powerpoint/2010/main">
        <p14:playEvt time="16" objId="14346"/>
        <p14:stopEvt time="34089" objId="14346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5664" y="4748928"/>
            <a:ext cx="9270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литературе диалог используется как авторский прием для дополнения образа персонажа, его характеристики.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564" y="1851564"/>
            <a:ext cx="7655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– это разговор двух или нескольких лиц.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564" y="2425047"/>
            <a:ext cx="10490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форма речи, состоящая из обмена репликами и наиболее характерная для разговорного стиля речи.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321" y="1429267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7564" y="3549979"/>
            <a:ext cx="90550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66666"/>
                </a:solidFill>
                <a:latin typeface="Source Sans Pro"/>
              </a:rPr>
              <a:t> 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структура обычно включает в себя зачин, основную часть и концовку</a:t>
            </a:r>
            <a:r>
              <a:rPr lang="ru-RU" dirty="0">
                <a:solidFill>
                  <a:srgbClr val="666666"/>
                </a:solidFill>
                <a:latin typeface="Source Sans Pro"/>
              </a:rPr>
              <a:t>. </a:t>
            </a:r>
            <a:endParaRPr lang="ru-RU" dirty="0"/>
          </a:p>
        </p:txBody>
      </p:sp>
      <p:pic>
        <p:nvPicPr>
          <p:cNvPr id="12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588" y="2152246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579" y="3322408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734" y="4576496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2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7800" y="439274"/>
            <a:ext cx="609600" cy="609600"/>
          </a:xfrm>
          <a:prstGeom prst="rect">
            <a:avLst/>
          </a:prstGeom>
        </p:spPr>
      </p:pic>
      <p:pic>
        <p:nvPicPr>
          <p:cNvPr id="16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2440" b="89952" l="7429" r="93000">
                        <a14:foregroundMark x1="53429" y1="20335" x2="69000" y2="21053"/>
                        <a14:foregroundMark x1="22571" y1="64115" x2="83143" y2="61244"/>
                        <a14:foregroundMark x1="47571" y1="41866" x2="81857" y2="2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10" t="15959" r="10375" b="15445"/>
          <a:stretch/>
        </p:blipFill>
        <p:spPr bwMode="auto">
          <a:xfrm>
            <a:off x="4357004" y="563808"/>
            <a:ext cx="2435225" cy="121774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589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86"/>
    </mc:Choice>
    <mc:Fallback xmlns="">
      <p:transition spd="slow" advTm="27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9" grpId="0"/>
    </p:bldLst>
  </p:timing>
  <p:extLst mod="1">
    <p:ext uri="{E180D4A7-C9FB-4DFB-919C-405C955672EB}">
      <p14:showEvtLst xmlns:p14="http://schemas.microsoft.com/office/powerpoint/2010/main">
        <p14:playEvt time="1" objId="10"/>
        <p14:stopEvt time="24414" objId="10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98990" y="684320"/>
            <a:ext cx="42766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0264" y="1828597"/>
            <a:ext cx="10490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и запишите диалог </a:t>
            </a:r>
            <a:r>
              <a:rPr lang="ru-RU" sz="28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одну из предложенных тем: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7997" y="2550483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книжном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стадионе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на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 (разговор </a:t>
            </a: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телефону)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Последний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32" y="103826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206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05"/>
    </mc:Choice>
    <mc:Fallback xmlns="">
      <p:transition spd="slow" advTm="13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2" grpId="0"/>
    </p:bldLst>
  </p:timing>
  <p:extLst mod="1">
    <p:ext uri="{E180D4A7-C9FB-4DFB-919C-405C955672EB}">
      <p14:showEvtLst xmlns:p14="http://schemas.microsoft.com/office/powerpoint/2010/main">
        <p14:playEvt time="0" objId="3"/>
        <p14:stopEvt time="10827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8" name="Picture 6" descr="https://x-lines.ru/letters/i/cyrillicfancy/2175/2a3855/60/0/4nxpbcqtt8emmwf74nhpbp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96" y="5392815"/>
            <a:ext cx="3967163" cy="109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x-lines.ru/letters/i/cyrillicfancy/2175/36366d/60/0/4nopbpqto9eaaebyryonyegowdemmwc84n47bcsoz5emkegoz5emdwcj4n47bxqozdemkey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7"/>
          <a:stretch/>
        </p:blipFill>
        <p:spPr bwMode="auto">
          <a:xfrm>
            <a:off x="1768400" y="1018651"/>
            <a:ext cx="7861300" cy="104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x-lines.ru/letters/i/cyrillicfancy/2175/36366d/60/0/4nopbpqto9eaaebyryonyegowdemmwc84n47bcsoz5emkegoz5emdwcj4n47bxqozdemkey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16"/>
          <a:stretch/>
        </p:blipFill>
        <p:spPr bwMode="auto">
          <a:xfrm>
            <a:off x="3869511" y="3218068"/>
            <a:ext cx="2543177" cy="116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общение png | PNGEg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4" b="95447" l="0" r="98778">
                        <a14:foregroundMark x1="14556" y1="48038" x2="20444" y2="38462"/>
                        <a14:foregroundMark x1="11333" y1="33909" x2="11333" y2="33909"/>
                        <a14:foregroundMark x1="13556" y1="27943" x2="13556" y2="27943"/>
                        <a14:foregroundMark x1="15889" y1="20565" x2="15889" y2="20565"/>
                        <a14:foregroundMark x1="18444" y1="31083" x2="18444" y2="31083"/>
                        <a14:foregroundMark x1="79000" y1="53689" x2="87111" y2="51805"/>
                        <a14:foregroundMark x1="35000" y1="35165" x2="36333" y2="22292"/>
                        <a14:foregroundMark x1="58444" y1="30141" x2="54556" y2="21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330" y="4507172"/>
            <a:ext cx="3836133" cy="271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общение png | PNGWi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21389" y1="19066" x2="12778" y2="97665"/>
                        <a14:foregroundMark x1="1389" y1="40467" x2="1389" y2="40467"/>
                        <a14:foregroundMark x1="3889" y1="59533" x2="3889" y2="59533"/>
                        <a14:foregroundMark x1="23333" y1="76265" x2="23333" y2="76265"/>
                        <a14:foregroundMark x1="13611" y1="65370" x2="28056" y2="89105"/>
                        <a14:foregroundMark x1="17778" y1="31518" x2="12222" y2="48249"/>
                        <a14:foregroundMark x1="23889" y1="66926" x2="13889" y2="91829"/>
                        <a14:foregroundMark x1="30000" y1="92218" x2="21667" y2="72763"/>
                        <a14:foregroundMark x1="27222" y1="73541" x2="32222" y2="84047"/>
                        <a14:foregroundMark x1="16944" y1="89105" x2="31667" y2="90272"/>
                        <a14:foregroundMark x1="12222" y1="77432" x2="12222" y2="57588"/>
                        <a14:foregroundMark x1="8333" y1="62257" x2="1667" y2="59533"/>
                        <a14:foregroundMark x1="2500" y1="53307" x2="3333" y2="47860"/>
                        <a14:foregroundMark x1="26667" y1="29572" x2="26667" y2="29572"/>
                        <a14:foregroundMark x1="32778" y1="26848" x2="50556" y2="5058"/>
                        <a14:foregroundMark x1="48333" y1="8949" x2="66944" y2="23735"/>
                        <a14:foregroundMark x1="52222" y1="19844" x2="57222" y2="46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036" y="641019"/>
            <a:ext cx="2906991" cy="207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Речевое общение: виды, формы и стили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73"/>
          <a:stretch/>
        </p:blipFill>
        <p:spPr bwMode="auto">
          <a:xfrm>
            <a:off x="6904697" y="2716289"/>
            <a:ext cx="2126948" cy="21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гръм човешки ресурси Имот клавиатура стрелки - luxuryturkishrealestate.com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56304" y1="45479" x2="40978" y2="46559"/>
                        <a14:foregroundMark x1="47500" y1="33198" x2="47826" y2="35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65" t="17161" r="37138" b="49191"/>
          <a:stretch/>
        </p:blipFill>
        <p:spPr bwMode="auto">
          <a:xfrm>
            <a:off x="3377502" y="4199781"/>
            <a:ext cx="1218941" cy="12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гръм човешки ресурси Имот клавиатура стрелки - luxuryturkishrealestate.com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56304" y1="45479" x2="40978" y2="46559"/>
                        <a14:foregroundMark x1="47500" y1="33198" x2="47826" y2="35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65" t="17161" r="37138" b="49191"/>
          <a:stretch/>
        </p:blipFill>
        <p:spPr bwMode="auto">
          <a:xfrm>
            <a:off x="5685756" y="2076003"/>
            <a:ext cx="1218941" cy="12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82138" y="204696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460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66"/>
    </mc:Choice>
    <mc:Fallback xmlns="">
      <p:transition spd="slow" advTm="281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8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Язык или жесты для глухонемых. Все секреты языка жест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75" y="2152041"/>
            <a:ext cx="555078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Чем занять ребенка на каникулах? Азбука Морзе и флажковый семафор.  Настольные игры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6"/>
          <a:stretch/>
        </p:blipFill>
        <p:spPr bwMode="auto">
          <a:xfrm>
            <a:off x="6114961" y="1333906"/>
            <a:ext cx="1978025" cy="40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День 3. Семафорная азбука :: Это интересно!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1"/>
          <a:stretch/>
        </p:blipFill>
        <p:spPr bwMode="auto">
          <a:xfrm>
            <a:off x="8415860" y="1333906"/>
            <a:ext cx="342582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83539" y="5471450"/>
            <a:ext cx="3281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ФЛАЖКОВЫЙ СЕМАФОР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6499" y="5471450"/>
            <a:ext cx="4408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МИМИЧЕСКИЙ ЯЗЫК ГЛУХОНЕМЫХ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86127" y="5513435"/>
            <a:ext cx="3576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ТЕЛЕГРАФНАЯ АЗБУКА МОРЗЕ</a:t>
            </a:r>
            <a:endParaRPr lang="ru-RU" dirty="0"/>
          </a:p>
        </p:txBody>
      </p:sp>
      <p:pic>
        <p:nvPicPr>
          <p:cNvPr id="5" name="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55521" y="8733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673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8"/>
    </mc:Choice>
    <mc:Fallback xmlns="">
      <p:transition spd="slow" advTm="10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25" objId="5"/>
        <p14:stopEvt time="8321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825037" y="4165600"/>
            <a:ext cx="2324100" cy="26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7000" y="4165600"/>
            <a:ext cx="2324100" cy="26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901700" y="2135050"/>
            <a:ext cx="5524500" cy="1994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srgbClr val="3F3F3F"/>
                </a:solidFill>
                <a:latin typeface="Times New Roman" panose="02020603050405020304" pitchFamily="18" charset="0"/>
              </a:rPr>
              <a:t>– </a:t>
            </a:r>
            <a:r>
              <a:rPr lang="ru-RU" sz="4000" b="1" dirty="0">
                <a:solidFill>
                  <a:srgbClr val="3F3F3F"/>
                </a:solidFill>
                <a:latin typeface="Times New Roman" panose="02020603050405020304" pitchFamily="18" charset="0"/>
              </a:rPr>
              <a:t>это основное средство общения людей.</a:t>
            </a:r>
            <a:endParaRPr lang="ru-RU" sz="4000" dirty="0"/>
          </a:p>
        </p:txBody>
      </p:sp>
      <p:pic>
        <p:nvPicPr>
          <p:cNvPr id="11266" name="Picture 2" descr="https://x-lines.ru/letters/i/cyrillicfancy/4376/494979/60/0/4nz7bp6ttxemw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20" y="947524"/>
            <a:ext cx="3221815" cy="150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Ребенок И Вопросительный Знак Клипарт Изображения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03" b="100000" l="9880" r="8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576" y="3269218"/>
            <a:ext cx="3597451" cy="358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59281012"/>
              </p:ext>
            </p:extLst>
          </p:nvPr>
        </p:nvGraphicFramePr>
        <p:xfrm>
          <a:off x="4305299" y="1008704"/>
          <a:ext cx="8496300" cy="587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1274" name="Picture 10" descr="Three Books A Pen Illustration Book, книжный клипарт, три книги, ручка PNG  и PSD-файл пнг для бесплатной загрузки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5049"/>
            <a:ext cx="2166553" cy="216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бумага, ручка, ноутбук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2" b="99868" l="1000" r="95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076" y="2814289"/>
            <a:ext cx="2252574" cy="190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микрофоны, микрофон, провод png | PNGEg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770" l="0" r="100000">
                        <a14:foregroundMark x1="7184" y1="89591" x2="29310" y2="59851"/>
                        <a14:foregroundMark x1="5172" y1="91078" x2="15230" y2="58736"/>
                        <a14:foregroundMark x1="20690" y1="61710" x2="20977" y2="49442"/>
                        <a14:foregroundMark x1="7184" y1="94052" x2="24425" y2="86617"/>
                        <a14:foregroundMark x1="24713" y1="82528" x2="29023" y2="71747"/>
                        <a14:foregroundMark x1="26724" y1="87361" x2="22989" y2="94796"/>
                        <a14:foregroundMark x1="16092" y1="95539" x2="2586" y2="92937"/>
                        <a14:foregroundMark x1="75287" y1="84015" x2="76149" y2="57621"/>
                        <a14:foregroundMark x1="63793" y1="55762" x2="63793" y2="55762"/>
                        <a14:foregroundMark x1="83908" y1="61338" x2="83908" y2="61338"/>
                        <a14:foregroundMark x1="60057" y1="54275" x2="88506" y2="61710"/>
                        <a14:foregroundMark x1="39368" y1="56877" x2="42816" y2="40149"/>
                        <a14:foregroundMark x1="62356" y1="49814" x2="60920" y2="58364"/>
                        <a14:foregroundMark x1="23563" y1="46097" x2="29310" y2="65056"/>
                        <a14:foregroundMark x1="27586" y1="84015" x2="28161" y2="71747"/>
                        <a14:foregroundMark x1="90805" y1="62082" x2="95977" y2="676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231"/>
          <a:stretch/>
        </p:blipFill>
        <p:spPr bwMode="auto">
          <a:xfrm>
            <a:off x="7356572" y="805307"/>
            <a:ext cx="1291647" cy="19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микрофоны, микрофон, провод png | PNGEg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7770" l="0" r="100000">
                        <a14:foregroundMark x1="7184" y1="89591" x2="29310" y2="59851"/>
                        <a14:foregroundMark x1="5172" y1="91078" x2="15230" y2="58736"/>
                        <a14:foregroundMark x1="20690" y1="61710" x2="20977" y2="49442"/>
                        <a14:foregroundMark x1="7184" y1="94052" x2="24425" y2="86617"/>
                        <a14:foregroundMark x1="24713" y1="82528" x2="29023" y2="71747"/>
                        <a14:foregroundMark x1="26724" y1="87361" x2="22989" y2="94796"/>
                        <a14:foregroundMark x1="16092" y1="95539" x2="2586" y2="92937"/>
                        <a14:foregroundMark x1="75287" y1="84015" x2="76149" y2="57621"/>
                        <a14:foregroundMark x1="63793" y1="55762" x2="63793" y2="55762"/>
                        <a14:foregroundMark x1="83908" y1="61338" x2="83908" y2="61338"/>
                        <a14:foregroundMark x1="60057" y1="54275" x2="88506" y2="61710"/>
                        <a14:foregroundMark x1="39368" y1="56877" x2="42816" y2="40149"/>
                        <a14:foregroundMark x1="62356" y1="49814" x2="60920" y2="58364"/>
                        <a14:foregroundMark x1="23563" y1="46097" x2="29310" y2="65056"/>
                        <a14:foregroundMark x1="27586" y1="84015" x2="28161" y2="71747"/>
                        <a14:foregroundMark x1="90805" y1="62082" x2="95977" y2="676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025"/>
          <a:stretch/>
        </p:blipFill>
        <p:spPr bwMode="auto">
          <a:xfrm>
            <a:off x="8496300" y="717852"/>
            <a:ext cx="1144242" cy="19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мальчик слушает музыку, мальчик, ручная роспись, карикатура png | PNGWi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196" b="98804" l="435" r="98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259" y="0"/>
            <a:ext cx="2192264" cy="21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18502" y="139636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1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90"/>
    </mc:Choice>
    <mc:Fallback xmlns="">
      <p:transition spd="slow" advTm="48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Graphic spid="9" grpId="0">
        <p:bldAsOne/>
      </p:bldGraphic>
    </p:bldLst>
  </p:timing>
  <p:extLst mod="1">
    <p:ext uri="{E180D4A7-C9FB-4DFB-919C-405C955672EB}">
      <p14:showEvtLst xmlns:p14="http://schemas.microsoft.com/office/powerpoint/2010/main">
        <p14:playEvt time="1" objId="11"/>
        <p14:stopEvt time="47139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желтый PNG, векторы, PSD и пнг для бесплатной загрузки | Pngtre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33" b="100000" l="0" r="98056">
                        <a14:backgroundMark x1="16667" y1="24722" x2="40278" y2="21667"/>
                        <a14:backgroundMark x1="15556" y1="26944" x2="13611" y2="29167"/>
                        <a14:backgroundMark x1="42500" y1="21667" x2="83056" y2="15556"/>
                        <a14:backgroundMark x1="89722" y1="17778" x2="93333" y2="23333"/>
                        <a14:backgroundMark x1="74722" y1="18889" x2="79722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84"/>
          <a:stretch/>
        </p:blipFill>
        <p:spPr bwMode="auto">
          <a:xfrm flipH="1">
            <a:off x="2782113" y="304800"/>
            <a:ext cx="5663348" cy="399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диалог изображение_Фото номер 400225035_PNG Формат  изображения_ru.lovepik.com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38" b="89888" l="2326" r="988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4611" y="3283779"/>
            <a:ext cx="5215982" cy="32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диалог изображение_Фото номер 400225035_PNG Формат  изображения_ru.lovepik.com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38" b="89888" l="2326" r="988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06" y="3283779"/>
            <a:ext cx="5215982" cy="32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26613" y="909608"/>
            <a:ext cx="47743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8438" y="4522571"/>
            <a:ext cx="4286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, serif"/>
              </a:rPr>
              <a:t>МОНОЛОГИЧЕСКАЯ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89338" y="4522570"/>
            <a:ext cx="3908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3F3F3F"/>
                </a:solidFill>
                <a:latin typeface="Times New Roman, serif"/>
              </a:rPr>
              <a:t>ДИАЛОГИЧЕСКАЯ</a:t>
            </a:r>
            <a:endParaRPr lang="ru-RU" sz="32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55108" y="2552801"/>
            <a:ext cx="981634" cy="1856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319490" y="2552801"/>
            <a:ext cx="1242713" cy="18108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" name="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1506" y="11822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400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33"/>
    </mc:Choice>
    <mc:Fallback xmlns="">
      <p:transition spd="slow" advTm="15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1" grpId="0"/>
      <p:bldP spid="13" grpId="0"/>
    </p:bldLst>
  </p:timing>
  <p:extLst mod="1">
    <p:ext uri="{E180D4A7-C9FB-4DFB-919C-405C955672EB}">
      <p14:showEvtLst xmlns:p14="http://schemas.microsoft.com/office/powerpoint/2010/main">
        <p14:playEvt time="1" objId="30"/>
        <p14:stopEvt time="10806" objId="30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Речь Воздушный Шар Текст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680" y="114300"/>
            <a:ext cx="4185420" cy="3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Речь Воздушный Шар Текст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880" y="114300"/>
            <a:ext cx="4185420" cy="3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540" y="767495"/>
            <a:ext cx="283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09340" y="767495"/>
            <a:ext cx="283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7528" y="2670849"/>
            <a:ext cx="497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один человек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67528" y="4113930"/>
            <a:ext cx="478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Смена говорящих не происходит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1343" y="5370538"/>
            <a:ext cx="4698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обменивается высказываниями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5145" y="2583026"/>
            <a:ext cx="4975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говорящих, которые обмениваются высказываниями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25145" y="4113930"/>
            <a:ext cx="497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смена говорящих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5145" y="5306942"/>
            <a:ext cx="502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вопросов и ответов (реплик)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8 готовое исправленное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366322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870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971"/>
    </mc:Choice>
    <mc:Fallback xmlns="">
      <p:transition spd="slow" advTm="81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9" grpId="0"/>
      <p:bldP spid="12" grpId="0"/>
      <p:bldP spid="15" grpId="0"/>
      <p:bldP spid="19" grpId="0"/>
      <p:bldP spid="20" grpId="0"/>
      <p:bldP spid="21" grpId="0"/>
    </p:bldLst>
  </p:timing>
  <p:extLst mod="1">
    <p:ext uri="{E180D4A7-C9FB-4DFB-919C-405C955672EB}">
      <p14:showEvtLst xmlns:p14="http://schemas.microsoft.com/office/powerpoint/2010/main">
        <p14:playEvt time="1" objId="22"/>
        <p14:stopEvt time="80178" objId="2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306300" cy="7010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видео обрез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57150"/>
            <a:ext cx="91948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1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89"/>
    </mc:Choice>
    <mc:Fallback xmlns="">
      <p:transition spd="slow" advTm="35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2" objId="5"/>
        <p14:stopEvt time="32665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49877"/>
          <a:stretch/>
        </p:blipFill>
        <p:spPr>
          <a:xfrm>
            <a:off x="0" y="3771901"/>
            <a:ext cx="2578100" cy="30861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49382" r="8395"/>
          <a:stretch/>
        </p:blipFill>
        <p:spPr>
          <a:xfrm>
            <a:off x="10020300" y="3771901"/>
            <a:ext cx="2171700" cy="3086100"/>
          </a:xfrm>
          <a:prstGeom prst="rect">
            <a:avLst/>
          </a:prstGeom>
        </p:spPr>
      </p:pic>
      <p:pic>
        <p:nvPicPr>
          <p:cNvPr id="6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440" b="89952" l="7429" r="93000">
                        <a14:foregroundMark x1="53429" y1="20335" x2="69000" y2="21053"/>
                        <a14:foregroundMark x1="22571" y1="64115" x2="83143" y2="61244"/>
                        <a14:foregroundMark x1="47571" y1="41866" x2="81857" y2="2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10" t="15959" r="10375" b="15445"/>
          <a:stretch/>
        </p:blipFill>
        <p:spPr bwMode="auto">
          <a:xfrm>
            <a:off x="2720975" y="835192"/>
            <a:ext cx="6072016" cy="3036327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52235" y="3530263"/>
            <a:ext cx="5093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два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слово (греч.)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92286" y="4053483"/>
            <a:ext cx="79172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b="1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</a:t>
            </a:r>
            <a:r>
              <a:rPr lang="ru-RU" sz="4000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r>
              <a:rPr lang="ru-RU" sz="4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представляющая собой разговор </a:t>
            </a:r>
            <a:r>
              <a:rPr lang="ru-RU" sz="4000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 или нескольких лиц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9 исправленный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6688" y="174375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8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04"/>
    </mc:Choice>
    <mc:Fallback xmlns="">
      <p:transition spd="slow" advTm="39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</p:bldLst>
  </p:timing>
  <p:extLst mod="1">
    <p:ext uri="{E180D4A7-C9FB-4DFB-919C-405C955672EB}">
      <p14:showEvtLst xmlns:p14="http://schemas.microsoft.com/office/powerpoint/2010/main">
        <p14:playEvt time="17" objId="3"/>
        <p14:stopEvt time="35398" objId="3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1.1|0.9|1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6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7|1.8|3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3|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6.1|1.4|10.2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5.1|0.7|1|1|0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8.9|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3|6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4.3|1.3|1.4|1.2|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.9|2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7.4|2.5|1.6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|24.2|0.9|0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.4|4.2|5.5|6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|3.3|2.6|1.7|1.9|2.3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0.8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|12.4|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5.2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0.2|6.4|1.5|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</TotalTime>
  <Words>515</Words>
  <Application>Microsoft Office PowerPoint</Application>
  <PresentationFormat>Широкоэкранный</PresentationFormat>
  <Paragraphs>89</Paragraphs>
  <Slides>24</Slides>
  <Notes>0</Notes>
  <HiddenSlides>0</HiddenSlides>
  <MMClips>24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Arial</vt:lpstr>
      <vt:lpstr>Calibri</vt:lpstr>
      <vt:lpstr>Calibri Light</vt:lpstr>
      <vt:lpstr>Segoe UI Black</vt:lpstr>
      <vt:lpstr>Segoe UI Symbol</vt:lpstr>
      <vt:lpstr>Source Sans Pro</vt:lpstr>
      <vt:lpstr>Times New Roman</vt:lpstr>
      <vt:lpstr>Times New Roman, serif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75</cp:revision>
  <dcterms:created xsi:type="dcterms:W3CDTF">2020-05-19T07:01:45Z</dcterms:created>
  <dcterms:modified xsi:type="dcterms:W3CDTF">2022-12-08T11:20:24Z</dcterms:modified>
</cp:coreProperties>
</file>