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83" r:id="rId2"/>
    <p:sldId id="260" r:id="rId3"/>
    <p:sldId id="261" r:id="rId4"/>
    <p:sldId id="262" r:id="rId5"/>
    <p:sldId id="266" r:id="rId6"/>
    <p:sldId id="265" r:id="rId7"/>
    <p:sldId id="263" r:id="rId8"/>
    <p:sldId id="268" r:id="rId9"/>
    <p:sldId id="267" r:id="rId10"/>
    <p:sldId id="264" r:id="rId11"/>
    <p:sldId id="269" r:id="rId12"/>
    <p:sldId id="270" r:id="rId13"/>
    <p:sldId id="271" r:id="rId14"/>
    <p:sldId id="272" r:id="rId15"/>
    <p:sldId id="273" r:id="rId16"/>
    <p:sldId id="280" r:id="rId17"/>
    <p:sldId id="279" r:id="rId18"/>
    <p:sldId id="274" r:id="rId19"/>
    <p:sldId id="278" r:id="rId20"/>
    <p:sldId id="281" r:id="rId21"/>
    <p:sldId id="277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5" autoAdjust="0"/>
    <p:restoredTop sz="96416" autoAdjust="0"/>
  </p:normalViewPr>
  <p:slideViewPr>
    <p:cSldViewPr snapToGrid="0">
      <p:cViewPr varScale="1">
        <p:scale>
          <a:sx n="70" d="100"/>
          <a:sy n="70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-283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BBBA1-E980-4498-9C4E-43BCBD0923CA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57F0D-697C-4770-814F-25F6FDCC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57F0D-697C-4770-814F-25F6FDCC877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01504" y="507201"/>
            <a:ext cx="73424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Юскаева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Гузяль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Аглямовна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математики 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филиал МАОУ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Каскаринской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СОШ «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Янтыковская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 «Презентация к уроку по учебному предмету «Алгебра» 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7-ом классе на тему 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Формула сокращенного умножения»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550503" y="304801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9397" y="1961322"/>
          <a:ext cx="7455576" cy="755374"/>
        </p:xfrm>
        <a:graphic>
          <a:graphicData uri="http://schemas.openxmlformats.org/drawingml/2006/table">
            <a:tbl>
              <a:tblPr/>
              <a:tblGrid>
                <a:gridCol w="966276"/>
                <a:gridCol w="886920"/>
                <a:gridCol w="886920"/>
                <a:gridCol w="1103204"/>
                <a:gridCol w="1543553"/>
                <a:gridCol w="2068703"/>
              </a:tblGrid>
              <a:tr h="7553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(2</a:t>
                      </a:r>
                      <a:r>
                        <a:rPr lang="en-US" sz="1800" i="1" dirty="0">
                          <a:latin typeface="Times New Roman"/>
                          <a:ea typeface="Calibri"/>
                          <a:cs typeface="Times New Roman"/>
                        </a:rPr>
                        <a:t>z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+ 7)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-4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81 – 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– 16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+ 30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ху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+ 25</a:t>
                      </a:r>
                      <a:r>
                        <a:rPr lang="ru-RU" sz="1800" i="1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63687" y="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42052" y="1232453"/>
            <a:ext cx="2862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Устная работа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828799" y="185530"/>
            <a:ext cx="64803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Приемы запоминания формул сокращенного умножения в соответствии с возрастными особенностями учащихся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81809" y="3127512"/>
            <a:ext cx="3498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Задание: Свернуть по формуле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2822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</a:t>
            </a:r>
            <a:r>
              <a:rPr kumimoji="0" lang="ru-RU" sz="14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2а</a:t>
            </a:r>
            <a:r>
              <a:rPr kumimoji="0" lang="en-US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+</a:t>
            </a:r>
            <a:r>
              <a:rPr kumimoji="0" lang="en-US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1400" b="0" i="1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(</a:t>
            </a:r>
            <a:r>
              <a:rPr kumimoji="0" lang="en-US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kumimoji="0" lang="ru-RU" sz="1400" b="0" i="1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50" name="Picture 2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7617" y="3134140"/>
            <a:ext cx="2981740" cy="361862"/>
          </a:xfrm>
          <a:prstGeom prst="rect">
            <a:avLst/>
          </a:prstGeom>
          <a:noFill/>
        </p:spPr>
      </p:pic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685800" y="695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53" name="Picture 2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1" y="3626257"/>
            <a:ext cx="2941982" cy="389151"/>
          </a:xfrm>
          <a:prstGeom prst="rect">
            <a:avLst/>
          </a:prstGeom>
          <a:noFill/>
        </p:spPr>
      </p:pic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55" name="Picture 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3113" y="4267201"/>
            <a:ext cx="2637183" cy="402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610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07096" y="0"/>
            <a:ext cx="64405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550503" y="304801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3687" y="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24001" y="1219200"/>
            <a:ext cx="68248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Задание                              Ответ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399722" y="331304"/>
            <a:ext cx="2822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1073426" y="278295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685800" y="695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6367" y="1835427"/>
            <a:ext cx="1039140" cy="43069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-1126435" y="-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9860" y="2504661"/>
            <a:ext cx="1099931" cy="39756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7275442" y="695325"/>
            <a:ext cx="18685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141842" y="-1"/>
            <a:ext cx="40021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6609" y="3193774"/>
            <a:ext cx="1172286" cy="39756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25" name="Picture 2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3061" y="1835426"/>
            <a:ext cx="2084832" cy="37768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27" name="Rectangle 27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28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3059" y="2484783"/>
            <a:ext cx="2040836" cy="38652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0" y="993913"/>
            <a:ext cx="53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32" name="Rectangle 32"/>
          <p:cNvSpPr>
            <a:spLocks noChangeArrowheads="1"/>
          </p:cNvSpPr>
          <p:nvPr/>
        </p:nvSpPr>
        <p:spPr bwMode="auto">
          <a:xfrm>
            <a:off x="1709531" y="212035"/>
            <a:ext cx="70236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Приготовить карточки с примерами на тему  «Формулы сокращенно умножения»,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31" name="Picture 3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807" y="3173895"/>
            <a:ext cx="2097912" cy="3909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5633" name="Rectangle 33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69774" y="243365"/>
            <a:ext cx="72224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впиши в клетки числа, буквы так, чтобы равенство было верным.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039179" y="1376847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846305" y="1390098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797287" y="1390098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669774" y="133674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  <a:tab pos="1714500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  	   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 b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(a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 (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+    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669774" y="2040835"/>
            <a:ext cx="3617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  <a:tab pos="1714500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(a +       )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       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+ 2       b + b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092587" y="2080867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874466" y="2080867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370343" y="2074241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696278" y="2703443"/>
            <a:ext cx="36973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  <a:tab pos="1714500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(m –        )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m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20m +        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444309" y="2783232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502865" y="2776606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524000" y="3246783"/>
            <a:ext cx="36973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  <a:tab pos="1714500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47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37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(47 –       ) (       + 37)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219023" y="3273563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589545" y="3266937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1696279" y="3816626"/>
            <a:ext cx="32865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61975" algn="l"/>
                <a:tab pos="1714500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(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– 3) (        + 3) = a</a:t>
            </a:r>
            <a:r>
              <a:rPr kumimoji="0" lang="en-US" sz="1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4431058" y="3856659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2171562" y="3810276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3099214" y="3810277"/>
            <a:ext cx="3016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653229" y="370816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56452" y="238539"/>
            <a:ext cx="4823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Устная работа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934816" y="861390"/>
            <a:ext cx="5671931" cy="96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Найдите квадраты  выражения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3a    б) -5    в) 0,2с   г ) 3/5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01613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908313" y="1815548"/>
            <a:ext cx="6162261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Найдите удвоенное произведение  выражений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2 и 1;  б)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3;  в) 4 и у;  г)5 и 2а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20348" y="3398420"/>
          <a:ext cx="4028662" cy="96154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014331"/>
                <a:gridCol w="2014331"/>
              </a:tblGrid>
              <a:tr h="961545"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а) 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ru-RU" sz="20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0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2000" dirty="0" err="1">
                          <a:latin typeface="Times New Roman" pitchFamily="18" charset="0"/>
                          <a:cs typeface="Times New Roman" pitchFamily="18" charset="0"/>
                        </a:rPr>
                        <a:t>х-у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)(</a:t>
                      </a:r>
                      <a:r>
                        <a:rPr lang="ru-RU" sz="2000" dirty="0" err="1">
                          <a:latin typeface="Times New Roman" pitchFamily="18" charset="0"/>
                          <a:cs typeface="Times New Roman" pitchFamily="18" charset="0"/>
                        </a:rPr>
                        <a:t>х+у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943634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в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0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г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0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dirty="0">
                        <a:solidFill>
                          <a:srgbClr val="943634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974574" y="2862470"/>
            <a:ext cx="5579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Прочитайте выражения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518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урока: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400" b="1" baseline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r>
              <a:rPr kumimoji="0" lang="ru-RU" sz="24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Вывести новые формулы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400" b="1" baseline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4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(a-b)</a:t>
            </a:r>
            <a:r>
              <a:rPr lang="en-US" sz="4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baseline="30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 суммы и квадрат разности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4574" y="1550505"/>
            <a:ext cx="3790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(x+3) (x+3)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.   .   .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работа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804" y="1152939"/>
            <a:ext cx="36281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(x + y) (x + y)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.   .   . =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92471" y="2223917"/>
            <a:ext cx="3272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(c - d)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(c - d)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.   .   .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2517" y="2846770"/>
            <a:ext cx="3430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(m - 3)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(m - 3)=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.   .   .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05568" y="3456369"/>
            <a:ext cx="4156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(4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+ 5у) (4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+ 5у)</a:t>
            </a:r>
            <a:r>
              <a:rPr lang="ru-RU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=  .   .   . =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76473" y="4092473"/>
            <a:ext cx="51459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=  .   .   . =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7916" y="4556299"/>
            <a:ext cx="40408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=  .   .   . =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4877" y="1119378"/>
            <a:ext cx="2895193" cy="63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64771" y="1216751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54694" y="1821670"/>
            <a:ext cx="6924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Квадрат суммы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двух выражений  равен квадрату первого выражения  плюс удвоенное произведение первого на второе  плюс квадрат второго выражения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1779" y="3562386"/>
            <a:ext cx="1585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="1" i="1" baseline="30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3439" y="3446812"/>
            <a:ext cx="3046144" cy="66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166729" y="4233567"/>
            <a:ext cx="67917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Квадрат разности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двух выражений равен квадрату первого выражения минус удвоенное произведение первого на второе плюс квадрат второго выражения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52654" y="646908"/>
            <a:ext cx="2674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Квадрат разности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1838741" y="1298733"/>
            <a:ext cx="5675094" cy="1755833"/>
            <a:chOff x="567" y="1968"/>
            <a:chExt cx="5050" cy="2107"/>
          </a:xfrm>
        </p:grpSpPr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567" y="1968"/>
              <a:ext cx="5050" cy="2107"/>
              <a:chOff x="521" y="2331"/>
              <a:chExt cx="5050" cy="2107"/>
            </a:xfrm>
          </p:grpSpPr>
          <p:sp>
            <p:nvSpPr>
              <p:cNvPr id="12" name="AutoShape 15"/>
              <p:cNvSpPr>
                <a:spLocks noChangeArrowheads="1"/>
              </p:cNvSpPr>
              <p:nvPr/>
            </p:nvSpPr>
            <p:spPr bwMode="auto">
              <a:xfrm>
                <a:off x="748" y="2704"/>
                <a:ext cx="389" cy="502"/>
              </a:xfrm>
              <a:prstGeom prst="triangle">
                <a:avLst>
                  <a:gd name="adj" fmla="val 5000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utoShape 16"/>
              <p:cNvSpPr>
                <a:spLocks noChangeArrowheads="1"/>
              </p:cNvSpPr>
              <p:nvPr/>
            </p:nvSpPr>
            <p:spPr bwMode="auto">
              <a:xfrm>
                <a:off x="1565" y="2750"/>
                <a:ext cx="362" cy="472"/>
              </a:xfrm>
              <a:prstGeom prst="octagon">
                <a:avLst>
                  <a:gd name="adj" fmla="val 2928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auto">
              <a:xfrm>
                <a:off x="2245" y="2750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 dirty="0"/>
                  <a:t>=</a:t>
                </a:r>
              </a:p>
            </p:txBody>
          </p:sp>
          <p:sp>
            <p:nvSpPr>
              <p:cNvPr id="15" name="Text Box 18"/>
              <p:cNvSpPr txBox="1">
                <a:spLocks noChangeArrowheads="1"/>
              </p:cNvSpPr>
              <p:nvPr/>
            </p:nvSpPr>
            <p:spPr bwMode="auto">
              <a:xfrm>
                <a:off x="4558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/>
                  <a:t>+</a:t>
                </a:r>
              </a:p>
            </p:txBody>
          </p:sp>
          <p:sp>
            <p:nvSpPr>
              <p:cNvPr id="16" name="Oval 19"/>
              <p:cNvSpPr>
                <a:spLocks noChangeArrowheads="1"/>
              </p:cNvSpPr>
              <p:nvPr/>
            </p:nvSpPr>
            <p:spPr bwMode="auto">
              <a:xfrm flipH="1">
                <a:off x="3944" y="2840"/>
                <a:ext cx="130" cy="143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Text Box 20"/>
              <p:cNvSpPr txBox="1">
                <a:spLocks noChangeArrowheads="1"/>
              </p:cNvSpPr>
              <p:nvPr/>
            </p:nvSpPr>
            <p:spPr bwMode="auto">
              <a:xfrm>
                <a:off x="521" y="2395"/>
                <a:ext cx="317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6000" dirty="0"/>
                  <a:t>(</a:t>
                </a:r>
              </a:p>
            </p:txBody>
          </p:sp>
          <p:sp>
            <p:nvSpPr>
              <p:cNvPr id="18" name="Text Box 21"/>
              <p:cNvSpPr txBox="1">
                <a:spLocks noChangeArrowheads="1"/>
              </p:cNvSpPr>
              <p:nvPr/>
            </p:nvSpPr>
            <p:spPr bwMode="auto">
              <a:xfrm>
                <a:off x="2835" y="2347"/>
                <a:ext cx="295" cy="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 dirty="0"/>
                  <a:t>2</a:t>
                </a:r>
              </a:p>
            </p:txBody>
          </p:sp>
          <p:sp>
            <p:nvSpPr>
              <p:cNvPr id="19" name="Text Box 22"/>
              <p:cNvSpPr txBox="1">
                <a:spLocks noChangeArrowheads="1"/>
              </p:cNvSpPr>
              <p:nvPr/>
            </p:nvSpPr>
            <p:spPr bwMode="auto">
              <a:xfrm>
                <a:off x="1202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kumimoji="1" lang="ru-RU" sz="3600" b="1" dirty="0"/>
              </a:p>
            </p:txBody>
          </p:sp>
          <p:sp>
            <p:nvSpPr>
              <p:cNvPr id="20" name="Text Box 23"/>
              <p:cNvSpPr txBox="1">
                <a:spLocks noChangeArrowheads="1"/>
              </p:cNvSpPr>
              <p:nvPr/>
            </p:nvSpPr>
            <p:spPr bwMode="auto">
              <a:xfrm rot="10800000">
                <a:off x="1837" y="2456"/>
                <a:ext cx="317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6000" dirty="0"/>
                  <a:t>(</a:t>
                </a:r>
              </a:p>
            </p:txBody>
          </p:sp>
          <p:sp>
            <p:nvSpPr>
              <p:cNvPr id="21" name="AutoShape 24"/>
              <p:cNvSpPr>
                <a:spLocks noChangeArrowheads="1"/>
              </p:cNvSpPr>
              <p:nvPr/>
            </p:nvSpPr>
            <p:spPr bwMode="auto">
              <a:xfrm>
                <a:off x="2562" y="2670"/>
                <a:ext cx="344" cy="552"/>
              </a:xfrm>
              <a:prstGeom prst="triangle">
                <a:avLst>
                  <a:gd name="adj" fmla="val 5000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Text Box 25"/>
              <p:cNvSpPr txBox="1">
                <a:spLocks noChangeArrowheads="1"/>
              </p:cNvSpPr>
              <p:nvPr/>
            </p:nvSpPr>
            <p:spPr bwMode="auto">
              <a:xfrm>
                <a:off x="3061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kumimoji="1" lang="ru-RU" sz="3600" b="1" dirty="0"/>
              </a:p>
            </p:txBody>
          </p:sp>
          <p:sp>
            <p:nvSpPr>
              <p:cNvPr id="23" name="Text Box 26"/>
              <p:cNvSpPr txBox="1">
                <a:spLocks noChangeArrowheads="1"/>
              </p:cNvSpPr>
              <p:nvPr/>
            </p:nvSpPr>
            <p:spPr bwMode="auto">
              <a:xfrm>
                <a:off x="3224" y="2554"/>
                <a:ext cx="307" cy="18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4800" b="1" dirty="0" smtClean="0"/>
                  <a:t>2 </a:t>
                </a:r>
                <a:endParaRPr kumimoji="1" lang="ru-RU" sz="4800" b="1" dirty="0"/>
              </a:p>
            </p:txBody>
          </p:sp>
          <p:sp>
            <p:nvSpPr>
              <p:cNvPr id="24" name="AutoShape 27"/>
              <p:cNvSpPr>
                <a:spLocks noChangeArrowheads="1"/>
              </p:cNvSpPr>
              <p:nvPr/>
            </p:nvSpPr>
            <p:spPr bwMode="auto">
              <a:xfrm>
                <a:off x="3606" y="2659"/>
                <a:ext cx="338" cy="563"/>
              </a:xfrm>
              <a:prstGeom prst="triangle">
                <a:avLst>
                  <a:gd name="adj" fmla="val 5000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AutoShape 28"/>
              <p:cNvSpPr>
                <a:spLocks noChangeArrowheads="1"/>
              </p:cNvSpPr>
              <p:nvPr/>
            </p:nvSpPr>
            <p:spPr bwMode="auto">
              <a:xfrm>
                <a:off x="4150" y="2704"/>
                <a:ext cx="360" cy="533"/>
              </a:xfrm>
              <a:prstGeom prst="octagon">
                <a:avLst>
                  <a:gd name="adj" fmla="val 2928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AutoShape 29"/>
              <p:cNvSpPr>
                <a:spLocks noChangeArrowheads="1"/>
              </p:cNvSpPr>
              <p:nvPr/>
            </p:nvSpPr>
            <p:spPr bwMode="auto">
              <a:xfrm>
                <a:off x="4901" y="2736"/>
                <a:ext cx="387" cy="549"/>
              </a:xfrm>
              <a:prstGeom prst="octagon">
                <a:avLst>
                  <a:gd name="adj" fmla="val 29287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Text Box 30"/>
              <p:cNvSpPr txBox="1">
                <a:spLocks noChangeArrowheads="1"/>
              </p:cNvSpPr>
              <p:nvPr/>
            </p:nvSpPr>
            <p:spPr bwMode="auto">
              <a:xfrm>
                <a:off x="5323" y="2331"/>
                <a:ext cx="248" cy="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 dirty="0"/>
                  <a:t>2</a:t>
                </a:r>
              </a:p>
            </p:txBody>
          </p:sp>
          <p:sp>
            <p:nvSpPr>
              <p:cNvPr id="28" name="Text Box 31"/>
              <p:cNvSpPr txBox="1">
                <a:spLocks noChangeArrowheads="1"/>
              </p:cNvSpPr>
              <p:nvPr/>
            </p:nvSpPr>
            <p:spPr bwMode="auto">
              <a:xfrm>
                <a:off x="2033" y="2347"/>
                <a:ext cx="224" cy="6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 dirty="0"/>
                  <a:t>2</a:t>
                </a:r>
              </a:p>
            </p:txBody>
          </p:sp>
        </p:grp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1207" y="2201"/>
              <a:ext cx="377" cy="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sz="3600" b="1" dirty="0" smtClean="0"/>
                <a:t>-</a:t>
              </a:r>
              <a:endParaRPr kumimoji="1" lang="ru-RU" sz="3600" b="1" dirty="0"/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3107" y="2296"/>
              <a:ext cx="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sz="3600" b="1" dirty="0" smtClean="0"/>
                <a:t>-</a:t>
              </a:r>
              <a:endParaRPr kumimoji="1" lang="ru-RU" sz="3600" b="1" dirty="0"/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2716697" y="2634734"/>
            <a:ext cx="2478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Квадрат суммы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Group 13"/>
          <p:cNvGrpSpPr>
            <a:grpSpLocks/>
          </p:cNvGrpSpPr>
          <p:nvPr/>
        </p:nvGrpSpPr>
        <p:grpSpPr bwMode="auto">
          <a:xfrm>
            <a:off x="1951358" y="3167247"/>
            <a:ext cx="6132467" cy="1088565"/>
            <a:chOff x="567" y="2192"/>
            <a:chExt cx="4944" cy="1066"/>
          </a:xfrm>
        </p:grpSpPr>
        <p:grpSp>
          <p:nvGrpSpPr>
            <p:cNvPr id="33" name="Group 14"/>
            <p:cNvGrpSpPr>
              <a:grpSpLocks/>
            </p:cNvGrpSpPr>
            <p:nvPr/>
          </p:nvGrpSpPr>
          <p:grpSpPr bwMode="auto">
            <a:xfrm>
              <a:off x="567" y="2192"/>
              <a:ext cx="4944" cy="1066"/>
              <a:chOff x="521" y="2555"/>
              <a:chExt cx="4944" cy="1066"/>
            </a:xfrm>
          </p:grpSpPr>
          <p:sp>
            <p:nvSpPr>
              <p:cNvPr id="36" name="AutoShape 15"/>
              <p:cNvSpPr>
                <a:spLocks noChangeArrowheads="1"/>
              </p:cNvSpPr>
              <p:nvPr/>
            </p:nvSpPr>
            <p:spPr bwMode="auto">
              <a:xfrm>
                <a:off x="748" y="2808"/>
                <a:ext cx="363" cy="454"/>
              </a:xfrm>
              <a:prstGeom prst="triangle">
                <a:avLst>
                  <a:gd name="adj" fmla="val 50000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16"/>
              <p:cNvSpPr>
                <a:spLocks noChangeArrowheads="1"/>
              </p:cNvSpPr>
              <p:nvPr/>
            </p:nvSpPr>
            <p:spPr bwMode="auto">
              <a:xfrm>
                <a:off x="1565" y="2854"/>
                <a:ext cx="321" cy="421"/>
              </a:xfrm>
              <a:prstGeom prst="octagon">
                <a:avLst>
                  <a:gd name="adj" fmla="val 29287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Text Box 17"/>
              <p:cNvSpPr txBox="1">
                <a:spLocks noChangeArrowheads="1"/>
              </p:cNvSpPr>
              <p:nvPr/>
            </p:nvSpPr>
            <p:spPr bwMode="auto">
              <a:xfrm>
                <a:off x="2245" y="2750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 dirty="0"/>
                  <a:t>=</a:t>
                </a:r>
              </a:p>
            </p:txBody>
          </p:sp>
          <p:sp>
            <p:nvSpPr>
              <p:cNvPr id="39" name="Text Box 18"/>
              <p:cNvSpPr txBox="1">
                <a:spLocks noChangeArrowheads="1"/>
              </p:cNvSpPr>
              <p:nvPr/>
            </p:nvSpPr>
            <p:spPr bwMode="auto">
              <a:xfrm>
                <a:off x="4558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/>
                  <a:t>+</a:t>
                </a:r>
              </a:p>
            </p:txBody>
          </p:sp>
          <p:sp>
            <p:nvSpPr>
              <p:cNvPr id="40" name="Oval 19"/>
              <p:cNvSpPr>
                <a:spLocks noChangeArrowheads="1"/>
              </p:cNvSpPr>
              <p:nvPr/>
            </p:nvSpPr>
            <p:spPr bwMode="auto">
              <a:xfrm>
                <a:off x="4014" y="2931"/>
                <a:ext cx="73" cy="117"/>
              </a:xfrm>
              <a:prstGeom prst="ellipse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Text Box 20"/>
              <p:cNvSpPr txBox="1">
                <a:spLocks noChangeArrowheads="1"/>
              </p:cNvSpPr>
              <p:nvPr/>
            </p:nvSpPr>
            <p:spPr bwMode="auto">
              <a:xfrm>
                <a:off x="521" y="2555"/>
                <a:ext cx="317" cy="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6000" dirty="0"/>
                  <a:t>(</a:t>
                </a:r>
              </a:p>
            </p:txBody>
          </p:sp>
          <p:sp>
            <p:nvSpPr>
              <p:cNvPr id="42" name="Text Box 21"/>
              <p:cNvSpPr txBox="1">
                <a:spLocks noChangeArrowheads="1"/>
              </p:cNvSpPr>
              <p:nvPr/>
            </p:nvSpPr>
            <p:spPr bwMode="auto">
              <a:xfrm>
                <a:off x="2835" y="2614"/>
                <a:ext cx="27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/>
                  <a:t>2</a:t>
                </a:r>
              </a:p>
            </p:txBody>
          </p:sp>
          <p:sp>
            <p:nvSpPr>
              <p:cNvPr id="43" name="Text Box 22"/>
              <p:cNvSpPr txBox="1">
                <a:spLocks noChangeArrowheads="1"/>
              </p:cNvSpPr>
              <p:nvPr/>
            </p:nvSpPr>
            <p:spPr bwMode="auto">
              <a:xfrm>
                <a:off x="1202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/>
                  <a:t>+</a:t>
                </a:r>
              </a:p>
            </p:txBody>
          </p:sp>
          <p:sp>
            <p:nvSpPr>
              <p:cNvPr id="44" name="Text Box 23"/>
              <p:cNvSpPr txBox="1">
                <a:spLocks noChangeArrowheads="1"/>
              </p:cNvSpPr>
              <p:nvPr/>
            </p:nvSpPr>
            <p:spPr bwMode="auto">
              <a:xfrm rot="10800000">
                <a:off x="1837" y="2626"/>
                <a:ext cx="317" cy="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6000" dirty="0"/>
                  <a:t>(</a:t>
                </a:r>
              </a:p>
            </p:txBody>
          </p:sp>
          <p:sp>
            <p:nvSpPr>
              <p:cNvPr id="45" name="AutoShape 24"/>
              <p:cNvSpPr>
                <a:spLocks noChangeArrowheads="1"/>
              </p:cNvSpPr>
              <p:nvPr/>
            </p:nvSpPr>
            <p:spPr bwMode="auto">
              <a:xfrm>
                <a:off x="2583" y="2795"/>
                <a:ext cx="363" cy="454"/>
              </a:xfrm>
              <a:prstGeom prst="triangle">
                <a:avLst>
                  <a:gd name="adj" fmla="val 50000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Text Box 25"/>
              <p:cNvSpPr txBox="1">
                <a:spLocks noChangeArrowheads="1"/>
              </p:cNvSpPr>
              <p:nvPr/>
            </p:nvSpPr>
            <p:spPr bwMode="auto">
              <a:xfrm>
                <a:off x="3061" y="2704"/>
                <a:ext cx="27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3600" b="1" dirty="0"/>
                  <a:t>+</a:t>
                </a:r>
              </a:p>
            </p:txBody>
          </p:sp>
          <p:sp>
            <p:nvSpPr>
              <p:cNvPr id="47" name="Text Box 26"/>
              <p:cNvSpPr txBox="1">
                <a:spLocks noChangeArrowheads="1"/>
              </p:cNvSpPr>
              <p:nvPr/>
            </p:nvSpPr>
            <p:spPr bwMode="auto">
              <a:xfrm>
                <a:off x="3334" y="2659"/>
                <a:ext cx="272" cy="5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4800" b="1" dirty="0"/>
                  <a:t>2</a:t>
                </a:r>
              </a:p>
            </p:txBody>
          </p:sp>
          <p:sp>
            <p:nvSpPr>
              <p:cNvPr id="48" name="AutoShape 27"/>
              <p:cNvSpPr>
                <a:spLocks noChangeArrowheads="1"/>
              </p:cNvSpPr>
              <p:nvPr/>
            </p:nvSpPr>
            <p:spPr bwMode="auto">
              <a:xfrm>
                <a:off x="3649" y="2776"/>
                <a:ext cx="363" cy="454"/>
              </a:xfrm>
              <a:prstGeom prst="triangle">
                <a:avLst>
                  <a:gd name="adj" fmla="val 50000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" name="AutoShape 28"/>
              <p:cNvSpPr>
                <a:spLocks noChangeArrowheads="1"/>
              </p:cNvSpPr>
              <p:nvPr/>
            </p:nvSpPr>
            <p:spPr bwMode="auto">
              <a:xfrm>
                <a:off x="4214" y="2808"/>
                <a:ext cx="362" cy="408"/>
              </a:xfrm>
              <a:prstGeom prst="octagon">
                <a:avLst>
                  <a:gd name="adj" fmla="val 29287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AutoShape 29"/>
              <p:cNvSpPr>
                <a:spLocks noChangeArrowheads="1"/>
              </p:cNvSpPr>
              <p:nvPr/>
            </p:nvSpPr>
            <p:spPr bwMode="auto">
              <a:xfrm>
                <a:off x="4830" y="2821"/>
                <a:ext cx="362" cy="408"/>
              </a:xfrm>
              <a:prstGeom prst="octagon">
                <a:avLst>
                  <a:gd name="adj" fmla="val 29287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Text Box 30"/>
              <p:cNvSpPr txBox="1">
                <a:spLocks noChangeArrowheads="1"/>
              </p:cNvSpPr>
              <p:nvPr/>
            </p:nvSpPr>
            <p:spPr bwMode="auto">
              <a:xfrm>
                <a:off x="5193" y="2568"/>
                <a:ext cx="27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/>
                  <a:t>2</a:t>
                </a:r>
              </a:p>
            </p:txBody>
          </p:sp>
          <p:sp>
            <p:nvSpPr>
              <p:cNvPr id="52" name="Text Box 31"/>
              <p:cNvSpPr txBox="1">
                <a:spLocks noChangeArrowheads="1"/>
              </p:cNvSpPr>
              <p:nvPr/>
            </p:nvSpPr>
            <p:spPr bwMode="auto">
              <a:xfrm>
                <a:off x="2064" y="2568"/>
                <a:ext cx="272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ru-RU" sz="2800" b="1"/>
                  <a:t>2</a:t>
                </a:r>
              </a:p>
            </p:txBody>
          </p:sp>
        </p:grpSp>
        <p:sp>
          <p:nvSpPr>
            <p:cNvPr id="34" name="Text Box 32"/>
            <p:cNvSpPr txBox="1">
              <a:spLocks noChangeArrowheads="1"/>
            </p:cNvSpPr>
            <p:nvPr/>
          </p:nvSpPr>
          <p:spPr bwMode="auto">
            <a:xfrm>
              <a:off x="1184" y="2296"/>
              <a:ext cx="267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ru-RU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 Box 33"/>
            <p:cNvSpPr txBox="1">
              <a:spLocks noChangeArrowheads="1"/>
            </p:cNvSpPr>
            <p:nvPr/>
          </p:nvSpPr>
          <p:spPr bwMode="auto">
            <a:xfrm>
              <a:off x="3107" y="2296"/>
              <a:ext cx="27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ru-RU" sz="3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Геометрическое доказательство формулы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5203" y="964960"/>
            <a:ext cx="2526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+2ab+b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24407" y="1665586"/>
            <a:ext cx="3301679" cy="36754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24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4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6765" y="21203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Геометрическое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доказательство формулы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3879" y="2232365"/>
            <a:ext cx="2159000" cy="2160588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83881" y="1504734"/>
            <a:ext cx="2143125" cy="7143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baseline="-2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27021" y="2219111"/>
            <a:ext cx="720725" cy="2159000"/>
          </a:xfrm>
          <a:prstGeom prst="rect">
            <a:avLst/>
          </a:prstGeom>
          <a:solidFill>
            <a:srgbClr val="85ED8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27019" y="1497496"/>
            <a:ext cx="720725" cy="71312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baseline="-25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78945" y="726421"/>
            <a:ext cx="25266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=a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+2ab+b</a:t>
            </a:r>
            <a:r>
              <a:rPr lang="en-US" sz="2400" b="1" baseline="30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833550" y="1574560"/>
            <a:ext cx="1932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=(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2400" b="1" baseline="30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400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17169" y="2170908"/>
            <a:ext cx="10166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24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4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10470" y="2621482"/>
            <a:ext cx="1179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en-US" sz="24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</a:t>
            </a:r>
            <a:endParaRPr lang="en-US" sz="2400" dirty="0" smtClean="0"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23723" y="3125064"/>
            <a:ext cx="1116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24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</a:t>
            </a:r>
            <a:endParaRPr lang="en-US" sz="2400" dirty="0" smtClean="0"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23722" y="3562386"/>
            <a:ext cx="1017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en-US" sz="2400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lang="en-US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en-US" sz="2400" dirty="0" smtClean="0"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56711" y="4132230"/>
            <a:ext cx="27606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 = S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S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S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S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en-US" sz="2400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73020" y="4967116"/>
            <a:ext cx="1277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a+b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55481" y="4980369"/>
            <a:ext cx="2576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97286" y="4953863"/>
            <a:ext cx="1790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+ 2ab + b</a:t>
            </a:r>
            <a:r>
              <a:rPr lang="en-US" sz="2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Образовательная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Формировать умения: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Применять формулы сокращенного умножения в преобразованиях целых выражений  в многочлены  и разложении многочленов на множители;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выполнять тождественные  преобразования целых выражений.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Формировать знания: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 способах разложения многочленов на множители,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 применении различных приемов разложения многочленов на множители.</a:t>
            </a:r>
          </a:p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изучения темы: «Формулы сокращенного умножения»: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8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Закрепление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948070" y="1803251"/>
          <a:ext cx="6851373" cy="1892808"/>
        </p:xfrm>
        <a:graphic>
          <a:graphicData uri="http://schemas.openxmlformats.org/drawingml/2006/table">
            <a:tbl>
              <a:tblPr/>
              <a:tblGrid>
                <a:gridCol w="1258956"/>
                <a:gridCol w="1470991"/>
                <a:gridCol w="1497496"/>
                <a:gridCol w="1524000"/>
                <a:gridCol w="1099930"/>
              </a:tblGrid>
              <a:tr h="394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Выражение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Квадрат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выражения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Удвоенное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произведение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Квадрат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выражения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(а + 4)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(8 - </a:t>
                      </a:r>
                      <a:r>
                        <a:rPr lang="ru-RU" sz="18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(2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+ 1)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(0,5</a:t>
                      </a:r>
                      <a:r>
                        <a:rPr lang="en-US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- 2)</a:t>
                      </a:r>
                      <a:r>
                        <a:rPr lang="ru-RU" sz="18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357" marR="64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6852" y="1113183"/>
            <a:ext cx="40286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Заполнить таблицу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42052" y="357810"/>
            <a:ext cx="701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Самостоятельная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6364" y="32443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0" indent="-914400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09530" y="967409"/>
          <a:ext cx="7089914" cy="3688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990"/>
                <a:gridCol w="1928463"/>
                <a:gridCol w="1758304"/>
                <a:gridCol w="1985157"/>
              </a:tblGrid>
              <a:tr h="92220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задания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220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en-US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</a:t>
                      </a:r>
                      <a:r>
                        <a:rPr lang="ru-RU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</a:t>
                      </a:r>
                      <a:r>
                        <a:rPr lang="en-US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r>
                        <a:rPr lang="ru-RU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2000" b="0" i="1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-2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tm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20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en-US" sz="20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+9)</a:t>
                      </a:r>
                      <a:r>
                        <a:rPr lang="ru-RU" sz="2000" b="0" i="1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+9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+81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+18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+81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+81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2220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i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ru-RU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en-US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1)</a:t>
                      </a:r>
                      <a:r>
                        <a:rPr lang="ru-RU" sz="2000" b="0" i="1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-14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-14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-14</a:t>
                      </a:r>
                      <a:r>
                        <a:rPr lang="en-US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20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+1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1298713"/>
            <a:ext cx="6440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5282" y="395117"/>
            <a:ext cx="4840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Рефлексия деятельности (да, нет)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00470" y="1115922"/>
            <a:ext cx="675198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знаю формулы сокращенного умножения: квадрат суммы и квадрат разности;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Я научился применять эти формулы при упрощении выражений;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Я знаю, как применять формулы при упрощении выражений, но в самостоятельной работе у меня были ошибки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Данная тема не вызвала у меня затруднении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r>
              <a:rPr lang="ru-RU" sz="2400" dirty="0" smtClean="0">
                <a:cs typeface="Times New Roman" panose="02020603050405020304" pitchFamily="18" charset="0"/>
              </a:rPr>
              <a:t>2.</a:t>
            </a:r>
            <a:r>
              <a:rPr lang="ru-RU" sz="2400" b="1" dirty="0" smtClean="0"/>
              <a:t> Развивающая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dirty="0" smtClean="0"/>
          </a:p>
          <a:p>
            <a:pPr marL="457200" indent="-457200">
              <a:lnSpc>
                <a:spcPct val="150000"/>
              </a:lnSpc>
            </a:pP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649357"/>
            <a:ext cx="7103165" cy="723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Развивать: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логическое и алгоритмическое мышление;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способность к контролю и самоконтролю;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стремление к творческому решению учебных и практических задач;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умение сравнивать, выявлять, обобщать закономерности.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/>
              <a:t>Воспитательная</a:t>
            </a:r>
            <a:endParaRPr lang="ru-RU" sz="2400" dirty="0" smtClean="0"/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Воспитывать: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трудолюбие, волю, настойчивость для достижения конечных результатов;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способность к преодолению трудностей;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отношение к математике как к части общечеловеческой культуры.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72158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649357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358887" y="172278"/>
            <a:ext cx="53671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формирование знания изучаемого материала</a:t>
            </a:r>
            <a:endParaRPr kumimoji="0" lang="ru-RU" sz="2400" b="0" i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537252" y="1205948"/>
            <a:ext cx="784528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Раскройте скобки: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2)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5.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+ 1)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+ 1)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6.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+ 3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(3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2)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7.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+ 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(7 – 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8. 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+ 3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II.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Соедините каждое выражение с соответствующим названием: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5634" y="3611217"/>
            <a:ext cx="2941983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Сумма квадратов выражений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2140" y="4227443"/>
            <a:ext cx="2941983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Квадрат суммы выражений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2380" y="4863549"/>
            <a:ext cx="2968489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Разность квадратов выражений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2383" y="5526156"/>
            <a:ext cx="2928731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Квадрат разности выражений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33321" y="3260036"/>
            <a:ext cx="1338469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x-y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000" baseline="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33321" y="3750364"/>
            <a:ext cx="133847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-y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559826" y="3920196"/>
            <a:ext cx="808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533323" y="4267202"/>
            <a:ext cx="133847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lang="ru-RU" sz="20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+(2в)</a:t>
            </a:r>
            <a:r>
              <a:rPr lang="ru-RU" sz="20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6546575" y="4770783"/>
            <a:ext cx="1338468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(а+2в)</a:t>
            </a:r>
            <a:r>
              <a:rPr lang="ru-RU" sz="2000" baseline="30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546574" y="5274366"/>
            <a:ext cx="1378225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(5а-6в)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6559826" y="5804452"/>
            <a:ext cx="1378227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(0,3в+1)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649357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643270" y="159026"/>
            <a:ext cx="68911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формирование понимания изучаемого  материала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146852" y="1113182"/>
            <a:ext cx="621527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spcBef>
                <a:spcPts val="600"/>
              </a:spcBef>
              <a:spcAft>
                <a:spcPct val="0"/>
              </a:spcAft>
              <a:buClrTx/>
              <a:buSzTx/>
              <a:buAutoNum type="romanU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Заменить * одночленом так, чтобы получилось тождество: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spcBef>
                <a:spcPts val="6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*- 225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(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*)(* + m</a:t>
            </a:r>
            <a:r>
              <a:rPr kumimoji="0" lang="en-US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b</a:t>
            </a:r>
            <a:r>
              <a:rPr lang="ru-RU" sz="2000" baseline="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+ 20</a:t>
            </a:r>
            <a:r>
              <a:rPr lang="en-US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* = (* + *)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86608" y="3405808"/>
            <a:ext cx="621527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(3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4)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+ 8).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– 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2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173357" y="2570922"/>
            <a:ext cx="62285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Преобразуйте в многочлен стандартного вида: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649357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451652" y="185530"/>
            <a:ext cx="4904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формирование умений и навыков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20348" y="768626"/>
            <a:ext cx="4267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97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Заполните таблицу: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36034" y="1378226"/>
          <a:ext cx="7103165" cy="309025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27966"/>
                <a:gridCol w="1303199"/>
                <a:gridCol w="1576801"/>
                <a:gridCol w="1440000"/>
                <a:gridCol w="1555199"/>
              </a:tblGrid>
              <a:tr h="93600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Первое выражение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Второе выражение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Многочлен, равный квадрату суммы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Многочлен, равный разности квадратов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Многочлен, равный квадрату разности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</a:tr>
              <a:tr h="473583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2х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3y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4x</a:t>
                      </a:r>
                      <a:r>
                        <a:rPr lang="en-US" sz="1800" kern="1200" baseline="30000" dirty="0" smtClean="0"/>
                        <a:t>2</a:t>
                      </a:r>
                      <a:r>
                        <a:rPr lang="en-US" sz="1800" kern="1200" dirty="0" smtClean="0"/>
                        <a:t>+12xy+9y</a:t>
                      </a:r>
                      <a:r>
                        <a:rPr lang="en-US" sz="1800" kern="1200" baseline="30000" dirty="0" smtClean="0"/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4x</a:t>
                      </a:r>
                      <a:r>
                        <a:rPr lang="en-US" sz="1800" kern="1200" baseline="30000" dirty="0" smtClean="0"/>
                        <a:t>2</a:t>
                      </a:r>
                      <a:r>
                        <a:rPr lang="en-US" sz="1800" kern="1200" dirty="0" smtClean="0"/>
                        <a:t> - 9y</a:t>
                      </a:r>
                      <a:r>
                        <a:rPr lang="en-US" sz="1800" kern="1200" baseline="30000" dirty="0" smtClean="0"/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4x</a:t>
                      </a:r>
                      <a:r>
                        <a:rPr lang="en-US" sz="1800" kern="1200" baseline="30000" dirty="0" smtClean="0"/>
                        <a:t>2</a:t>
                      </a:r>
                      <a:r>
                        <a:rPr lang="en-US" sz="1800" kern="1200" dirty="0" smtClean="0"/>
                        <a:t>-12xy+9y</a:t>
                      </a:r>
                      <a:r>
                        <a:rPr lang="en-US" sz="1800" kern="1200" baseline="30000" dirty="0" smtClean="0"/>
                        <a:t>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7304" marR="67304" marT="0" marB="0"/>
                </a:tc>
              </a:tr>
              <a:tr h="244544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7а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</a:tr>
              <a:tr h="422114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4</a:t>
                      </a:r>
                      <a:r>
                        <a:rPr lang="en-US" sz="1800" kern="1200" dirty="0" smtClean="0"/>
                        <a:t>n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0,2 </a:t>
                      </a:r>
                      <a:r>
                        <a:rPr lang="ru-RU" sz="1800" kern="1200" dirty="0" err="1" smtClean="0"/>
                        <a:t>m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</a:tr>
              <a:tr h="244544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b</a:t>
                      </a:r>
                      <a:r>
                        <a:rPr lang="ru-RU" sz="1800" kern="1200" baseline="30000" dirty="0" smtClean="0"/>
                        <a:t>2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2c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</a:tr>
              <a:tr h="244544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3</a:t>
                      </a:r>
                      <a:r>
                        <a:rPr lang="en-US" sz="1800" kern="1200" dirty="0" smtClean="0"/>
                        <a:t>a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/>
                        <a:t>a</a:t>
                      </a:r>
                      <a:r>
                        <a:rPr lang="en-US" sz="1800" kern="1200" baseline="30000" dirty="0" smtClean="0"/>
                        <a:t>2</a:t>
                      </a:r>
                      <a:r>
                        <a:rPr lang="en-US" sz="1800" kern="1200" dirty="0" smtClean="0"/>
                        <a:t>b</a:t>
                      </a:r>
                      <a:r>
                        <a:rPr lang="en-US" sz="1800" kern="1200" baseline="30000" dirty="0" smtClean="0"/>
                        <a:t>2</a:t>
                      </a:r>
                      <a:endParaRPr lang="ru-RU" dirty="0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7304" marR="6730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7304" marR="67304" marT="0" marB="0"/>
                </a:tc>
              </a:tr>
            </a:tbl>
          </a:graphicData>
        </a:graphic>
      </p:graphicFrame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11827" y="2994991"/>
            <a:ext cx="318052" cy="428625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345635" y="4638261"/>
            <a:ext cx="39491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Решите уравнение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305877" y="5075583"/>
            <a:ext cx="38431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 + 2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 – (4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+ 3)(4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3) = 2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345635" y="5565914"/>
            <a:ext cx="33395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6)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 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+ 8) = 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1792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1113183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87331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развитие внимания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563757" y="636104"/>
            <a:ext cx="73947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 ошибку (учащиеся работают в парах, находят ошибки,  в пустые клетки вписывают ошибку и правильный вариант)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6852" y="1630016"/>
          <a:ext cx="6732105" cy="33737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19061"/>
                <a:gridCol w="1404730"/>
                <a:gridCol w="1908314"/>
              </a:tblGrid>
              <a:tr h="5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Найдите ошибку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Ошибка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Правильный ответ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5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(4у-3х)(3х+4у)=8у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-9х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8у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      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16у</a:t>
                      </a:r>
                      <a:r>
                        <a:rPr lang="ru-RU" sz="1800" baseline="30000">
                          <a:latin typeface="Times New Roman" pitchFamily="18" charset="0"/>
                          <a:cs typeface="Times New Roman" pitchFamily="18" charset="0"/>
                        </a:rPr>
                        <a:t>2       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5848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100m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-4n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=(10m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-2n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)(10m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+2n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2n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2n³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5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(3x+a)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=9x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-6ах+a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-6aх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6aх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5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(6a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-9c)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=36a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-108a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c+18c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18c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81c</a:t>
                      </a:r>
                      <a:r>
                        <a:rPr lang="ru-RU" sz="18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  <a:tr h="50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х³+8=(х+2)(х²-4х+4)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-4х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-2х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6" y="609601"/>
            <a:ext cx="628153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407" y="368612"/>
            <a:ext cx="33622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развитие памяти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683027" y="901148"/>
            <a:ext cx="64670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вами схема для вычисления квадрата суммы. Поясните формулу схемой: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arhivurokov.ru/multiurok/4/6/3/463a9bf66895ff53be54627e43e604c7aed081c1/urok-formuly-sokrashchiennogho-umnozhieniia_11.pn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08218" y="1704975"/>
            <a:ext cx="3448050" cy="40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arhivurokov.ru/kopilka/uploads/user_file_539bb56f3afd8/konspiekt-uroka-po-alghiebrie-na-tiemu-formuly-sokrashchiennogho-umnozhieniia_3.jpeg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82348" y="2168298"/>
            <a:ext cx="3352800" cy="480568"/>
          </a:xfrm>
          <a:prstGeom prst="rect">
            <a:avLst/>
          </a:prstGeom>
          <a:noFill/>
          <a:ln>
            <a:noFill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775790" y="2902226"/>
            <a:ext cx="736820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Заполните пропуски: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Квадрат  ________  двух  выражений  равен  квадрату  первого  выражения  ________  удвоенное  произведение  первого  и  второго  выражений  ________  квадрат  второго  выражения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6852" y="0"/>
            <a:ext cx="6440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cs typeface="Times New Roman" panose="02020603050405020304" pitchFamily="18" charset="0"/>
            </a:endParaRPr>
          </a:p>
          <a:p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40834" y="649357"/>
            <a:ext cx="710316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5722" y="304800"/>
            <a:ext cx="5473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развитие мировоззрения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630017" y="874644"/>
            <a:ext cx="7341705" cy="2299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Долгое время одну из известных в древности планет в периоды утренней и вечерней видимости греки считали двумя разными светилами.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Упростите заданные алгебраические выражения. Зачеркните в таблице названия планет, связанные с найденными ответами. Оставшееся название позволит вам узнать, с какой планетой это заблуждение было связано.   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120347" y="3140765"/>
            <a:ext cx="702365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2а-1)² - 4а² = ___________________________          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4а(а-2) – (а -2)² + 4 = _____________________          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(а+2)(а+4) – (а+1)² = _____________________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(а-1)² - (а+1)(а+2) = ______________________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09068" y="4579951"/>
          <a:ext cx="6630133" cy="1371600"/>
        </p:xfrm>
        <a:graphic>
          <a:graphicData uri="http://schemas.openxmlformats.org/drawingml/2006/table">
            <a:tbl>
              <a:tblPr/>
              <a:tblGrid>
                <a:gridCol w="1325888"/>
                <a:gridCol w="1249079"/>
                <a:gridCol w="1402697"/>
                <a:gridCol w="1325888"/>
                <a:gridCol w="1326581"/>
              </a:tblGrid>
              <a:tr h="3507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  4а + 7  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- 5а - 1  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3а² + 4а   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– 4а   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3а² - 4а 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4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Юпитер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  Сатурн 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Венера  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Меркурий 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1045</TotalTime>
  <Words>1008</Words>
  <Application>Microsoft Office PowerPoint</Application>
  <PresentationFormat>Экран (4:3)</PresentationFormat>
  <Paragraphs>357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93</cp:revision>
  <dcterms:created xsi:type="dcterms:W3CDTF">2013-11-19T05:52:05Z</dcterms:created>
  <dcterms:modified xsi:type="dcterms:W3CDTF">2023-03-14T14:32:41Z</dcterms:modified>
</cp:coreProperties>
</file>