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60" r:id="rId3"/>
    <p:sldMasterId id="2147483673" r:id="rId4"/>
  </p:sldMasterIdLst>
  <p:notesMasterIdLst>
    <p:notesMasterId r:id="rId25"/>
  </p:notesMasterIdLst>
  <p:sldIdLst>
    <p:sldId id="256" r:id="rId5"/>
    <p:sldId id="257" r:id="rId6"/>
    <p:sldId id="274" r:id="rId7"/>
    <p:sldId id="258" r:id="rId8"/>
    <p:sldId id="259" r:id="rId9"/>
    <p:sldId id="261" r:id="rId10"/>
    <p:sldId id="263" r:id="rId11"/>
    <p:sldId id="264" r:id="rId12"/>
    <p:sldId id="262" r:id="rId13"/>
    <p:sldId id="265" r:id="rId14"/>
    <p:sldId id="275" r:id="rId15"/>
    <p:sldId id="272" r:id="rId16"/>
    <p:sldId id="278" r:id="rId17"/>
    <p:sldId id="276" r:id="rId18"/>
    <p:sldId id="266" r:id="rId19"/>
    <p:sldId id="267" r:id="rId20"/>
    <p:sldId id="277" r:id="rId21"/>
    <p:sldId id="273" r:id="rId22"/>
    <p:sldId id="260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>
      <p:cViewPr varScale="1">
        <p:scale>
          <a:sx n="73" d="100"/>
          <a:sy n="73" d="100"/>
        </p:scale>
        <p:origin x="13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88946-34A1-45C8-9495-06905A5937E2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3A430-03B8-445B-8382-4A56872E0F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660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3380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80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99D0F2-546F-49CF-9A9F-06433D15C0F0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526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597653-1FCE-4A87-9099-76E8D6A1E638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646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3BBF15-D81D-414C-9E13-1DF6FB97445C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51699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405831-A6C7-45C1-A98E-C28951C1C359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545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955D34-5E7F-4F59-A822-C0F25E945A5F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4392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1424A2-69C9-4D42-9D55-F4FF1FC047A2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518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B12705-C5FB-404F-9D10-2D1BAE8E58B5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835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4459BC-8BC7-4A86-9CB0-7402C03E26AD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946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744D65-8357-476F-8D4E-14C9BB919EB9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85327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69A83B-AA9B-4D75-83B0-713566027AF0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7661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BAE66D-056F-4F6D-8914-5A5F3CBA7E82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316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849B1F-F810-496C-B729-20FAFE6C3E2A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03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850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3844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6635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1787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5171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989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8274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624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2205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1718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982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6CCA9-B62A-40E2-9DBF-70F031C82CE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C32F3-4866-4FB6-81AB-48D01C152CE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32771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772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773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774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775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776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777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3277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7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78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78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78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9D88714-62A3-424B-A2F3-6456009E3047}" type="slidenum"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601560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EFF1B10-5ABE-482A-89B6-4E9BCB1987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15.03.2020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293F6069-31DF-4B12-8E0D-B468C1828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892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gif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gif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6633"/>
            <a:ext cx="803739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Почему Солнце  светит днём, </a:t>
            </a:r>
          </a:p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 звёзды – ночью?</a:t>
            </a:r>
          </a:p>
          <a:p>
            <a:pPr algn="ctr"/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5150" y="1700808"/>
            <a:ext cx="860585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«Окружающий мир» 1 класс</a:t>
            </a:r>
          </a:p>
          <a:p>
            <a:pPr algn="ctr"/>
            <a:endParaRPr lang="ru-RU" sz="32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ru-RU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ru-RU" sz="32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ru-RU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ru-RU" sz="32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Учитель Марфина Людмила Ивановна</a:t>
            </a:r>
          </a:p>
          <a:p>
            <a:pPr algn="ctr"/>
            <a:r>
              <a:rPr lang="ru-RU" sz="3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МБОУ «Габишевская СОШ им. М.А. Гареева» </a:t>
            </a:r>
            <a:endParaRPr lang="ru-RU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&quot;powerpoint черный фон для презентаци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" y="34807"/>
            <a:ext cx="9144000" cy="689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Картинки по запросу &quot;Муравьишка вопросик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64412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/>
          <p:cNvSpPr>
            <a:spLocks noChangeArrowheads="1"/>
          </p:cNvSpPr>
          <p:nvPr/>
        </p:nvSpPr>
        <p:spPr bwMode="auto">
          <a:xfrm rot="5400000">
            <a:off x="4865004" y="-1877182"/>
            <a:ext cx="2459803" cy="6214167"/>
          </a:xfrm>
          <a:prstGeom prst="cloudCallout">
            <a:avLst>
              <a:gd name="adj1" fmla="val 10008"/>
              <a:gd name="adj2" fmla="val 64985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847" y="404664"/>
            <a:ext cx="5944115" cy="17375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4437112"/>
            <a:ext cx="1682642" cy="2213040"/>
          </a:xfrm>
          <a:prstGeom prst="rect">
            <a:avLst/>
          </a:prstGeom>
        </p:spPr>
      </p:pic>
      <p:pic>
        <p:nvPicPr>
          <p:cNvPr id="9220" name="Picture 4" descr="ПОДАРКИ Солнце День к ночи Громкий дом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73964"/>
            <a:ext cx="4159647" cy="235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1121196" y="2021971"/>
            <a:ext cx="7992888" cy="2816121"/>
          </a:xfrm>
          <a:prstGeom prst="cloudCallout">
            <a:avLst>
              <a:gd name="adj1" fmla="val -48360"/>
              <a:gd name="adj2" fmla="val 4558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i="1" dirty="0">
                <a:latin typeface="Calibri"/>
              </a:rPr>
              <a:t>Все звезды, которые </a:t>
            </a:r>
            <a:r>
              <a:rPr lang="ru-RU" sz="2400" i="1" dirty="0" smtClean="0">
                <a:latin typeface="Calibri"/>
              </a:rPr>
              <a:t>мы видим </a:t>
            </a:r>
            <a:r>
              <a:rPr lang="ru-RU" sz="2400" i="1" dirty="0">
                <a:latin typeface="Calibri"/>
              </a:rPr>
              <a:t>на небе ночью, светят и </a:t>
            </a:r>
            <a:r>
              <a:rPr lang="ru-RU" sz="2400" i="1" dirty="0" smtClean="0">
                <a:latin typeface="Calibri"/>
              </a:rPr>
              <a:t>днём</a:t>
            </a:r>
            <a:r>
              <a:rPr lang="ru-RU" sz="2400" i="1" dirty="0">
                <a:latin typeface="Calibri"/>
              </a:rPr>
              <a:t>, но их свет </a:t>
            </a:r>
            <a:r>
              <a:rPr lang="ru-RU" sz="2400" i="1" dirty="0" smtClean="0">
                <a:latin typeface="Calibri"/>
              </a:rPr>
              <a:t>днём </a:t>
            </a:r>
            <a:r>
              <a:rPr lang="ru-RU" sz="2400" i="1" dirty="0">
                <a:latin typeface="Calibri"/>
              </a:rPr>
              <a:t>затмевает сияние другой </a:t>
            </a:r>
            <a:r>
              <a:rPr lang="ru-RU" sz="2400" i="1" dirty="0" smtClean="0">
                <a:latin typeface="Calibri"/>
              </a:rPr>
              <a:t>звезды – Солнце , </a:t>
            </a:r>
            <a:r>
              <a:rPr lang="ru-RU" sz="2400" i="1" dirty="0">
                <a:latin typeface="Calibri"/>
              </a:rPr>
              <a:t>которая расположена к нам ближе </a:t>
            </a:r>
            <a:r>
              <a:rPr lang="ru-RU" sz="2400" i="1" dirty="0" smtClean="0">
                <a:latin typeface="Calibri"/>
              </a:rPr>
              <a:t>других.</a:t>
            </a:r>
            <a:endParaRPr lang="ru-RU" sz="24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60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8134" y="5157192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i="1" dirty="0">
                <a:latin typeface="Calibri"/>
              </a:rPr>
              <a:t>А так как звезда - это раскалённый шар, то Солнце </a:t>
            </a:r>
            <a:r>
              <a:rPr lang="ru-RU" sz="3200" i="1" dirty="0">
                <a:solidFill>
                  <a:srgbClr val="FFC000"/>
                </a:solidFill>
                <a:latin typeface="Calibri"/>
              </a:rPr>
              <a:t>освещает</a:t>
            </a:r>
            <a:r>
              <a:rPr lang="ru-RU" sz="3200" i="1" dirty="0">
                <a:latin typeface="Calibri"/>
              </a:rPr>
              <a:t> и </a:t>
            </a:r>
            <a:r>
              <a:rPr lang="ru-RU" sz="3200" i="1" dirty="0">
                <a:solidFill>
                  <a:srgbClr val="FFC000"/>
                </a:solidFill>
                <a:latin typeface="Calibri"/>
              </a:rPr>
              <a:t>согревает</a:t>
            </a:r>
            <a:r>
              <a:rPr lang="ru-RU" sz="3200" i="1" dirty="0">
                <a:latin typeface="Calibri"/>
              </a:rPr>
              <a:t> Землю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.</a:t>
            </a:r>
          </a:p>
        </p:txBody>
      </p:sp>
      <p:pic>
        <p:nvPicPr>
          <p:cNvPr id="1026" name="Picture 2" descr="Картинки по запросу &quot;анимация земля и солнц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5" y="538376"/>
            <a:ext cx="9141079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34615"/>
            <a:ext cx="9001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3200" i="1" dirty="0" smtClean="0">
                <a:solidFill>
                  <a:srgbClr val="FFC000"/>
                </a:solidFill>
                <a:latin typeface="Calibri"/>
              </a:rPr>
              <a:t>Солнце</a:t>
            </a:r>
            <a:r>
              <a:rPr lang="ru-RU" sz="3200" i="1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ru-RU" sz="3200" i="1" dirty="0">
                <a:solidFill>
                  <a:srgbClr val="FFFFFF"/>
                </a:solidFill>
                <a:latin typeface="Calibri"/>
              </a:rPr>
              <a:t>– такая же </a:t>
            </a:r>
            <a:r>
              <a:rPr lang="ru-RU" sz="3200" i="1" dirty="0">
                <a:solidFill>
                  <a:srgbClr val="FFC000"/>
                </a:solidFill>
                <a:latin typeface="Calibri"/>
              </a:rPr>
              <a:t>звезда</a:t>
            </a:r>
            <a:r>
              <a:rPr lang="ru-RU" sz="3200" i="1" dirty="0">
                <a:solidFill>
                  <a:srgbClr val="FFFFFF"/>
                </a:solidFill>
                <a:latin typeface="Calibri"/>
              </a:rPr>
              <a:t>, как и все остальные. Она  находится очень близко от Земли.</a:t>
            </a:r>
          </a:p>
        </p:txBody>
      </p:sp>
      <p:pic>
        <p:nvPicPr>
          <p:cNvPr id="7" name="Picture 5" descr="https://ds02.infourok.ru/uploads/ex/091a/0001a341-53cf2ec5/hello_html_4ab532c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7909" flipH="1">
            <a:off x="7542706" y="5450085"/>
            <a:ext cx="1349774" cy="12374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77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Вылепите из пластилина модели звёзд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35113"/>
            <a:ext cx="8579296" cy="1031230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Важно! Правильно покажите их форму, цвет и сравнительные размеры.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3429000"/>
            <a:ext cx="4175447" cy="648072"/>
          </a:xfrm>
        </p:spPr>
        <p:txBody>
          <a:bodyPr/>
          <a:lstStyle/>
          <a:p>
            <a:r>
              <a:rPr lang="ru-RU" dirty="0" smtClean="0"/>
              <a:t>         </a:t>
            </a:r>
          </a:p>
          <a:p>
            <a:endParaRPr lang="ru-RU" sz="3200" dirty="0">
              <a:solidFill>
                <a:srgbClr val="FF0000"/>
              </a:solidFill>
            </a:endParaRPr>
          </a:p>
          <a:p>
            <a:r>
              <a:rPr lang="ru-RU" sz="3200" dirty="0" smtClean="0">
                <a:solidFill>
                  <a:srgbClr val="FF0000"/>
                </a:solidFill>
              </a:rPr>
              <a:t>   Работайте  в паре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4338" name="Picture 2" descr="Картинки по запросу &quot;моделирование звёзд из пластилина 1 класс&quot;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87" y="3083483"/>
            <a:ext cx="4229913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82534" y="4221088"/>
            <a:ext cx="3604266" cy="1584176"/>
          </a:xfrm>
          <a:prstGeom prst="rect">
            <a:avLst/>
          </a:prstGeom>
        </p:spPr>
      </p:pic>
      <p:pic>
        <p:nvPicPr>
          <p:cNvPr id="7" name="Picture 4" descr="http://colouringbook.org/links/colouringbook.org/colouringbook.org/blue_star_art-1979p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9910">
            <a:off x="5846330" y="2807745"/>
            <a:ext cx="649344" cy="678875"/>
          </a:xfrm>
          <a:prstGeom prst="rect">
            <a:avLst/>
          </a:prstGeom>
          <a:noFill/>
        </p:spPr>
      </p:pic>
      <p:pic>
        <p:nvPicPr>
          <p:cNvPr id="9" name="Picture 4" descr="http://colouringbook.org/links/colouringbook.org/colouringbook.org/blue_star_art-1979p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29910">
            <a:off x="5083342" y="2793485"/>
            <a:ext cx="649344" cy="6788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45830" y="2967335"/>
            <a:ext cx="7652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Практическая  работа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855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332656"/>
            <a:ext cx="7632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50" normalizeH="0" baseline="0" noProof="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Правила работы в паре: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4" descr="http://colouringbook.org/links/colouringbook.org/colouringbook.org/blue_star_art-1979px.png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 rot="20621661">
            <a:off x="1377789" y="292167"/>
            <a:ext cx="789910" cy="825833"/>
          </a:xfrm>
          <a:prstGeom prst="rect">
            <a:avLst/>
          </a:prstGeom>
          <a:noFill/>
        </p:spPr>
      </p:pic>
      <p:pic>
        <p:nvPicPr>
          <p:cNvPr id="4" name="Picture 4" descr="http://colouringbook.org/links/colouringbook.org/colouringbook.org/blue_star_art-1979px.png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 rot="20711616">
            <a:off x="387790" y="304459"/>
            <a:ext cx="789910" cy="82583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99215" y="160624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alibri"/>
              </a:rPr>
              <a:t>Работать должны </a:t>
            </a:r>
            <a:r>
              <a:rPr lang="ru-RU" sz="3600" b="1" dirty="0">
                <a:solidFill>
                  <a:srgbClr val="FF0000"/>
                </a:solidFill>
                <a:latin typeface="Calibri"/>
              </a:rPr>
              <a:t>оба</a:t>
            </a:r>
          </a:p>
          <a:p>
            <a:pPr lvl="0" algn="ctr"/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9215" y="2373937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alibri"/>
              </a:rPr>
              <a:t>Один говорит, другой </a:t>
            </a:r>
            <a:r>
              <a:rPr lang="ru-RU" sz="3600" b="1" dirty="0">
                <a:solidFill>
                  <a:srgbClr val="FF0000"/>
                </a:solidFill>
                <a:latin typeface="Calibri"/>
              </a:rPr>
              <a:t>слушает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6310" y="3414234"/>
            <a:ext cx="862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alibri"/>
              </a:rPr>
              <a:t>Своё несогласие высказывай </a:t>
            </a:r>
            <a:r>
              <a:rPr lang="ru-RU" sz="3600" b="1" dirty="0">
                <a:solidFill>
                  <a:srgbClr val="FF0000"/>
                </a:solidFill>
                <a:latin typeface="Calibri"/>
              </a:rPr>
              <a:t>вежливо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99215" y="4454531"/>
            <a:ext cx="7389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Calibri"/>
              </a:rPr>
              <a:t>Работайте</a:t>
            </a:r>
            <a:r>
              <a:rPr lang="ru-RU" sz="3600" b="1" dirty="0" smtClean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Calibri"/>
              </a:rPr>
              <a:t>тихо</a:t>
            </a:r>
            <a:r>
              <a:rPr lang="ru-RU" sz="3600" b="1" dirty="0">
                <a:solidFill>
                  <a:srgbClr val="002060"/>
                </a:solidFill>
                <a:latin typeface="Calibri"/>
              </a:rPr>
              <a:t>, </a:t>
            </a:r>
            <a:r>
              <a:rPr lang="ru-RU" sz="3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alibri"/>
              </a:rPr>
              <a:t>не </a:t>
            </a:r>
            <a:r>
              <a:rPr lang="ru-RU" sz="3600" b="1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Calibri"/>
              </a:rPr>
              <a:t>мешая </a:t>
            </a:r>
            <a:r>
              <a:rPr lang="ru-RU" sz="3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Calibri"/>
              </a:rPr>
              <a:t>другим</a:t>
            </a:r>
          </a:p>
        </p:txBody>
      </p:sp>
    </p:spTree>
    <p:extLst>
      <p:ext uri="{BB962C8B-B14F-4D97-AF65-F5344CB8AC3E}">
        <p14:creationId xmlns:p14="http://schemas.microsoft.com/office/powerpoint/2010/main" val="114851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Картинки по запросу &quot;анимация земля и солнц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70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190" y="332656"/>
            <a:ext cx="8517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600" b="1" spc="50" dirty="0">
                <a:ln w="11430"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вы знаете о созвездиях?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1412776"/>
            <a:ext cx="95050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FFFF00"/>
                </a:solidFill>
                <a:latin typeface="Calibri"/>
              </a:rPr>
              <a:t>Созвездия </a:t>
            </a:r>
            <a:r>
              <a:rPr lang="ru-RU" sz="3200" b="1" dirty="0" smtClean="0">
                <a:solidFill>
                  <a:srgbClr val="FFFF00"/>
                </a:solidFill>
                <a:latin typeface="Calibri"/>
              </a:rPr>
              <a:t>– группы звёзд</a:t>
            </a:r>
            <a:r>
              <a:rPr lang="ru-RU" sz="3200" b="1" dirty="0" smtClean="0">
                <a:solidFill>
                  <a:srgbClr val="FFC000"/>
                </a:solidFill>
                <a:latin typeface="Calibri"/>
              </a:rPr>
              <a:t> </a:t>
            </a:r>
            <a:r>
              <a:rPr lang="ru-RU" sz="3200" b="1" dirty="0" smtClean="0">
                <a:latin typeface="Calibri"/>
              </a:rPr>
              <a:t>на ночном небе, образующие воображаемые фигуры. </a:t>
            </a:r>
          </a:p>
          <a:p>
            <a:pPr lvl="0"/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</a:endParaRPr>
          </a:p>
          <a:p>
            <a:pPr algn="just"/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Самым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ярким созвездиям люди дали имена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ru-RU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Существуют целые карты созвездий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На небосводе 88 созвездий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Вы их можете рассмотреть в Атласе – определителе.</a:t>
            </a:r>
            <a:endParaRPr lang="ru-RU" sz="3200" b="1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63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&quot;powerpoint черный фон для презентаци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032" y="0"/>
            <a:ext cx="9323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resh.edu.ru/uploads/lesson_extract/3642/20190423145219/OEBPS/objects/t_peace_1_23_1/5bd17e22da3e0f3580369b7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589" y="0"/>
            <a:ext cx="4149411" cy="411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110" y="3933056"/>
            <a:ext cx="3495229" cy="250120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60648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0" dirty="0" smtClean="0">
                <a:solidFill>
                  <a:srgbClr val="B2B2B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+mj-ea"/>
                <a:cs typeface="+mj-cs"/>
              </a:rPr>
              <a:t>      Созвездие </a:t>
            </a:r>
            <a:r>
              <a:rPr lang="ru-RU" sz="3600" kern="0" dirty="0">
                <a:solidFill>
                  <a:srgbClr val="B2B2B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+mj-ea"/>
                <a:cs typeface="+mj-cs"/>
              </a:rPr>
              <a:t>Большая Медведица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67627"/>
            <a:ext cx="482453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какого ковша</a:t>
            </a:r>
            <a:b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Не пьют, не едят,</a:t>
            </a:r>
            <a:b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А только на него глядят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59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&quot;powerpoint черный фон для презентаци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17"/>
            <a:ext cx="9323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789040"/>
            <a:ext cx="525658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Под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ногами Большой </a:t>
            </a: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Медведицы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расположено созвездие Льва. </a:t>
            </a: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Самая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большая звезда этого созвездия </a:t>
            </a: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latin typeface="Arial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–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Регул – «царь».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427984"/>
            <a:ext cx="4088980" cy="40889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-146711"/>
            <a:ext cx="6192688" cy="1544350"/>
          </a:xfrm>
          <a:prstGeom prst="rect">
            <a:avLst/>
          </a:prstGeom>
        </p:spPr>
      </p:pic>
      <p:pic>
        <p:nvPicPr>
          <p:cNvPr id="11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3979996" cy="266429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84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880633"/>
            <a:ext cx="85436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dirty="0" smtClean="0">
                <a:latin typeface="Calibri"/>
              </a:rPr>
              <a:t>Рассмотрите  </a:t>
            </a:r>
            <a:r>
              <a:rPr lang="ru-RU" sz="3200" dirty="0">
                <a:latin typeface="Calibri"/>
              </a:rPr>
              <a:t>созвездие Льва на рисунке в учебнике и покажите звёзды, из которых оно складывается.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62897" y="220857"/>
            <a:ext cx="72728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50" normalizeH="0" baseline="0" noProof="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Работа с учебником  с.33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6" descr="http://prostodelkino.com/uploads/posts/2012-11-25/image_1312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304538"/>
            <a:ext cx="4464496" cy="324534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08920"/>
            <a:ext cx="447145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191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kern="1200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Практическая работа в парах: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48200" y="3212976"/>
            <a:ext cx="4038600" cy="3096344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Вечером, когда стемнеет, найдите на небе созвездие Лев. Если потребуется, воспользуйтесь атласом – определителем.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270284" y="1273984"/>
            <a:ext cx="96845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Calibri"/>
              </a:rPr>
              <a:t>При помощи пластилина и счётных палочек  вылепите модель созвездия Льва.</a:t>
            </a:r>
          </a:p>
        </p:txBody>
      </p:sp>
      <p:pic>
        <p:nvPicPr>
          <p:cNvPr id="7" name="Picture 4" descr="http://colouringbook.org/links/colouringbook.org/colouringbook.org/blue_star_art-1979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4728" y="5258083"/>
            <a:ext cx="559178" cy="584608"/>
          </a:xfrm>
          <a:prstGeom prst="rect">
            <a:avLst/>
          </a:prstGeom>
          <a:noFill/>
        </p:spPr>
      </p:pic>
      <p:pic>
        <p:nvPicPr>
          <p:cNvPr id="9" name="Picture 4" descr="http://colouringbook.org/links/colouringbook.org/colouringbook.org/blue_star_art-1979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9347" y="5589240"/>
            <a:ext cx="372005" cy="388923"/>
          </a:xfrm>
          <a:prstGeom prst="rect">
            <a:avLst/>
          </a:prstGeom>
          <a:noFill/>
        </p:spPr>
      </p:pic>
      <p:pic>
        <p:nvPicPr>
          <p:cNvPr id="10" name="Picture 4" descr="http://colouringbook.org/links/colouringbook.org/colouringbook.org/blue_star_art-1979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50141">
            <a:off x="840955" y="145596"/>
            <a:ext cx="584268" cy="610839"/>
          </a:xfrm>
          <a:prstGeom prst="rect">
            <a:avLst/>
          </a:prstGeom>
          <a:noFill/>
        </p:spPr>
      </p:pic>
      <p:pic>
        <p:nvPicPr>
          <p:cNvPr id="11" name="Picture 4" descr="http://colouringbook.org/links/colouringbook.org/colouringbook.org/blue_star_art-1979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29910">
            <a:off x="140523" y="73937"/>
            <a:ext cx="649344" cy="678875"/>
          </a:xfrm>
          <a:prstGeom prst="rect">
            <a:avLst/>
          </a:prstGeom>
          <a:noFill/>
        </p:spPr>
      </p:pic>
      <p:pic>
        <p:nvPicPr>
          <p:cNvPr id="3074" name="Picture 2" descr="Картинки по запросу &quot;созвездие льва из палочек и пластилина&quot;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89" y="3359880"/>
            <a:ext cx="3982550" cy="280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1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" r="3571"/>
          <a:stretch/>
        </p:blipFill>
        <p:spPr bwMode="auto">
          <a:xfrm>
            <a:off x="-6369" y="2720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9978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3" y="1052736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На уроке мы узнали, что </a:t>
            </a:r>
            <a:r>
              <a:rPr lang="ru-RU" sz="3200" b="1" dirty="0">
                <a:solidFill>
                  <a:srgbClr val="FF0000"/>
                </a:solidFill>
              </a:rPr>
              <a:t>Солнце</a:t>
            </a:r>
            <a:r>
              <a:rPr lang="ru-RU" sz="3200" b="1" dirty="0"/>
              <a:t> – это звезда, которая расположена ближе всех к </a:t>
            </a:r>
            <a:r>
              <a:rPr lang="ru-RU" sz="3200" b="1" dirty="0" smtClean="0"/>
              <a:t>Земле. </a:t>
            </a:r>
            <a:r>
              <a:rPr lang="ru-RU" sz="3200" b="1" dirty="0">
                <a:solidFill>
                  <a:srgbClr val="FF0000"/>
                </a:solidFill>
              </a:rPr>
              <a:t>Звёзды</a:t>
            </a:r>
            <a:r>
              <a:rPr lang="ru-RU" sz="3200" b="1" dirty="0"/>
              <a:t> – это большие огненные шары. </a:t>
            </a:r>
            <a:r>
              <a:rPr lang="ru-RU" sz="3200" b="1" dirty="0">
                <a:solidFill>
                  <a:srgbClr val="FF0000"/>
                </a:solidFill>
              </a:rPr>
              <a:t>Созвездие</a:t>
            </a:r>
            <a:r>
              <a:rPr lang="ru-RU" sz="3200" b="1" dirty="0"/>
              <a:t> – группа звёзд на ночном небе, образующая воображаемую фигуру. </a:t>
            </a:r>
            <a:r>
              <a:rPr lang="ru-RU" sz="3200" b="1" dirty="0">
                <a:solidFill>
                  <a:srgbClr val="FF0000"/>
                </a:solidFill>
              </a:rPr>
              <a:t>Созвездия</a:t>
            </a:r>
            <a:r>
              <a:rPr lang="ru-RU" sz="3200" b="1" dirty="0"/>
              <a:t> помогают учёным определить местоположение звезды среди тысяч других на звёздном небе.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47340" y="1728461"/>
            <a:ext cx="1584177" cy="3600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2699792" y="2708920"/>
            <a:ext cx="1170385" cy="3123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251520" y="3134873"/>
            <a:ext cx="1584177" cy="3600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62125" y="129406"/>
            <a:ext cx="45318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РЕФЛЕКСИЯ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15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AutoShape 7"/>
          <p:cNvSpPr>
            <a:spLocks noChangeArrowheads="1"/>
          </p:cNvSpPr>
          <p:nvPr/>
        </p:nvSpPr>
        <p:spPr bwMode="auto">
          <a:xfrm rot="5400000">
            <a:off x="4780903" y="-1796286"/>
            <a:ext cx="1838233" cy="5443986"/>
          </a:xfrm>
          <a:prstGeom prst="cloudCallout">
            <a:avLst>
              <a:gd name="adj1" fmla="val -13763"/>
              <a:gd name="adj2" fmla="val 69966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8785" flipH="1">
            <a:off x="525449" y="259376"/>
            <a:ext cx="1806648" cy="1747211"/>
          </a:xfrm>
          <a:prstGeom prst="ellipse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 bwMode="auto">
          <a:xfrm>
            <a:off x="236839" y="2037743"/>
            <a:ext cx="3578544" cy="157676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026" name="Picture 2" descr="ребу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582" y="2173383"/>
            <a:ext cx="1188753" cy="118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бус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560" y="2151275"/>
            <a:ext cx="1118933" cy="111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 bwMode="auto">
          <a:xfrm>
            <a:off x="4144927" y="2037743"/>
            <a:ext cx="4551725" cy="160167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030" name="Picture 6" descr="ребус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35" y="2155447"/>
            <a:ext cx="495562" cy="90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ребус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406" y="2404989"/>
            <a:ext cx="659746" cy="65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ребус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277" y="2404989"/>
            <a:ext cx="660500" cy="6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ребус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351" y="2319596"/>
            <a:ext cx="745139" cy="74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ребус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920" y="2433079"/>
            <a:ext cx="631656" cy="63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ребусы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917" y="2292448"/>
            <a:ext cx="1281830" cy="1083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8" name="Picture 14" descr="ребус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46" y="2198710"/>
            <a:ext cx="187816" cy="15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4" descr="ребус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906" y="2198710"/>
            <a:ext cx="182580" cy="14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6839" y="3016785"/>
            <a:ext cx="10165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4=Н</a:t>
            </a:r>
            <a:endParaRPr lang="ru-RU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699791" y="260648"/>
            <a:ext cx="6264821" cy="1387768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chemeClr val="bg2">
                    <a:lumMod val="75000"/>
                  </a:schemeClr>
                </a:solidFill>
              </a:rPr>
              <a:t>Решите ребусы</a:t>
            </a:r>
          </a:p>
        </p:txBody>
      </p:sp>
      <p:pic>
        <p:nvPicPr>
          <p:cNvPr id="3" name="Picture 2" descr="ПОДАРКИ Природа Закат Океан 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16" y="3784203"/>
            <a:ext cx="3096345" cy="230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IF звезды, ночь, темнота, лучшие анимированные GIF-изображения небо, метеор, падающая звезда, пейзаж, желание скачать бесплатно, Млечный путь, загадать желание, 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729" y="3739622"/>
            <a:ext cx="3436102" cy="228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0416" y="2318842"/>
            <a:ext cx="7661891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Как эти понятия связаны между собой?</a:t>
            </a:r>
            <a:endParaRPr lang="ru-RU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7317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Космонафт!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764704"/>
            <a:ext cx="3170861" cy="2536689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915816" y="116632"/>
            <a:ext cx="45318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9525">
                  <a:solidFill>
                    <a:srgbClr val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" dist="38100" dir="2700000" algn="tl" rotWithShape="0">
                    <a:srgbClr val="000000">
                      <a:lumMod val="50000"/>
                    </a:srgbClr>
                  </a:outerShdw>
                </a:effectLst>
                <a:latin typeface="Arial"/>
              </a:rPr>
              <a:t>РЕФЛЕКСИЯ</a:t>
            </a:r>
          </a:p>
        </p:txBody>
      </p:sp>
      <p:pic>
        <p:nvPicPr>
          <p:cNvPr id="20" name="Picture 2" descr="https://urok.1sept.ru/%D1%81%D1%82%D0%B0%D1%82%D1%8C%D0%B8/629334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645024"/>
            <a:ext cx="4032448" cy="192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899592" y="1014525"/>
            <a:ext cx="73448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Helvetica Neue"/>
              </a:rPr>
              <a:t>Ребята</a:t>
            </a:r>
            <a:r>
              <a:rPr lang="ru-RU" sz="2400" b="1" dirty="0">
                <a:solidFill>
                  <a:srgbClr val="FFC000"/>
                </a:solidFill>
                <a:latin typeface="Helvetica Neue"/>
              </a:rPr>
              <a:t>, если вы работали активно на уроке и узнали что – то новое о звездах, то добавьте лучик веселому солнцу, а если вам было скучно на уроке и вы ничего нового не узнали, то добавьте лучик грустному солнцу.</a:t>
            </a:r>
            <a:endParaRPr lang="ru-RU" sz="2400" b="1" i="0" dirty="0">
              <a:solidFill>
                <a:srgbClr val="FFC000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1839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88640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48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чём пойдёт речь сегодня на уроке?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56214"/>
            <a:ext cx="8820472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Откройте учебник на с. 32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и прочтите тему   урока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198460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48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Почему Солнце светит днем, </a:t>
            </a:r>
            <a:r>
              <a:rPr lang="ru-RU" sz="4800" b="1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 звезды </a:t>
            </a:r>
            <a:r>
              <a:rPr lang="ru-RU" sz="48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ночью?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5229200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200" b="1" i="1" dirty="0">
                <a:latin typeface="Calibri"/>
              </a:rPr>
              <a:t>Давайте вместе  определим  учебную задачу  урока</a:t>
            </a:r>
            <a:endParaRPr lang="ru-RU" sz="3200" b="1" dirty="0">
              <a:latin typeface="Calibri"/>
            </a:endParaRPr>
          </a:p>
        </p:txBody>
      </p:sp>
      <p:pic>
        <p:nvPicPr>
          <p:cNvPr id="7" name="Picture 5" descr="https://ds02.infourok.ru/uploads/ex/091a/0001a341-53cf2ec5/hello_html_4ab532c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1738"/>
            <a:ext cx="1912584" cy="17136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299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-756592" y="277813"/>
            <a:ext cx="828092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Хотим  всё знать…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lvl="0" indent="0" eaLnBrk="1" hangingPunct="1">
              <a:buClr>
                <a:srgbClr val="FFFFCC"/>
              </a:buClr>
              <a:buNone/>
              <a:defRPr/>
            </a:pPr>
            <a:r>
              <a:rPr lang="ru-RU" u="sng" dirty="0">
                <a:solidFill>
                  <a:srgbClr val="FFFFFF"/>
                </a:solidFill>
                <a:hlinkClick r:id="" action="ppaction://noaction"/>
              </a:rPr>
              <a:t>Что такое Солнце</a:t>
            </a:r>
            <a:r>
              <a:rPr lang="ru-RU" u="sng" dirty="0" smtClean="0">
                <a:solidFill>
                  <a:srgbClr val="FFFFFF"/>
                </a:solidFill>
                <a:hlinkClick r:id="" action="ppaction://noaction"/>
              </a:rPr>
              <a:t>?</a:t>
            </a:r>
            <a:endParaRPr lang="ru-RU" u="sng" dirty="0" smtClean="0">
              <a:hlinkClick r:id="rId2" action="ppaction://hlinksldjump"/>
            </a:endParaRPr>
          </a:p>
          <a:p>
            <a:pPr marL="0" indent="0" eaLnBrk="1" hangingPunct="1">
              <a:buNone/>
              <a:defRPr/>
            </a:pPr>
            <a:r>
              <a:rPr lang="ru-RU" u="sng" dirty="0" smtClean="0">
                <a:hlinkClick r:id="rId2" action="ppaction://hlinksldjump"/>
              </a:rPr>
              <a:t>Когда начинается день?</a:t>
            </a:r>
            <a:endParaRPr lang="ru-RU" u="sng" dirty="0" smtClean="0"/>
          </a:p>
          <a:p>
            <a:pPr marL="0" indent="0" eaLnBrk="1" hangingPunct="1">
              <a:buNone/>
              <a:defRPr/>
            </a:pPr>
            <a:r>
              <a:rPr lang="ru-RU" u="sng" dirty="0">
                <a:hlinkClick r:id="" action="ppaction://noaction"/>
              </a:rPr>
              <a:t>Что такое созвездия</a:t>
            </a:r>
            <a:r>
              <a:rPr lang="ru-RU" u="sng" dirty="0" smtClean="0">
                <a:hlinkClick r:id="" action="ppaction://noaction"/>
              </a:rPr>
              <a:t>?</a:t>
            </a:r>
            <a:endParaRPr lang="ru-RU" u="sng" dirty="0" smtClean="0"/>
          </a:p>
          <a:p>
            <a:pPr marL="0" indent="0" eaLnBrk="1" hangingPunct="1">
              <a:buNone/>
              <a:defRPr/>
            </a:pPr>
            <a:r>
              <a:rPr lang="ru-RU" u="sng" dirty="0" smtClean="0"/>
              <a:t>Как изготовить модели звёзд?</a:t>
            </a:r>
          </a:p>
          <a:p>
            <a:pPr marL="0" indent="0" eaLnBrk="1" hangingPunct="1"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6386" name="Picture 2" descr="Картинки по запросу &quot;Муравьишка вопросик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72200" y="300855"/>
            <a:ext cx="2499150" cy="2943440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72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utoUpdateAnimBg="0"/>
      <p:bldP spid="88067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фон для презентации космос скачать бесплатн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8"/>
            <a:ext cx="9144000" cy="682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404664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48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вы уже знаете о солнце?</a:t>
            </a:r>
            <a:endParaRPr lang="ru-RU" sz="4800" dirty="0">
              <a:solidFill>
                <a:srgbClr val="FFC000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274838"/>
            <a:ext cx="69127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sz="2400" b="1" dirty="0" smtClean="0">
              <a:solidFill>
                <a:srgbClr val="FFFFFF"/>
              </a:solidFill>
            </a:endParaRPr>
          </a:p>
          <a:p>
            <a:pPr lvl="0">
              <a:defRPr/>
            </a:pPr>
            <a:endParaRPr lang="ru-RU" sz="2400" b="1" dirty="0">
              <a:solidFill>
                <a:srgbClr val="FFFFFF"/>
              </a:solidFill>
            </a:endParaRPr>
          </a:p>
          <a:p>
            <a:pPr lvl="0">
              <a:defRPr/>
            </a:pPr>
            <a:endParaRPr lang="ru-RU" sz="2400" b="1" dirty="0" smtClean="0">
              <a:solidFill>
                <a:srgbClr val="FFFFFF"/>
              </a:solidFill>
            </a:endParaRPr>
          </a:p>
          <a:p>
            <a:pPr lvl="0">
              <a:defRPr/>
            </a:pPr>
            <a:endParaRPr lang="ru-RU" sz="2400" b="1" dirty="0">
              <a:solidFill>
                <a:srgbClr val="FFFFFF"/>
              </a:solidFill>
            </a:endParaRPr>
          </a:p>
          <a:p>
            <a:pPr lvl="0">
              <a:defRPr/>
            </a:pPr>
            <a:r>
              <a:rPr lang="ru-RU" sz="2400" b="1" dirty="0" smtClean="0">
                <a:solidFill>
                  <a:srgbClr val="FFC000"/>
                </a:solidFill>
              </a:rPr>
              <a:t>Солнце</a:t>
            </a:r>
            <a:r>
              <a:rPr lang="ru-RU" sz="2400" b="1" dirty="0" smtClean="0">
                <a:solidFill>
                  <a:srgbClr val="FFFFFF"/>
                </a:solidFill>
              </a:rPr>
              <a:t> </a:t>
            </a:r>
            <a:r>
              <a:rPr lang="ru-RU" sz="2400" b="1" dirty="0">
                <a:solidFill>
                  <a:srgbClr val="FFFFFF"/>
                </a:solidFill>
              </a:rPr>
              <a:t>– огромный </a:t>
            </a:r>
            <a:r>
              <a:rPr lang="ru-RU" sz="2400" b="1" dirty="0" smtClean="0">
                <a:solidFill>
                  <a:srgbClr val="FFFFFF"/>
                </a:solidFill>
              </a:rPr>
              <a:t>пылающий  </a:t>
            </a:r>
            <a:r>
              <a:rPr lang="ru-RU" sz="2400" b="1" dirty="0">
                <a:solidFill>
                  <a:srgbClr val="FFFFFF"/>
                </a:solidFill>
              </a:rPr>
              <a:t>шар.</a:t>
            </a:r>
          </a:p>
          <a:p>
            <a:pPr lvl="0">
              <a:defRPr/>
            </a:pPr>
            <a:r>
              <a:rPr lang="ru-RU" sz="2400" b="1" dirty="0">
                <a:solidFill>
                  <a:srgbClr val="FFFFFF"/>
                </a:solidFill>
              </a:rPr>
              <a:t>Температура на его поверхности                                                        составляет   15 миллионов </a:t>
            </a:r>
            <a:r>
              <a:rPr lang="ru-RU" sz="2400" b="1" dirty="0" smtClean="0">
                <a:solidFill>
                  <a:srgbClr val="FFFFFF"/>
                </a:solidFill>
              </a:rPr>
              <a:t>градусов.</a:t>
            </a:r>
            <a:endParaRPr lang="ru-RU" dirty="0"/>
          </a:p>
        </p:txBody>
      </p:sp>
      <p:pic>
        <p:nvPicPr>
          <p:cNvPr id="3076" name="Picture 4" descr="GIF Sun, лучшие анимированные GIF-файлы скачать бесплатно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9290"/>
            <a:ext cx="3384376" cy="33843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74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Огромный шар</a:t>
            </a:r>
          </a:p>
        </p:txBody>
      </p:sp>
      <p:pic>
        <p:nvPicPr>
          <p:cNvPr id="4098" name="Picture 2" descr="Картинки по запросу &quot;powerpoint черный фон для презентаци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00754" cy="695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163688" y="620688"/>
            <a:ext cx="5096948" cy="4896545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0" name="Picture 7" descr="земля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3535935"/>
            <a:ext cx="525226" cy="52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56176" y="4005064"/>
            <a:ext cx="2982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13462">
                  <a:solidFill>
                    <a:srgbClr val="0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ADCAFF"/>
                  </a:outerShdw>
                </a:effectLst>
              </a:rPr>
              <a:t>        Земля</a:t>
            </a:r>
            <a:endParaRPr lang="ru-RU" sz="3600" b="1" dirty="0">
              <a:ln w="13462">
                <a:solidFill>
                  <a:srgbClr val="000000"/>
                </a:solidFill>
                <a:prstDash val="solid"/>
              </a:ln>
              <a:solidFill>
                <a:srgbClr val="FFFFFF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ADCAFF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967334"/>
            <a:ext cx="536583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endParaRPr lang="ru-RU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endParaRPr lang="ru-RU" sz="40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endParaRPr lang="ru-RU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ru-RU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Солнце</a:t>
            </a:r>
            <a:endParaRPr lang="ru-RU" sz="4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9" y="277814"/>
            <a:ext cx="48549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+mj-ea"/>
                <a:cs typeface="+mj-cs"/>
              </a:rPr>
              <a:t>Огромный </a:t>
            </a:r>
            <a:r>
              <a:rPr lang="ru-RU" sz="4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+mj-ea"/>
                <a:cs typeface="+mj-cs"/>
              </a:rPr>
              <a:t>шар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Стрелка влево 15"/>
          <p:cNvSpPr/>
          <p:nvPr/>
        </p:nvSpPr>
        <p:spPr bwMode="auto">
          <a:xfrm flipV="1">
            <a:off x="5231314" y="3703828"/>
            <a:ext cx="3085102" cy="32089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31314" y="3228945"/>
            <a:ext cx="36103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n w="6600">
                  <a:solidFill>
                    <a:srgbClr val="666699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666699"/>
                  </a:outerShdw>
                </a:effectLst>
              </a:rPr>
              <a:t>150 000 000 км</a:t>
            </a:r>
          </a:p>
        </p:txBody>
      </p:sp>
    </p:spTree>
    <p:extLst>
      <p:ext uri="{BB962C8B-B14F-4D97-AF65-F5344CB8AC3E}">
        <p14:creationId xmlns:p14="http://schemas.microsoft.com/office/powerpoint/2010/main" val="173510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&quot;powerpoint черный фон для презентаци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" y="-25522"/>
            <a:ext cx="9201990" cy="688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733" y="83115"/>
            <a:ext cx="6463369" cy="10108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481" y="2204865"/>
            <a:ext cx="3974937" cy="3828620"/>
          </a:xfrm>
          <a:prstGeom prst="rect">
            <a:avLst/>
          </a:prstGeom>
        </p:spPr>
      </p:pic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4489761" y="4878200"/>
            <a:ext cx="503238" cy="5032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9237" y="5002014"/>
            <a:ext cx="379424" cy="3794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124" y="5046540"/>
            <a:ext cx="301987" cy="2903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612" y="5954712"/>
            <a:ext cx="2475406" cy="7501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57122" y="5991509"/>
            <a:ext cx="1430163" cy="7247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75752" y="5991508"/>
            <a:ext cx="1750186" cy="7765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21835" y="5991508"/>
            <a:ext cx="1574805" cy="71332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-178115" y="974482"/>
            <a:ext cx="90810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i="1" dirty="0">
                <a:solidFill>
                  <a:srgbClr val="FF0000"/>
                </a:solidFill>
                <a:latin typeface="Calibri"/>
              </a:rPr>
              <a:t>Звёзды </a:t>
            </a:r>
            <a:r>
              <a:rPr lang="ru-RU" sz="3200" b="1" i="1" dirty="0">
                <a:solidFill>
                  <a:srgbClr val="002060"/>
                </a:solidFill>
                <a:latin typeface="Calibri"/>
              </a:rPr>
              <a:t> – </a:t>
            </a:r>
            <a:r>
              <a:rPr lang="ru-RU" sz="3200" b="1" i="1" dirty="0">
                <a:latin typeface="Calibri"/>
              </a:rPr>
              <a:t>это огромные пылающие                 шары  белого, жёлтого или красного цвета.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51825" y="258017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b="1" dirty="0">
                <a:latin typeface="Calibri"/>
              </a:rPr>
              <a:t>Рассмотрите иллюстрации на стр. 32 учебника,  сравните  размеры Солнца и других звёзд.</a:t>
            </a:r>
          </a:p>
        </p:txBody>
      </p:sp>
    </p:spTree>
    <p:extLst>
      <p:ext uri="{BB962C8B-B14F-4D97-AF65-F5344CB8AC3E}">
        <p14:creationId xmlns:p14="http://schemas.microsoft.com/office/powerpoint/2010/main" val="339884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1" y="4489559"/>
            <a:ext cx="2109646" cy="2271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391"/>
            <a:ext cx="8795320" cy="151703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Что же такое Солнце?</a:t>
            </a:r>
          </a:p>
        </p:txBody>
      </p:sp>
      <p:pic>
        <p:nvPicPr>
          <p:cNvPr id="8196" name="Picture 4" descr="Картинки по запросу &quot;солнце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648" y="764704"/>
            <a:ext cx="6314922" cy="3883813"/>
          </a:xfrm>
          <a:prstGeom prst="ellipse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3" name="AutoShape 7"/>
          <p:cNvSpPr>
            <a:spLocks noChangeArrowheads="1"/>
          </p:cNvSpPr>
          <p:nvPr/>
        </p:nvSpPr>
        <p:spPr bwMode="auto">
          <a:xfrm>
            <a:off x="4582466" y="4076280"/>
            <a:ext cx="3661942" cy="2449412"/>
          </a:xfrm>
          <a:prstGeom prst="cloudCallout">
            <a:avLst>
              <a:gd name="adj1" fmla="val -99311"/>
              <a:gd name="adj2" fmla="val -564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lvl="0" algn="ctr">
              <a:spcBef>
                <a:spcPct val="20000"/>
              </a:spcBef>
              <a:buClr>
                <a:srgbClr val="FFFFCC"/>
              </a:buClr>
              <a:buSzPct val="75000"/>
              <a:defRPr/>
            </a:pPr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charset="0"/>
              </a:rPr>
              <a:t>Солнце – это звезда!</a:t>
            </a:r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>
            <a:off x="251520" y="1268760"/>
            <a:ext cx="4537075" cy="2303463"/>
          </a:xfrm>
          <a:prstGeom prst="cloudCallout">
            <a:avLst>
              <a:gd name="adj1" fmla="val -28056"/>
              <a:gd name="adj2" fmla="val 84006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Но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тогда почему Солнце кажется нам больше 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остальных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звёзд?</a:t>
            </a:r>
          </a:p>
        </p:txBody>
      </p:sp>
    </p:spTree>
    <p:extLst>
      <p:ext uri="{BB962C8B-B14F-4D97-AF65-F5344CB8AC3E}">
        <p14:creationId xmlns:p14="http://schemas.microsoft.com/office/powerpoint/2010/main" val="282953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  <p:bldP spid="50183" grpId="0" animBg="1" autoUpdateAnimBg="0"/>
      <p:bldP spid="5018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GIF звезды, бог, Вау, лучшие анимированные GIF скачать бесплатно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02" y="3065233"/>
            <a:ext cx="3977261" cy="375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Картинки по запросу &quot;powerpoint черный фон для презентаци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201990" cy="688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 rot="5400000">
            <a:off x="4865004" y="-1877182"/>
            <a:ext cx="2459803" cy="6214167"/>
          </a:xfrm>
          <a:prstGeom prst="cloudCallout">
            <a:avLst>
              <a:gd name="adj1" fmla="val 10008"/>
              <a:gd name="adj2" fmla="val 64985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253146"/>
            <a:ext cx="6120680" cy="2315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+mj-ea"/>
                <a:cs typeface="+mj-cs"/>
              </a:rPr>
              <a:t>А почему же звёзды кажутся нам маленькими</a:t>
            </a:r>
            <a:r>
              <a:rPr lang="ru-RU" sz="36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+mj-ea"/>
                <a:cs typeface="+mj-cs"/>
              </a:rPr>
              <a:t> </a:t>
            </a:r>
            <a:r>
              <a:rPr lang="ru-RU" sz="36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+mj-ea"/>
                <a:cs typeface="+mj-cs"/>
              </a:rPr>
              <a:t>светящимися точками, а Солнце - огромным?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5124" name="Picture 4" descr="Картинки по запросу &quot;Муравьишка вопросик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13" y="836712"/>
            <a:ext cx="164412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215208" y="3212975"/>
            <a:ext cx="96117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endParaRPr lang="ru-RU" sz="2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134" name="Picture 14" descr="GIF звезды, бог, Вау, лучшие анимированные GIF скачать бесплатно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081" y="2728387"/>
            <a:ext cx="4792337" cy="366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8" descr="Картинки по запросу &quot;Муравьишка вопросик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0" descr="Картинки по запросу &quot;Муравьишка вопросик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264" y="4116070"/>
            <a:ext cx="1838325" cy="2486025"/>
          </a:xfrm>
          <a:prstGeom prst="rect">
            <a:avLst/>
          </a:prstGeom>
        </p:spPr>
      </p:pic>
      <p:pic>
        <p:nvPicPr>
          <p:cNvPr id="20" name="Picture 14" descr="GIF звезды, бог, Вау, лучшие анимированные GIF скачать бесплатно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2" y="2708920"/>
            <a:ext cx="4434926" cy="367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299455" y="3449698"/>
            <a:ext cx="5636888" cy="2843266"/>
          </a:xfrm>
          <a:prstGeom prst="cloudCallout">
            <a:avLst>
              <a:gd name="adj1" fmla="val 70113"/>
              <a:gd name="adj2" fmla="val 325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Солнце  нам  кажется  большим, потому, что оно расположено </a:t>
            </a:r>
            <a:r>
              <a:rPr lang="ru-RU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 Земле ближе </a:t>
            </a: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всех остальных </a:t>
            </a:r>
            <a:r>
              <a:rPr lang="ru-RU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звёзд.</a:t>
            </a:r>
            <a:endParaRPr lang="ru-RU" sz="24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8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CE7F069-6751-4154-A6BA-E75EB0ADE3F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Взгляд в будущее</Template>
  <TotalTime>591</TotalTime>
  <Words>546</Words>
  <Application>Microsoft Office PowerPoint</Application>
  <PresentationFormat>Экран (4:3)</PresentationFormat>
  <Paragraphs>99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Helvetica Neue</vt:lpstr>
      <vt:lpstr>Times New Roman</vt:lpstr>
      <vt:lpstr>Wingdings</vt:lpstr>
      <vt:lpstr>Тема Office</vt:lpstr>
      <vt:lpstr>Орбита</vt:lpstr>
      <vt:lpstr>1_Тема Office</vt:lpstr>
      <vt:lpstr>Презентация PowerPoint</vt:lpstr>
      <vt:lpstr>Решите ребусы</vt:lpstr>
      <vt:lpstr>Презентация PowerPoint</vt:lpstr>
      <vt:lpstr>Хотим  всё знать…</vt:lpstr>
      <vt:lpstr>Презентация PowerPoint</vt:lpstr>
      <vt:lpstr>Огромный шар</vt:lpstr>
      <vt:lpstr>Презентация PowerPoint</vt:lpstr>
      <vt:lpstr>Что же такое Солнце?</vt:lpstr>
      <vt:lpstr>Презентация PowerPoint</vt:lpstr>
      <vt:lpstr>Презентация PowerPoint</vt:lpstr>
      <vt:lpstr>Презентация PowerPoint</vt:lpstr>
      <vt:lpstr>Вылепите из пластилина модели звёзд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 в парах: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keywords/>
  <cp:lastModifiedBy>user</cp:lastModifiedBy>
  <cp:revision>55</cp:revision>
  <dcterms:created xsi:type="dcterms:W3CDTF">2020-03-14T11:27:58Z</dcterms:created>
  <dcterms:modified xsi:type="dcterms:W3CDTF">2020-03-15T15:01:13Z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TC026496549991</vt:lpwstr>
  </property>
</Properties>
</file>