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6" r:id="rId2"/>
    <p:sldId id="256" r:id="rId3"/>
    <p:sldId id="258" r:id="rId4"/>
    <p:sldId id="277" r:id="rId5"/>
    <p:sldId id="260" r:id="rId6"/>
    <p:sldId id="259" r:id="rId7"/>
    <p:sldId id="257" r:id="rId8"/>
    <p:sldId id="261" r:id="rId9"/>
    <p:sldId id="262" r:id="rId10"/>
    <p:sldId id="263" r:id="rId11"/>
    <p:sldId id="275" r:id="rId12"/>
    <p:sldId id="265" r:id="rId13"/>
    <p:sldId id="269" r:id="rId14"/>
    <p:sldId id="271" r:id="rId15"/>
    <p:sldId id="270" r:id="rId16"/>
    <p:sldId id="278" r:id="rId17"/>
    <p:sldId id="266" r:id="rId18"/>
    <p:sldId id="268" r:id="rId19"/>
    <p:sldId id="272" r:id="rId20"/>
    <p:sldId id="273" r:id="rId21"/>
  </p:sldIdLst>
  <p:sldSz cx="12192000" cy="6858000"/>
  <p:notesSz cx="6797675" cy="99250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11/28/2022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11/28/2022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11/28/2022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image" Target="../media/image12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1.jpg"/><Relationship Id="rId9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16.jpeg"/><Relationship Id="rId3" Type="http://schemas.openxmlformats.org/officeDocument/2006/relationships/image" Target="../media/image15.jpeg"/><Relationship Id="rId7" Type="http://schemas.openxmlformats.org/officeDocument/2006/relationships/image" Target="../media/image12.jpg"/><Relationship Id="rId12" Type="http://schemas.openxmlformats.org/officeDocument/2006/relationships/image" Target="../media/image7.jpg"/><Relationship Id="rId2" Type="http://schemas.openxmlformats.org/officeDocument/2006/relationships/image" Target="../media/image14.jpeg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g"/><Relationship Id="rId11" Type="http://schemas.openxmlformats.org/officeDocument/2006/relationships/image" Target="../media/image9.jpg"/><Relationship Id="rId5" Type="http://schemas.openxmlformats.org/officeDocument/2006/relationships/image" Target="../media/image17.jpeg"/><Relationship Id="rId15" Type="http://schemas.openxmlformats.org/officeDocument/2006/relationships/image" Target="../media/image18.jpeg"/><Relationship Id="rId10" Type="http://schemas.openxmlformats.org/officeDocument/2006/relationships/image" Target="../media/image22.jpeg"/><Relationship Id="rId4" Type="http://schemas.openxmlformats.org/officeDocument/2006/relationships/image" Target="../media/image11.jpg"/><Relationship Id="rId9" Type="http://schemas.openxmlformats.org/officeDocument/2006/relationships/image" Target="../media/image13.jpg"/><Relationship Id="rId1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4.jpeg"/><Relationship Id="rId7" Type="http://schemas.openxmlformats.org/officeDocument/2006/relationships/image" Target="../media/image2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16.jpeg"/><Relationship Id="rId4" Type="http://schemas.openxmlformats.org/officeDocument/2006/relationships/image" Target="../media/image24.jp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6.jpeg"/><Relationship Id="rId7" Type="http://schemas.openxmlformats.org/officeDocument/2006/relationships/image" Target="../media/image10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7.jpg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5.png"/><Relationship Id="rId7" Type="http://schemas.openxmlformats.org/officeDocument/2006/relationships/image" Target="../media/image31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9.jp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16.jpeg"/><Relationship Id="rId3" Type="http://schemas.openxmlformats.org/officeDocument/2006/relationships/image" Target="../media/image4.jpeg"/><Relationship Id="rId7" Type="http://schemas.openxmlformats.org/officeDocument/2006/relationships/image" Target="../media/image26.jpg"/><Relationship Id="rId12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11" Type="http://schemas.openxmlformats.org/officeDocument/2006/relationships/image" Target="../media/image8.jpg"/><Relationship Id="rId5" Type="http://schemas.openxmlformats.org/officeDocument/2006/relationships/image" Target="../media/image6.jpeg"/><Relationship Id="rId10" Type="http://schemas.openxmlformats.org/officeDocument/2006/relationships/image" Target="../media/image10.jpg"/><Relationship Id="rId4" Type="http://schemas.openxmlformats.org/officeDocument/2006/relationships/image" Target="../media/image5.png"/><Relationship Id="rId9" Type="http://schemas.openxmlformats.org/officeDocument/2006/relationships/image" Target="../media/image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png"/><Relationship Id="rId7" Type="http://schemas.openxmlformats.org/officeDocument/2006/relationships/image" Target="../media/image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g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13.jpg"/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12" Type="http://schemas.openxmlformats.org/officeDocument/2006/relationships/image" Target="../media/image19.jpeg"/><Relationship Id="rId17" Type="http://schemas.openxmlformats.org/officeDocument/2006/relationships/image" Target="../media/image7.jpg"/><Relationship Id="rId2" Type="http://schemas.openxmlformats.org/officeDocument/2006/relationships/image" Target="../media/image14.jpeg"/><Relationship Id="rId16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11" Type="http://schemas.openxmlformats.org/officeDocument/2006/relationships/image" Target="../media/image12.jpg"/><Relationship Id="rId5" Type="http://schemas.openxmlformats.org/officeDocument/2006/relationships/image" Target="../media/image11.jpg"/><Relationship Id="rId15" Type="http://schemas.openxmlformats.org/officeDocument/2006/relationships/image" Target="../media/image21.jpeg"/><Relationship Id="rId10" Type="http://schemas.openxmlformats.org/officeDocument/2006/relationships/image" Target="../media/image9.jpg"/><Relationship Id="rId4" Type="http://schemas.openxmlformats.org/officeDocument/2006/relationships/image" Target="../media/image16.jpeg"/><Relationship Id="rId9" Type="http://schemas.openxmlformats.org/officeDocument/2006/relationships/image" Target="../media/image10.jpg"/><Relationship Id="rId1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FAB0910-0DA3-4CA3-B948-796F4CBB8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308" y="687994"/>
            <a:ext cx="9683692" cy="4064627"/>
          </a:xfrm>
        </p:spPr>
        <p:txBody>
          <a:bodyPr>
            <a:normAutofit/>
          </a:bodyPr>
          <a:lstStyle/>
          <a:p>
            <a:pPr algn="ctr"/>
            <a:r>
              <a:rPr lang="ru-RU" sz="4000" cap="none" dirty="0"/>
              <a:t>Презентация к уроку </a:t>
            </a:r>
            <a:br>
              <a:rPr lang="ru-RU" sz="4000" cap="none" dirty="0"/>
            </a:br>
            <a:r>
              <a:rPr lang="ru-RU" sz="4000" cap="none" dirty="0"/>
              <a:t>по учебному предмету «Английский язык»</a:t>
            </a:r>
            <a:br>
              <a:rPr lang="ru-RU" sz="4000" cap="none" dirty="0"/>
            </a:br>
            <a:r>
              <a:rPr lang="ru-RU" sz="4000" cap="none" dirty="0"/>
              <a:t>в 3 классе </a:t>
            </a:r>
            <a:br>
              <a:rPr lang="ru-RU" sz="4000" cap="none" dirty="0"/>
            </a:br>
            <a:r>
              <a:rPr lang="ru-RU" sz="4000" cap="none" dirty="0"/>
              <a:t>на тему </a:t>
            </a:r>
            <a:br>
              <a:rPr lang="ru-RU" sz="4000" cap="none" dirty="0"/>
            </a:br>
            <a:r>
              <a:rPr lang="ru-RU" sz="4000" cap="none" dirty="0">
                <a:solidFill>
                  <a:schemeClr val="accent1">
                    <a:lumMod val="75000"/>
                  </a:schemeClr>
                </a:solidFill>
              </a:rPr>
              <a:t>«Меню для семейного ужина»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0B36F31-135D-4CD0-B8FD-D9A3E32C5B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1003" y="5067502"/>
            <a:ext cx="7243309" cy="1190685"/>
          </a:xfrm>
        </p:spPr>
        <p:txBody>
          <a:bodyPr>
            <a:normAutofit fontScale="85000" lnSpcReduction="20000"/>
          </a:bodyPr>
          <a:lstStyle/>
          <a:p>
            <a:pPr algn="r">
              <a:lnSpc>
                <a:spcPct val="160000"/>
              </a:lnSpc>
              <a:spcBef>
                <a:spcPts val="0"/>
              </a:spcBef>
            </a:pPr>
            <a:r>
              <a:rPr lang="ru-RU" dirty="0" err="1"/>
              <a:t>Тушова</a:t>
            </a:r>
            <a:r>
              <a:rPr lang="ru-RU" dirty="0"/>
              <a:t> Екатерина Олеговна</a:t>
            </a:r>
            <a:br>
              <a:rPr lang="ru-RU" dirty="0"/>
            </a:br>
            <a:r>
              <a:rPr lang="ru-RU" dirty="0"/>
              <a:t>учитель иностранного языка</a:t>
            </a:r>
            <a:br>
              <a:rPr lang="ru-RU" dirty="0"/>
            </a:br>
            <a:r>
              <a:rPr lang="ru-RU" dirty="0"/>
              <a:t>ОЧУ «Газпром школа»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4432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211" y="2002665"/>
            <a:ext cx="9479941" cy="34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877" y="2452486"/>
            <a:ext cx="929053" cy="687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Рисунок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739" y="4396984"/>
            <a:ext cx="911220" cy="75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Рисунок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984" y="3283744"/>
            <a:ext cx="859150" cy="85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Рисунок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691" y="2343067"/>
            <a:ext cx="737112" cy="88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Рисунок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559" y="4439538"/>
            <a:ext cx="836836" cy="63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Рисунок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0"/>
          <a:stretch>
            <a:fillRect/>
          </a:stretch>
        </p:blipFill>
        <p:spPr bwMode="auto">
          <a:xfrm>
            <a:off x="7131277" y="2378149"/>
            <a:ext cx="916101" cy="75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Рисунок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1640" y="4256915"/>
            <a:ext cx="849387" cy="84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Рисунок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216" y="3380615"/>
            <a:ext cx="904711" cy="69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302628" y="3417185"/>
            <a:ext cx="693178" cy="678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236068" y="3443014"/>
            <a:ext cx="693178" cy="67828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209539" y="2378377"/>
            <a:ext cx="771283" cy="70654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199616" y="4369690"/>
            <a:ext cx="820098" cy="725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190481" y="4435600"/>
            <a:ext cx="820098" cy="668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9222737" y="3396695"/>
            <a:ext cx="741993" cy="7348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232680" y="2442197"/>
            <a:ext cx="751756" cy="6877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" name="Rectangle 17"/>
          <p:cNvSpPr>
            <a:spLocks noChangeArrowheads="1"/>
          </p:cNvSpPr>
          <p:nvPr/>
        </p:nvSpPr>
        <p:spPr bwMode="auto">
          <a:xfrm>
            <a:off x="1781647" y="1545465"/>
            <a:ext cx="12496730" cy="45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1781647" y="2002664"/>
            <a:ext cx="1249673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1781647" y="5359881"/>
            <a:ext cx="1249673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05275" algn="l"/>
              </a:tabLst>
            </a:pPr>
            <a:r>
              <a:rPr kumimoji="0" lang="ru-RU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ru-RU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05275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A141385-ABD1-4BD5-B69D-F43E08195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1661" y="453229"/>
            <a:ext cx="4029142" cy="1039998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Bernard MT Condensed" panose="02050806060905020404" pitchFamily="18" charset="0"/>
              </a:rPr>
              <a:t>1. Let’s Check!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8C825C5-3FDF-4281-AFE4-60A19C81CD6F}"/>
              </a:ext>
            </a:extLst>
          </p:cNvPr>
          <p:cNvSpPr/>
          <p:nvPr/>
        </p:nvSpPr>
        <p:spPr>
          <a:xfrm>
            <a:off x="7404268" y="408265"/>
            <a:ext cx="393088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100" cap="all" spc="200" dirty="0">
                <a:solidFill>
                  <a:srgbClr val="2A1A00"/>
                </a:solidFill>
                <a:latin typeface="Impact" panose="020B0806030902050204"/>
                <a:ea typeface="+mj-ea"/>
                <a:cs typeface="+mj-cs"/>
              </a:rPr>
              <a:t>Points  0-1-2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0182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211" y="2002665"/>
            <a:ext cx="9479941" cy="34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877" y="2452486"/>
            <a:ext cx="929053" cy="687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Рисунок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739" y="4396984"/>
            <a:ext cx="911220" cy="75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Рисунок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984" y="3283744"/>
            <a:ext cx="859150" cy="85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Рисунок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691" y="2343067"/>
            <a:ext cx="737112" cy="88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Рисунок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559" y="4439538"/>
            <a:ext cx="836836" cy="63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Рисунок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0"/>
          <a:stretch>
            <a:fillRect/>
          </a:stretch>
        </p:blipFill>
        <p:spPr bwMode="auto">
          <a:xfrm>
            <a:off x="7131277" y="2378149"/>
            <a:ext cx="916101" cy="75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Рисунок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1640" y="4256915"/>
            <a:ext cx="849387" cy="84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Рисунок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216" y="3380615"/>
            <a:ext cx="904711" cy="69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211594" y="3453219"/>
            <a:ext cx="742220" cy="68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159984" y="3283744"/>
            <a:ext cx="859150" cy="90015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161877" y="2377418"/>
            <a:ext cx="929053" cy="78318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135814" y="4305599"/>
            <a:ext cx="820098" cy="8376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144392" y="4434879"/>
            <a:ext cx="896567" cy="713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0154216" y="3300434"/>
            <a:ext cx="904711" cy="804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131276" y="2361108"/>
            <a:ext cx="916101" cy="819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" name="Rectangle 17"/>
          <p:cNvSpPr>
            <a:spLocks noChangeArrowheads="1"/>
          </p:cNvSpPr>
          <p:nvPr/>
        </p:nvSpPr>
        <p:spPr bwMode="auto">
          <a:xfrm>
            <a:off x="1781647" y="1545465"/>
            <a:ext cx="12496730" cy="45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1781647" y="2002664"/>
            <a:ext cx="1249673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1781647" y="5359881"/>
            <a:ext cx="1249673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05275" algn="l"/>
              </a:tabLst>
            </a:pPr>
            <a:r>
              <a:rPr kumimoji="0" lang="ru-RU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ru-RU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05275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588806" y="382385"/>
            <a:ext cx="4841193" cy="1492132"/>
          </a:xfrm>
        </p:spPr>
        <p:txBody>
          <a:bodyPr/>
          <a:lstStyle/>
          <a:p>
            <a:pPr algn="ctr"/>
            <a:r>
              <a:rPr lang="en-US" dirty="0"/>
              <a:t>Points  0-1-2</a:t>
            </a:r>
            <a:endParaRPr lang="ru-RU" dirty="0"/>
          </a:p>
        </p:txBody>
      </p:sp>
      <p:pic>
        <p:nvPicPr>
          <p:cNvPr id="22" name="Рисунок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500" y="2313184"/>
            <a:ext cx="792748" cy="90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1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405" y="2346003"/>
            <a:ext cx="849313" cy="84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815" y="3300434"/>
            <a:ext cx="867382" cy="80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18"/>
          <a:stretch>
            <a:fillRect/>
          </a:stretch>
        </p:blipFill>
        <p:spPr bwMode="auto">
          <a:xfrm>
            <a:off x="9214252" y="3330843"/>
            <a:ext cx="866775" cy="74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276" y="4315949"/>
            <a:ext cx="9429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1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5299" y="4327372"/>
            <a:ext cx="89535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Заголовок 4">
            <a:extLst>
              <a:ext uri="{FF2B5EF4-FFF2-40B4-BE49-F238E27FC236}">
                <a16:creationId xmlns:a16="http://schemas.microsoft.com/office/drawing/2014/main" id="{0670EA7C-280E-45E8-85DD-2AE16864288A}"/>
              </a:ext>
            </a:extLst>
          </p:cNvPr>
          <p:cNvSpPr txBox="1">
            <a:spLocks/>
          </p:cNvSpPr>
          <p:nvPr/>
        </p:nvSpPr>
        <p:spPr>
          <a:xfrm>
            <a:off x="1891661" y="453229"/>
            <a:ext cx="4029142" cy="103999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Bernard MT Condensed" panose="02050806060905020404" pitchFamily="18" charset="0"/>
              </a:rPr>
              <a:t>2. Let’s Check!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415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6C0133-8E96-477D-AB33-8900D00B3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67" y="222994"/>
            <a:ext cx="10178322" cy="1492132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Bernard MT Condensed" panose="02050806060905020404" pitchFamily="18" charset="0"/>
              </a:rPr>
              <a:t>Move with the music!</a:t>
            </a:r>
            <a:endParaRPr lang="ru-RU" dirty="0"/>
          </a:p>
        </p:txBody>
      </p:sp>
      <p:pic>
        <p:nvPicPr>
          <p:cNvPr id="5" name="Do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96767" y="1128451"/>
            <a:ext cx="9398466" cy="528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93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149" y="1710476"/>
            <a:ext cx="2352675" cy="1943100"/>
          </a:xfrm>
        </p:spPr>
      </p:pic>
      <p:pic>
        <p:nvPicPr>
          <p:cNvPr id="4" name="Рисунок 3" descr="Main course menu card design Vector Image - 1798529 | StockUnlimited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3562" r="-1370" b="23288"/>
          <a:stretch/>
        </p:blipFill>
        <p:spPr bwMode="auto">
          <a:xfrm>
            <a:off x="4516327" y="636737"/>
            <a:ext cx="2316235" cy="12377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639" y="2218452"/>
            <a:ext cx="2466975" cy="1847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437" y="4410237"/>
            <a:ext cx="2219325" cy="2057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27" y="4096084"/>
            <a:ext cx="2143125" cy="21431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911" y="3772234"/>
            <a:ext cx="1847850" cy="24669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895" y="1289594"/>
            <a:ext cx="1743075" cy="26193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49544" y="66802"/>
            <a:ext cx="4474852" cy="1359526"/>
          </a:xfrm>
          <a:prstGeom prst="rect">
            <a:avLst/>
          </a:prstGeom>
        </p:spPr>
      </p:pic>
      <p:sp>
        <p:nvSpPr>
          <p:cNvPr id="12" name="Заголовок 4">
            <a:extLst>
              <a:ext uri="{FF2B5EF4-FFF2-40B4-BE49-F238E27FC236}">
                <a16:creationId xmlns:a16="http://schemas.microsoft.com/office/drawing/2014/main" id="{9B06DC18-C8B5-4959-81DD-C17DBEFC8731}"/>
              </a:ext>
            </a:extLst>
          </p:cNvPr>
          <p:cNvSpPr txBox="1">
            <a:spLocks/>
          </p:cNvSpPr>
          <p:nvPr/>
        </p:nvSpPr>
        <p:spPr>
          <a:xfrm>
            <a:off x="1646149" y="386330"/>
            <a:ext cx="4029142" cy="10399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Bernard MT Condensed" panose="02050806060905020404" pitchFamily="18" charset="0"/>
              </a:rPr>
              <a:t>Pair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976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51" y="1468793"/>
            <a:ext cx="2143125" cy="2143125"/>
          </a:xfrm>
        </p:spPr>
      </p:pic>
      <p:pic>
        <p:nvPicPr>
          <p:cNvPr id="4" name="Рисунок 3" descr="Word drink in foam letters stock photo. Image of isolated - 1511913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8" r="1500" b="25785"/>
          <a:stretch/>
        </p:blipFill>
        <p:spPr bwMode="auto">
          <a:xfrm>
            <a:off x="3881704" y="382385"/>
            <a:ext cx="3407738" cy="14921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317" y="2372929"/>
            <a:ext cx="2143125" cy="2143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509" y="4088168"/>
            <a:ext cx="2143125" cy="2143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125" y="4516054"/>
            <a:ext cx="2847975" cy="16002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242" y="1468793"/>
            <a:ext cx="1743075" cy="26193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89442" y="361144"/>
            <a:ext cx="4474852" cy="1359526"/>
          </a:xfrm>
          <a:prstGeom prst="rect">
            <a:avLst/>
          </a:prstGeom>
        </p:spPr>
      </p:pic>
      <p:sp>
        <p:nvSpPr>
          <p:cNvPr id="11" name="Заголовок 4">
            <a:extLst>
              <a:ext uri="{FF2B5EF4-FFF2-40B4-BE49-F238E27FC236}">
                <a16:creationId xmlns:a16="http://schemas.microsoft.com/office/drawing/2014/main" id="{47688C5C-FA99-481E-81E3-A6D7CB60B5EE}"/>
              </a:ext>
            </a:extLst>
          </p:cNvPr>
          <p:cNvSpPr txBox="1">
            <a:spLocks/>
          </p:cNvSpPr>
          <p:nvPr/>
        </p:nvSpPr>
        <p:spPr>
          <a:xfrm>
            <a:off x="1646149" y="386330"/>
            <a:ext cx="4029142" cy="10399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Bernard MT Condensed" panose="02050806060905020404" pitchFamily="18" charset="0"/>
              </a:rPr>
              <a:t>Pair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76761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735" y="1878147"/>
            <a:ext cx="2143125" cy="2143125"/>
          </a:xfrm>
        </p:spPr>
      </p:pic>
      <p:pic>
        <p:nvPicPr>
          <p:cNvPr id="4" name="Рисунок 3" descr="Desserts PNG Designs for T Shirt &amp; Merch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3" r="3320" b="21485"/>
          <a:stretch/>
        </p:blipFill>
        <p:spPr bwMode="auto">
          <a:xfrm>
            <a:off x="4357351" y="264128"/>
            <a:ext cx="2893453" cy="17286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429" y="2621856"/>
            <a:ext cx="2619375" cy="17430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574" y="1640021"/>
            <a:ext cx="1743075" cy="26193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323" y="4655847"/>
            <a:ext cx="2466975" cy="1847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957" y="4779672"/>
            <a:ext cx="2857500" cy="1600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13938" y="439982"/>
            <a:ext cx="4474852" cy="1359526"/>
          </a:xfrm>
          <a:prstGeom prst="rect">
            <a:avLst/>
          </a:prstGeom>
        </p:spPr>
      </p:pic>
      <p:sp>
        <p:nvSpPr>
          <p:cNvPr id="11" name="Заголовок 4">
            <a:extLst>
              <a:ext uri="{FF2B5EF4-FFF2-40B4-BE49-F238E27FC236}">
                <a16:creationId xmlns:a16="http://schemas.microsoft.com/office/drawing/2014/main" id="{0D75596A-0839-4860-B667-F1B061063F3A}"/>
              </a:ext>
            </a:extLst>
          </p:cNvPr>
          <p:cNvSpPr txBox="1">
            <a:spLocks/>
          </p:cNvSpPr>
          <p:nvPr/>
        </p:nvSpPr>
        <p:spPr>
          <a:xfrm>
            <a:off x="1646149" y="386330"/>
            <a:ext cx="4029142" cy="10399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Bernard MT Condensed" panose="02050806060905020404" pitchFamily="18" charset="0"/>
              </a:rPr>
              <a:t>Pair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5005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04CCFFB-B65F-4AA8-B22C-12D82C88FDA8}"/>
              </a:ext>
            </a:extLst>
          </p:cNvPr>
          <p:cNvSpPr/>
          <p:nvPr/>
        </p:nvSpPr>
        <p:spPr>
          <a:xfrm>
            <a:off x="2137255" y="2646558"/>
            <a:ext cx="8105163" cy="2710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Hello! My name’s Henry. I’m 8. Meet my family. This is my mother, her name is Jane. She likes meat  with pasta, but she doesn’t like vegetables.  Also she likes cakes and ice-cream. For drink she likes orange juice. This is my father. His name’s John. He likes chicken with pasta but he doesn’t like carrots. He likes drinking water and ice-cream for dessert. This is my sister, her name is Emma. She likes meat with chips and chocolate cake. She doesn’t like milk and water, her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favourite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drink is orange juice. I like chicken with chips and ice-cream but I don’t like potatoes. I like orange juice.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2D39ABB-FBE1-4F53-8D22-E54B8A3CB203}"/>
              </a:ext>
            </a:extLst>
          </p:cNvPr>
          <p:cNvSpPr txBox="1">
            <a:spLocks/>
          </p:cNvSpPr>
          <p:nvPr/>
        </p:nvSpPr>
        <p:spPr>
          <a:xfrm>
            <a:off x="1100676" y="994781"/>
            <a:ext cx="10178322" cy="149213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Bernard MT Condensed" panose="02050806060905020404" pitchFamily="18" charset="0"/>
              </a:rPr>
              <a:t>Read the text and find words!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68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enu PNG Transparent | PNG Mart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454" y="-385550"/>
            <a:ext cx="30480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Main course menu card design Vector Image - 1798529 | StockUnlimited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3562" r="-1370" b="23288"/>
          <a:stretch/>
        </p:blipFill>
        <p:spPr bwMode="auto">
          <a:xfrm>
            <a:off x="1309488" y="1668922"/>
            <a:ext cx="2316235" cy="12377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Desserts PNG Designs for T Shirt &amp; Merch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3" r="3320" b="21485"/>
          <a:stretch/>
        </p:blipFill>
        <p:spPr bwMode="auto">
          <a:xfrm>
            <a:off x="4743719" y="1566798"/>
            <a:ext cx="2218500" cy="13171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Word drink in foam letters stock photo. Image of isolated - 15119132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8" r="1500" b="25785"/>
          <a:stretch/>
        </p:blipFill>
        <p:spPr bwMode="auto">
          <a:xfrm>
            <a:off x="8080216" y="1668921"/>
            <a:ext cx="2673644" cy="11129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 flipH="1">
            <a:off x="4095482" y="1900450"/>
            <a:ext cx="12879" cy="42814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710152" y="1748715"/>
            <a:ext cx="0" cy="45848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Заголовок 4">
            <a:extLst>
              <a:ext uri="{FF2B5EF4-FFF2-40B4-BE49-F238E27FC236}">
                <a16:creationId xmlns:a16="http://schemas.microsoft.com/office/drawing/2014/main" id="{E6022117-5A28-49DF-8FA9-F1F1D5762F07}"/>
              </a:ext>
            </a:extLst>
          </p:cNvPr>
          <p:cNvSpPr txBox="1">
            <a:spLocks/>
          </p:cNvSpPr>
          <p:nvPr/>
        </p:nvSpPr>
        <p:spPr>
          <a:xfrm>
            <a:off x="1292473" y="526800"/>
            <a:ext cx="4029142" cy="10399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Bernard MT Condensed" panose="02050806060905020404" pitchFamily="18" charset="0"/>
              </a:rPr>
              <a:t>Let’s make a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54450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enu PNG Transparent | PNG Mart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454" y="-385550"/>
            <a:ext cx="30480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Main course menu card design Vector Image - 1798529 | StockUnlimited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3562" r="-1370" b="23288"/>
          <a:stretch/>
        </p:blipFill>
        <p:spPr bwMode="auto">
          <a:xfrm>
            <a:off x="1309488" y="1668922"/>
            <a:ext cx="2316235" cy="12377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Desserts PNG Designs for T Shirt &amp; Merch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3" r="3320" b="21485"/>
          <a:stretch/>
        </p:blipFill>
        <p:spPr bwMode="auto">
          <a:xfrm>
            <a:off x="4743719" y="1566798"/>
            <a:ext cx="2218500" cy="13171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Word drink in foam letters stock photo. Image of isolated - 15119132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8" r="1500" b="25785"/>
          <a:stretch/>
        </p:blipFill>
        <p:spPr bwMode="auto">
          <a:xfrm>
            <a:off x="8080216" y="1668921"/>
            <a:ext cx="2673644" cy="11129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 flipH="1">
            <a:off x="4095482" y="1900450"/>
            <a:ext cx="12879" cy="42814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710152" y="1748715"/>
            <a:ext cx="0" cy="45848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628" y="3117230"/>
            <a:ext cx="1153642" cy="8641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459" y="3117229"/>
            <a:ext cx="925679" cy="12358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897" y="3456527"/>
            <a:ext cx="1559557" cy="10378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234" y="3719967"/>
            <a:ext cx="1197569" cy="179962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813" y="3189711"/>
            <a:ext cx="1247999" cy="18754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346" y="4302196"/>
            <a:ext cx="1027568" cy="154415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780" y="3975434"/>
            <a:ext cx="1544159" cy="154415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416" y="4833754"/>
            <a:ext cx="1092296" cy="1012601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7774547" y="318868"/>
            <a:ext cx="393088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100" cap="all" spc="200" dirty="0">
                <a:solidFill>
                  <a:srgbClr val="2A1A00"/>
                </a:solidFill>
                <a:latin typeface="Impact" panose="020B0806030902050204"/>
              </a:rPr>
              <a:t>Points  0-1-2</a:t>
            </a:r>
            <a:endParaRPr lang="ru-RU" dirty="0"/>
          </a:p>
        </p:txBody>
      </p:sp>
      <p:sp>
        <p:nvSpPr>
          <p:cNvPr id="18" name="Заголовок 4">
            <a:extLst>
              <a:ext uri="{FF2B5EF4-FFF2-40B4-BE49-F238E27FC236}">
                <a16:creationId xmlns:a16="http://schemas.microsoft.com/office/drawing/2014/main" id="{4F9D20C5-0D1E-4D52-ADD2-B66A3BA1A471}"/>
              </a:ext>
            </a:extLst>
          </p:cNvPr>
          <p:cNvSpPr txBox="1">
            <a:spLocks/>
          </p:cNvSpPr>
          <p:nvPr/>
        </p:nvSpPr>
        <p:spPr>
          <a:xfrm>
            <a:off x="1309488" y="416925"/>
            <a:ext cx="4029142" cy="10399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Bernard MT Condensed" panose="02050806060905020404" pitchFamily="18" charset="0"/>
              </a:rPr>
              <a:t>Our poster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576965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Points  for  the  lesson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7 - 8 – “5”  Great!</a:t>
            </a:r>
          </a:p>
          <a:p>
            <a:r>
              <a:rPr lang="en-US" sz="4000" dirty="0"/>
              <a:t>4 - 6 – “4”  Good!</a:t>
            </a:r>
          </a:p>
          <a:p>
            <a:r>
              <a:rPr lang="en-US" sz="4000" dirty="0"/>
              <a:t>1 - 3 – “3”  Not now…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3898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042259-5A5B-4A5A-952E-60587906F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512" y="382385"/>
            <a:ext cx="10448488" cy="1492132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50000"/>
                  </a:schemeClr>
                </a:solidFill>
              </a:rPr>
              <a:t>Watch the video and say the topic</a:t>
            </a:r>
            <a:br>
              <a:rPr lang="en-US" sz="4000" dirty="0"/>
            </a:br>
            <a:br>
              <a:rPr lang="en-US" sz="2700" dirty="0">
                <a:solidFill>
                  <a:srgbClr val="92D050"/>
                </a:solidFill>
              </a:rPr>
            </a:br>
            <a:endParaRPr lang="ru-RU" sz="2700" dirty="0"/>
          </a:p>
        </p:txBody>
      </p:sp>
      <p:pic>
        <p:nvPicPr>
          <p:cNvPr id="6" name="Childre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55107" y="1189749"/>
            <a:ext cx="8701298" cy="489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18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4C6E0A-DDED-4EF3-8769-D22971331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3208" y="259070"/>
            <a:ext cx="3674542" cy="82311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Bernard MT Condensed" panose="02050806060905020404" pitchFamily="18" charset="0"/>
              </a:rPr>
              <a:t>We did it!</a:t>
            </a:r>
            <a:endParaRPr lang="ru-RU" dirty="0"/>
          </a:p>
        </p:txBody>
      </p:sp>
      <p:pic>
        <p:nvPicPr>
          <p:cNvPr id="6" name="Al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62478" y="1082179"/>
            <a:ext cx="8981815" cy="505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50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enu PNG Transparent | PNG Mart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579" y="1586211"/>
            <a:ext cx="4752304" cy="34193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2357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855E2B-32BA-4B32-9EEF-06A0CA7D8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600" dirty="0">
                <a:solidFill>
                  <a:schemeClr val="accent4">
                    <a:lumMod val="50000"/>
                  </a:schemeClr>
                </a:solidFill>
              </a:rPr>
              <a:t>The aim of the lesson:</a:t>
            </a:r>
            <a:br>
              <a:rPr lang="en-US" sz="3600" dirty="0">
                <a:solidFill>
                  <a:schemeClr val="accent4">
                    <a:lumMod val="50000"/>
                  </a:schemeClr>
                </a:solidFill>
              </a:rPr>
            </a:br>
            <a:br>
              <a:rPr lang="en-US" sz="3100" dirty="0"/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Bernard MT Condensed" panose="02050806060905020404" pitchFamily="18" charset="0"/>
              </a:rPr>
              <a:t>Let’s help this family to cook diner!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ABCD46-AFA7-45F9-A290-351CA703B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/>
              <a:t>What do we need to know?</a:t>
            </a:r>
            <a:r>
              <a:rPr lang="ru-RU" sz="6000" dirty="0"/>
              <a:t> </a:t>
            </a:r>
            <a:r>
              <a:rPr lang="en-US" sz="6000" dirty="0"/>
              <a:t>Make a </a:t>
            </a: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Bernard MT Condensed" panose="02050806060905020404" pitchFamily="18" charset="0"/>
              </a:rPr>
              <a:t>mind map</a:t>
            </a:r>
            <a:r>
              <a:rPr lang="en-US" sz="6000" dirty="0"/>
              <a:t>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934771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Work  in  Pairs</a:t>
            </a:r>
            <a:endParaRPr lang="ru-RU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19778" y="1501030"/>
            <a:ext cx="4642122" cy="2847050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251678" y="4578751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/>
              <a:t>1. Be polite  </a:t>
            </a:r>
            <a:endParaRPr lang="en-US" sz="2400" dirty="0">
              <a:solidFill>
                <a:srgbClr val="92D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400" dirty="0"/>
              <a:t>2. Listen to each other </a:t>
            </a:r>
            <a:endParaRPr lang="en-US" sz="2400" dirty="0">
              <a:solidFill>
                <a:srgbClr val="92D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400" dirty="0"/>
              <a:t>3. Discuss</a:t>
            </a:r>
            <a:r>
              <a:rPr lang="ru-RU" sz="2400" dirty="0"/>
              <a:t> </a:t>
            </a:r>
            <a:endParaRPr lang="en-US" sz="2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514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Рисунок 7" descr="Main course menu card design Vector Image - 1798529 | StockUnlimit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23563" r="-1370" b="23288"/>
          <a:stretch>
            <a:fillRect/>
          </a:stretch>
        </p:blipFill>
        <p:spPr bwMode="auto">
          <a:xfrm>
            <a:off x="4841905" y="5245960"/>
            <a:ext cx="2670175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Рисунок 8" descr="Desserts PNG Designs for T Shirt &amp; Mer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4" r="3320" b="21484"/>
          <a:stretch>
            <a:fillRect/>
          </a:stretch>
        </p:blipFill>
        <p:spPr bwMode="auto">
          <a:xfrm>
            <a:off x="8783392" y="1671029"/>
            <a:ext cx="2378075" cy="141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Рисунок 10" descr="Word drink in foam letters stock photo. Image of isolated - 15119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8" r="1500" b="25784"/>
          <a:stretch>
            <a:fillRect/>
          </a:stretch>
        </p:blipFill>
        <p:spPr bwMode="auto">
          <a:xfrm>
            <a:off x="939731" y="1740805"/>
            <a:ext cx="2924175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Рисунок 1" descr="Menu PNG Transparent | PNG Ma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901" y="2013889"/>
            <a:ext cx="3479501" cy="260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7071082" y="2597621"/>
            <a:ext cx="1434451" cy="5959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3905181" y="2775676"/>
            <a:ext cx="1241700" cy="3603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176994" y="3898041"/>
            <a:ext cx="0" cy="13620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</a:t>
            </a:r>
            <a:endParaRPr kumimoji="0" lang="ru-RU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</a:t>
            </a: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</a:t>
            </a: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52400" y="2895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2895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</a:t>
            </a: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9" name="Рисунок 1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496" y="2955860"/>
            <a:ext cx="1504980" cy="1522134"/>
          </a:xfrm>
          <a:prstGeom prst="rect">
            <a:avLst/>
          </a:prstGeom>
        </p:spPr>
      </p:pic>
      <p:pic>
        <p:nvPicPr>
          <p:cNvPr id="20" name="Рисунок 19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888" y="5260116"/>
            <a:ext cx="1132504" cy="1282735"/>
          </a:xfrm>
          <a:prstGeom prst="rect">
            <a:avLst/>
          </a:prstGeom>
        </p:spPr>
      </p:pic>
      <p:pic>
        <p:nvPicPr>
          <p:cNvPr id="21" name="Рисунок 2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0674" y="3200210"/>
            <a:ext cx="1315235" cy="1601254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6176993" y="1612040"/>
            <a:ext cx="0" cy="11130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248172" y="907579"/>
            <a:ext cx="4257361" cy="665374"/>
          </a:xfrm>
        </p:spPr>
        <p:txBody>
          <a:bodyPr>
            <a:noAutofit/>
          </a:bodyPr>
          <a:lstStyle/>
          <a:p>
            <a:r>
              <a:rPr lang="en-US" sz="4000" dirty="0"/>
              <a:t>Like / don’t like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43756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Points  for  tasks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points – no mistakes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point – 1-2 mistakes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point – 3 and more mistakes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7100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Lotto!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2978">
            <a:off x="1595917" y="1289980"/>
            <a:ext cx="1238255" cy="1573656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4591">
            <a:off x="9039279" y="4164171"/>
            <a:ext cx="1611550" cy="1379149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031" y="4305255"/>
            <a:ext cx="1954864" cy="1431031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7507">
            <a:off x="9043526" y="994901"/>
            <a:ext cx="1453233" cy="144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48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859" y="1680693"/>
            <a:ext cx="9248775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497" y="2087093"/>
            <a:ext cx="950912" cy="70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Рисунок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197" y="2953868"/>
            <a:ext cx="935037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Рисунок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709" y="3973043"/>
            <a:ext cx="889000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Рисунок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059" y="2934818"/>
            <a:ext cx="733425" cy="90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Рисунок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059" y="2963393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Рисунок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009" y="4001618"/>
            <a:ext cx="9429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Рисунок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584" y="1982318"/>
            <a:ext cx="719138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Рисунок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008" y="2026768"/>
            <a:ext cx="752475" cy="85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Рисунок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609" y="4030193"/>
            <a:ext cx="923925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Рисунок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0"/>
          <a:stretch>
            <a:fillRect/>
          </a:stretch>
        </p:blipFill>
        <p:spPr bwMode="auto">
          <a:xfrm>
            <a:off x="6777172" y="2037881"/>
            <a:ext cx="893762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Рисунок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834" y="3934943"/>
            <a:ext cx="82867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Рисунок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6109" y="3953993"/>
            <a:ext cx="89535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Рисунок 1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18"/>
          <a:stretch>
            <a:fillRect/>
          </a:stretch>
        </p:blipFill>
        <p:spPr bwMode="auto">
          <a:xfrm>
            <a:off x="8737734" y="3030068"/>
            <a:ext cx="866775" cy="74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Рисунок 1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759" y="3058643"/>
            <a:ext cx="882650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Рисунок 1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184" y="1999781"/>
            <a:ext cx="849313" cy="84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7"/>
          <p:cNvSpPr>
            <a:spLocks noChangeArrowheads="1"/>
          </p:cNvSpPr>
          <p:nvPr/>
        </p:nvSpPr>
        <p:spPr bwMode="auto">
          <a:xfrm>
            <a:off x="1609859" y="122349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1609859" y="168069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1609859" y="508111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1052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05275" algn="l"/>
              </a:tabLst>
            </a:pPr>
            <a:r>
              <a:rPr kumimoji="0" lang="ru-RU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482157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774</TotalTime>
  <Words>329</Words>
  <Application>Microsoft Office PowerPoint</Application>
  <PresentationFormat>Широкоэкранный</PresentationFormat>
  <Paragraphs>41</Paragraphs>
  <Slides>20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Bernard MT Condensed</vt:lpstr>
      <vt:lpstr>Calibri</vt:lpstr>
      <vt:lpstr>Corbel</vt:lpstr>
      <vt:lpstr>Gill Sans MT</vt:lpstr>
      <vt:lpstr>Impact</vt:lpstr>
      <vt:lpstr>Times New Roman</vt:lpstr>
      <vt:lpstr>Badge</vt:lpstr>
      <vt:lpstr>Презентация к уроку  по учебному предмету «Английский язык» в 3 классе  на тему  «Меню для семейного ужина»</vt:lpstr>
      <vt:lpstr>Watch the video and say the topic  </vt:lpstr>
      <vt:lpstr>Презентация PowerPoint</vt:lpstr>
      <vt:lpstr>The aim of the lesson:  Let’s help this family to cook diner!</vt:lpstr>
      <vt:lpstr>Work  in  Pairs</vt:lpstr>
      <vt:lpstr>Like / don’t like</vt:lpstr>
      <vt:lpstr>Points  for  tasks</vt:lpstr>
      <vt:lpstr>Lotto!</vt:lpstr>
      <vt:lpstr>Презентация PowerPoint</vt:lpstr>
      <vt:lpstr>1. Let’s Check!</vt:lpstr>
      <vt:lpstr>Points  0-1-2</vt:lpstr>
      <vt:lpstr>Move with the music!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Points  for  the  lesson</vt:lpstr>
      <vt:lpstr>We did it!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Екатерина</cp:lastModifiedBy>
  <cp:revision>32</cp:revision>
  <cp:lastPrinted>2022-11-15T06:51:05Z</cp:lastPrinted>
  <dcterms:created xsi:type="dcterms:W3CDTF">2022-11-09T17:11:20Z</dcterms:created>
  <dcterms:modified xsi:type="dcterms:W3CDTF">2022-11-28T15:00:47Z</dcterms:modified>
</cp:coreProperties>
</file>