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4" r:id="rId3"/>
    <p:sldId id="257" r:id="rId4"/>
    <p:sldId id="258" r:id="rId5"/>
    <p:sldId id="259" r:id="rId6"/>
    <p:sldId id="260" r:id="rId7"/>
    <p:sldId id="263" r:id="rId8"/>
    <p:sldId id="274" r:id="rId9"/>
    <p:sldId id="261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9" r:id="rId23"/>
    <p:sldId id="283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A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41" autoAdjust="0"/>
  </p:normalViewPr>
  <p:slideViewPr>
    <p:cSldViewPr>
      <p:cViewPr>
        <p:scale>
          <a:sx n="76" d="100"/>
          <a:sy n="76" d="100"/>
        </p:scale>
        <p:origin x="-3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512B0-D9C5-4B7C-B344-61E4635F1F18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F39DA-4E2B-4F74-A126-32BC05EC46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762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F39DA-4E2B-4F74-A126-32BC05EC46B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70.png"/><Relationship Id="rId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653136"/>
            <a:ext cx="5968752" cy="1752600"/>
          </a:xfrm>
        </p:spPr>
        <p:txBody>
          <a:bodyPr>
            <a:normAutofit lnSpcReduction="10000"/>
          </a:bodyPr>
          <a:lstStyle/>
          <a:p>
            <a:pPr algn="l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</a:t>
            </a:r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Нурия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Альхамовна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l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Тимершикская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Сабинского муниципального района Республики Татарстан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математики, 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квалификационная категория</a:t>
            </a:r>
            <a:endParaRPr lang="en-US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68235" y="714356"/>
            <a:ext cx="5258171" cy="28315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геометрии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(Для повторения темы «Площадь» в 8 классе)</a:t>
            </a:r>
            <a:endParaRPr lang="ru-RU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1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3978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А8. Сторона ромба равна 5 см, а одна из его диагоналей – 6 см. Чему равна площадь ромба?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Умножение 17"/>
          <p:cNvSpPr/>
          <p:nvPr/>
        </p:nvSpPr>
        <p:spPr>
          <a:xfrm>
            <a:off x="1305501" y="177281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040902" y="1700808"/>
                <a:ext cx="5286412" cy="830997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30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  <a:p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902" y="1700808"/>
                <a:ext cx="5286412" cy="830997"/>
              </a:xfrm>
              <a:prstGeom prst="rect">
                <a:avLst/>
              </a:prstGeom>
              <a:blipFill rotWithShape="1">
                <a:blip r:embed="rId2"/>
                <a:stretch>
                  <a:fillRect l="-1254" t="-137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094322" y="3020665"/>
                <a:ext cx="5286412" cy="830997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24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  <a:p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4322" y="3020665"/>
                <a:ext cx="5286412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1256" t="-1379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094322" y="4382469"/>
                <a:ext cx="528641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 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4322" y="4382469"/>
                <a:ext cx="5286412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256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040902" y="5268171"/>
                <a:ext cx="528641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12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902" y="5268171"/>
                <a:ext cx="5286412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254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Умножение 22"/>
          <p:cNvSpPr/>
          <p:nvPr/>
        </p:nvSpPr>
        <p:spPr>
          <a:xfrm>
            <a:off x="1397960" y="441550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множение 23"/>
          <p:cNvSpPr/>
          <p:nvPr/>
        </p:nvSpPr>
        <p:spPr>
          <a:xfrm>
            <a:off x="1397960" y="530582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47955" y="3020665"/>
            <a:ext cx="528638" cy="528638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786710" y="6357958"/>
            <a:ext cx="1000132" cy="28575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42844" y="6429396"/>
            <a:ext cx="1000132" cy="285752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23528" y="274638"/>
                <a:ext cx="8363272" cy="11430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А9</a:t>
                </a:r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. </a:t>
                </a:r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Чему равна площадь квадрата со стороной </a:t>
                </a:r>
                <a:br>
                  <a:rPr lang="ru-RU" sz="2400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5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b="1" i="1" smtClean="0">
                            <a:latin typeface="Cambria Math"/>
                            <a:cs typeface="Arial" pitchFamily="34" charset="0"/>
                          </a:rPr>
                        </m:ctrlPr>
                      </m:radPr>
                      <m:deg/>
                      <m:e>
                        <m:r>
                          <a:rPr lang="ru-RU" sz="2400" b="1" i="1" smtClean="0">
                            <a:latin typeface="Cambria Math"/>
                            <a:cs typeface="Arial" pitchFamily="34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  см?</a:t>
                </a:r>
                <a:endParaRPr lang="ru-RU" sz="2400" b="1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23528" y="274638"/>
                <a:ext cx="8363272" cy="1143000"/>
              </a:xfrm>
              <a:blipFill rotWithShape="1">
                <a:blip r:embed="rId2"/>
                <a:stretch>
                  <a:fillRect l="-1093" r="-11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Умножение 4"/>
          <p:cNvSpPr/>
          <p:nvPr/>
        </p:nvSpPr>
        <p:spPr>
          <a:xfrm>
            <a:off x="214282" y="285749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57224" y="1849060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50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                                                 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24" y="1849060"/>
                <a:ext cx="750099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887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857224" y="2860429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25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24" y="2860429"/>
                <a:ext cx="750099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887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57224" y="3714752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75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                                                                                      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24" y="3714752"/>
                <a:ext cx="7500990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887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857224" y="4500570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100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24" y="4500570"/>
                <a:ext cx="7500990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887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Умножение 9"/>
          <p:cNvSpPr/>
          <p:nvPr/>
        </p:nvSpPr>
        <p:spPr>
          <a:xfrm>
            <a:off x="214282" y="371475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/>
          <p:cNvSpPr/>
          <p:nvPr/>
        </p:nvSpPr>
        <p:spPr>
          <a:xfrm>
            <a:off x="214282" y="450057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000240"/>
            <a:ext cx="528638" cy="528638"/>
          </a:xfrm>
          <a:prstGeom prst="rect">
            <a:avLst/>
          </a:prstGeom>
          <a:noFill/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786710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200026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А10. Чему равна площадь равнобедренной трапеции с основаниями 10 см и 16 см и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боковой стороной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 см?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множение 2"/>
          <p:cNvSpPr/>
          <p:nvPr/>
        </p:nvSpPr>
        <p:spPr>
          <a:xfrm>
            <a:off x="428596" y="271462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71538" y="2643182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104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538" y="2643182"/>
                <a:ext cx="7500990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887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71538" y="3643314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42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538" y="3643314"/>
                <a:ext cx="750099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887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71538" y="4643446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52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538" y="4643446"/>
                <a:ext cx="750099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887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71538" y="5357826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65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538" y="5357826"/>
                <a:ext cx="7500990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887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Умножение 7"/>
          <p:cNvSpPr/>
          <p:nvPr/>
        </p:nvSpPr>
        <p:spPr>
          <a:xfrm>
            <a:off x="428596" y="3643314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428596" y="564357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572008"/>
            <a:ext cx="528638" cy="5286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3" y="285728"/>
            <a:ext cx="8533613" cy="141508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А11.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Чему равна площадь прямоугольного треугольника с гипотенузой 26 см, один из катетов которого равен 24 см?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Умножение 3"/>
          <p:cNvSpPr/>
          <p:nvPr/>
        </p:nvSpPr>
        <p:spPr>
          <a:xfrm>
            <a:off x="335725" y="192813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21405" y="1988840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60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1405" y="1988840"/>
                <a:ext cx="7500990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887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42976" y="3068960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312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976" y="3068960"/>
                <a:ext cx="750099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887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161798" y="4042631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240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798" y="4042631"/>
                <a:ext cx="750099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887" t="-3571" b="-22619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21405" y="4941168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120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1405" y="4941168"/>
                <a:ext cx="7500990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887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Умножение 8"/>
          <p:cNvSpPr/>
          <p:nvPr/>
        </p:nvSpPr>
        <p:spPr>
          <a:xfrm>
            <a:off x="428596" y="407566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385730" y="3101997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2202" y="5022069"/>
            <a:ext cx="528638" cy="528638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67544" y="328620"/>
                <a:ext cx="8229600" cy="1876244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А12. Площадь квадрата 48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. Чему равен периметр данного квадрата?</a:t>
                </a:r>
                <a:endParaRPr lang="ru-RU" sz="2400" b="1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67544" y="328620"/>
                <a:ext cx="8229600" cy="1876244"/>
              </a:xfrm>
              <a:blipFill rotWithShape="1">
                <a:blip r:embed="rId2"/>
                <a:stretch>
                  <a:fillRect l="-1185" r="-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Умножение 15"/>
          <p:cNvSpPr/>
          <p:nvPr/>
        </p:nvSpPr>
        <p:spPr>
          <a:xfrm>
            <a:off x="1501470" y="2420888"/>
            <a:ext cx="419254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124261" y="2314040"/>
                <a:ext cx="5805858" cy="513602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latin typeface="Cambria Math"/>
                            <a:cs typeface="Arial" pitchFamily="34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 см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4261" y="2314040"/>
                <a:ext cx="5805858" cy="513602"/>
              </a:xfrm>
              <a:prstGeom prst="rect">
                <a:avLst/>
              </a:prstGeom>
              <a:blipFill rotWithShape="1">
                <a:blip r:embed="rId3"/>
                <a:stretch>
                  <a:fillRect l="-1145" b="-17204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123728" y="3396950"/>
                <a:ext cx="5805858" cy="513602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latin typeface="Cambria Math"/>
                            <a:cs typeface="Arial" pitchFamily="34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 см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396950"/>
                <a:ext cx="5805858" cy="513602"/>
              </a:xfrm>
              <a:prstGeom prst="rect">
                <a:avLst/>
              </a:prstGeom>
              <a:blipFill rotWithShape="1">
                <a:blip r:embed="rId4"/>
                <a:stretch>
                  <a:fillRect l="-1145" b="-16129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124261" y="4442606"/>
                <a:ext cx="5805858" cy="496483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3</m:t>
                        </m:r>
                      </m:e>
                    </m:rad>
                    <m:r>
                      <a:rPr lang="ru-RU" sz="2400" b="0" i="0" smtClean="0">
                        <a:latin typeface="Cambria Math"/>
                        <a:cs typeface="Arial" pitchFamily="34" charset="0"/>
                      </a:rPr>
                      <m:t> </m:t>
                    </m:r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см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4261" y="4442606"/>
                <a:ext cx="5805858" cy="496483"/>
              </a:xfrm>
              <a:prstGeom prst="rect">
                <a:avLst/>
              </a:prstGeom>
              <a:blipFill rotWithShape="1">
                <a:blip r:embed="rId5"/>
                <a:stretch>
                  <a:fillRect l="-1145" b="-1978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2123728" y="5157192"/>
            <a:ext cx="5805858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144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/>
          <p:cNvSpPr/>
          <p:nvPr/>
        </p:nvSpPr>
        <p:spPr>
          <a:xfrm>
            <a:off x="1501470" y="3441005"/>
            <a:ext cx="419254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множение 21"/>
          <p:cNvSpPr/>
          <p:nvPr/>
        </p:nvSpPr>
        <p:spPr>
          <a:xfrm>
            <a:off x="1451170" y="5157192"/>
            <a:ext cx="419254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4437112"/>
            <a:ext cx="517076" cy="5286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3" y="285728"/>
            <a:ext cx="8713199" cy="207170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А13. Одна из сторон треугольника равна 16 см, а высота, проведенная к ней, - 9 см. Чему равна высота, проведенная к стороне треугольника, равной 24 см?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множение 7"/>
          <p:cNvSpPr/>
          <p:nvPr/>
        </p:nvSpPr>
        <p:spPr>
          <a:xfrm>
            <a:off x="1142976" y="242088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1164492" y="342900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1179397" y="5387701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4492" y="4175000"/>
            <a:ext cx="528638" cy="528638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994532" y="242088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 см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066540" y="415367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6 см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066540" y="332014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13 см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995143" y="5354664"/>
            <a:ext cx="1549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12 см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А14. Одна из сторон параллелограмма равна 14 см, а высота, проведенная к ней, - 12 см. Чему равна высота, проведенная к смежной стороне, равной 21 см?</a:t>
            </a:r>
            <a:endParaRPr lang="ru-RU" sz="2400" b="1" dirty="0"/>
          </a:p>
        </p:txBody>
      </p:sp>
      <p:sp>
        <p:nvSpPr>
          <p:cNvPr id="3" name="Умножение 2"/>
          <p:cNvSpPr/>
          <p:nvPr/>
        </p:nvSpPr>
        <p:spPr>
          <a:xfrm>
            <a:off x="314292" y="299695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57224" y="2996952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12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3800492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8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4500570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10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5357826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19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множение 7"/>
          <p:cNvSpPr/>
          <p:nvPr/>
        </p:nvSpPr>
        <p:spPr>
          <a:xfrm>
            <a:off x="266800" y="450057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314292" y="535782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795" y="3733519"/>
            <a:ext cx="528638" cy="5286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16835" y="404664"/>
                <a:ext cx="8391876" cy="904546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А15. Площадь квадрата равна 36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. Чему равен его периметр?</a:t>
                </a: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16835" y="404664"/>
                <a:ext cx="8391876" cy="904546"/>
              </a:xfrm>
              <a:blipFill rotWithShape="1">
                <a:blip r:embed="rId2"/>
                <a:stretch>
                  <a:fillRect l="-1089" r="-1162" b="-114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Умножение 3"/>
          <p:cNvSpPr/>
          <p:nvPr/>
        </p:nvSpPr>
        <p:spPr>
          <a:xfrm>
            <a:off x="314292" y="1846533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42976" y="1674997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12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309" y="2708920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24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3789040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18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4884320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36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множение 8"/>
          <p:cNvSpPr/>
          <p:nvPr/>
        </p:nvSpPr>
        <p:spPr>
          <a:xfrm>
            <a:off x="443635" y="3837865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493640" y="4917357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630" y="2754741"/>
            <a:ext cx="528638" cy="528638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072494" cy="1701972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А16. Периметр прямоугольника равен 40 см, а одна из его сторон 4 см. Прямоугольник имеет такую же площадь, что и квадрат. Чему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раве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периметр квадрата?</a:t>
            </a:r>
            <a:endParaRPr lang="ru-RU" sz="2400" dirty="0"/>
          </a:p>
        </p:txBody>
      </p:sp>
      <p:sp>
        <p:nvSpPr>
          <p:cNvPr id="4" name="Умножение 3"/>
          <p:cNvSpPr/>
          <p:nvPr/>
        </p:nvSpPr>
        <p:spPr>
          <a:xfrm>
            <a:off x="285720" y="300037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28662" y="3000372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40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3786190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16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4643446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64 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5429264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32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множение 8"/>
          <p:cNvSpPr/>
          <p:nvPr/>
        </p:nvSpPr>
        <p:spPr>
          <a:xfrm>
            <a:off x="285720" y="464344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285720" y="378619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429264"/>
            <a:ext cx="528638" cy="528638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142852"/>
            <a:ext cx="7815812" cy="14139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А17. Чему равна площадь ромба,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диагонали которого 8 см и 6 см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1781886" y="2145265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78166" y="2132856"/>
                <a:ext cx="4357718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 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8166" y="2132856"/>
                <a:ext cx="4357718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519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556262" y="3207941"/>
                <a:ext cx="4357718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24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262" y="3207941"/>
                <a:ext cx="435771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519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56262" y="4258522"/>
                <a:ext cx="4357718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48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262" y="4258522"/>
                <a:ext cx="4357718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519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56262" y="5301208"/>
                <a:ext cx="4357718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96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262" y="5301208"/>
                <a:ext cx="4357718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519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Умножение 8"/>
          <p:cNvSpPr/>
          <p:nvPr/>
        </p:nvSpPr>
        <p:spPr>
          <a:xfrm>
            <a:off x="1870435" y="422108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1898987" y="530120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8975" y="3140968"/>
            <a:ext cx="528640" cy="528638"/>
          </a:xfrm>
          <a:prstGeom prst="rect">
            <a:avLst/>
          </a:prstGeom>
          <a:noFill/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Дорогой друг!</a:t>
            </a:r>
          </a:p>
          <a:p>
            <a:pPr marL="0" indent="0" algn="ctr">
              <a:buNone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Перед тобой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презентация-тест.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Здесь представлены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20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задач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 повторение темы «Площадь» по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курсу геометрии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8 класса 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Задания на слайдах оформлены как  тест с выбором ответа. При нажатии на кнопку с номером, в случае неправильного ответа,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появляется значок    . Если ответ верный, то – значок       . Переход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от слайда к слайду осуществляется по управляющим кнопкам. Данный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тест-тренажер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надеюсь, поможет отработать навыки решения основных типов задач. </a:t>
            </a:r>
          </a:p>
          <a:p>
            <a:pPr marL="0" indent="0" algn="ctr"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Желаю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успеха!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954" y="3874109"/>
            <a:ext cx="237048" cy="23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59482"/>
            <a:ext cx="2651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22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 txBox="1">
                <a:spLocks/>
              </p:cNvSpPr>
              <p:nvPr/>
            </p:nvSpPr>
            <p:spPr>
              <a:xfrm>
                <a:off x="357158" y="285728"/>
                <a:ext cx="8319298" cy="928694"/>
              </a:xfrm>
              <a:prstGeom prst="rect">
                <a:avLst/>
              </a:prstGeom>
            </p:spPr>
            <p:txBody>
              <a:bodyPr>
                <a:normAutofit fontScale="92500"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itchFamily="34" charset="0"/>
                    <a:ea typeface="+mj-ea"/>
                    <a:cs typeface="Arial" pitchFamily="34" charset="0"/>
                  </a:rPr>
                  <a:t>А18. Две стороны треугольника равны 12 см и 9 см,</a:t>
                </a:r>
                <a:r>
                  <a:rPr kumimoji="0" lang="ru-RU" sz="2400" b="1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itchFamily="34" charset="0"/>
                    <a:ea typeface="+mj-ea"/>
                    <a:cs typeface="Arial" pitchFamily="34" charset="0"/>
                  </a:rPr>
                  <a:t> а угол между ними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ru-RU" sz="2400" b="1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/>
                            <a:ea typeface="+mj-ea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kumimoji="0" lang="ru-RU" sz="2400" b="1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/>
                            <a:ea typeface="+mj-ea"/>
                            <a:cs typeface="Arial" pitchFamily="34" charset="0"/>
                          </a:rPr>
                          <m:t>𝟑𝟎</m:t>
                        </m:r>
                      </m:e>
                      <m:sup>
                        <m:r>
                          <a:rPr kumimoji="0" lang="ru-RU" sz="2400" b="1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/>
                            <a:ea typeface="+mj-ea"/>
                            <a:cs typeface="Arial" pitchFamily="34" charset="0"/>
                          </a:rPr>
                          <m:t>о</m:t>
                        </m:r>
                      </m:sup>
                    </m:sSup>
                  </m:oMath>
                </a14:m>
                <a:r>
                  <a:rPr kumimoji="0" lang="ru-RU" sz="2400" b="1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itchFamily="34" charset="0"/>
                    <a:ea typeface="+mj-ea"/>
                    <a:cs typeface="Arial" pitchFamily="34" charset="0"/>
                  </a:rPr>
                  <a:t>. Чему равна площадь треугольника?</a:t>
                </a:r>
                <a:r>
                  <a:rPr kumimoji="0" lang="ru-RU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itchFamily="34" charset="0"/>
                    <a:ea typeface="+mj-ea"/>
                    <a:cs typeface="Arial" pitchFamily="34" charset="0"/>
                  </a:rPr>
                  <a:t> </a:t>
                </a:r>
                <a:endParaRPr kumimoji="0" lang="ru-RU" sz="240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+mj-ea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158" y="285728"/>
                <a:ext cx="8319298" cy="928694"/>
              </a:xfrm>
              <a:prstGeom prst="rect">
                <a:avLst/>
              </a:prstGeom>
              <a:blipFill rotWithShape="1">
                <a:blip r:embed="rId2"/>
                <a:stretch>
                  <a:fillRect l="-953" t="-3289" r="-7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Умножение 2"/>
          <p:cNvSpPr/>
          <p:nvPr/>
        </p:nvSpPr>
        <p:spPr>
          <a:xfrm>
            <a:off x="285720" y="164305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28662" y="1571612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54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1571612"/>
                <a:ext cx="750099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888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28662" y="2786058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108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2786058"/>
                <a:ext cx="750099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888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28662" y="4286256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27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4286256"/>
                <a:ext cx="7500990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888" t="-3571" b="-22619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28662" y="5715016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36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5715016"/>
                <a:ext cx="7500990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888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Умножение 7"/>
          <p:cNvSpPr/>
          <p:nvPr/>
        </p:nvSpPr>
        <p:spPr>
          <a:xfrm>
            <a:off x="285720" y="278605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285720" y="571501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500570"/>
            <a:ext cx="528638" cy="5286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500042"/>
            <a:ext cx="7889530" cy="148879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spcBef>
                <a:spcPct val="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А19. </a:t>
            </a:r>
            <a:r>
              <a:rPr lang="ru-RU" sz="2400" b="1" dirty="0" smtClean="0"/>
              <a:t>В прямоугольной трапеции основания равны 5 см и 9 см, а меньшая боковая сторона – 4 см. Чему равна площадь трапеции?</a:t>
            </a:r>
            <a:endParaRPr lang="ru-RU" sz="2400" b="1" dirty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Умножение 2"/>
          <p:cNvSpPr/>
          <p:nvPr/>
        </p:nvSpPr>
        <p:spPr>
          <a:xfrm>
            <a:off x="285720" y="242886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28662" y="2428868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36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2428868"/>
                <a:ext cx="7500990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888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28662" y="3214686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56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3214686"/>
                <a:ext cx="750099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888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28662" y="4071942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4071942"/>
                <a:ext cx="750099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888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28662" y="4857760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28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662" y="4857760"/>
                <a:ext cx="7500990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888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Умножение 7"/>
          <p:cNvSpPr/>
          <p:nvPr/>
        </p:nvSpPr>
        <p:spPr>
          <a:xfrm>
            <a:off x="285720" y="407194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285720" y="321468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857760"/>
            <a:ext cx="528638" cy="5286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Заголовок 1"/>
              <p:cNvSpPr txBox="1">
                <a:spLocks/>
              </p:cNvSpPr>
              <p:nvPr/>
            </p:nvSpPr>
            <p:spPr>
              <a:xfrm>
                <a:off x="251666" y="1052736"/>
                <a:ext cx="4860394" cy="1872208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itchFamily="34" charset="0"/>
                    <a:ea typeface="+mj-ea"/>
                    <a:cs typeface="Arial" pitchFamily="34" charset="0"/>
                  </a:rPr>
                  <a:t>А20.  </a:t>
                </a:r>
                <a:r>
                  <a:rPr lang="ru-RU" sz="2400" b="1" dirty="0" smtClean="0">
                    <a:latin typeface="Arial" pitchFamily="34" charset="0"/>
                    <a:ea typeface="+mj-ea"/>
                    <a:cs typeface="Arial" pitchFamily="34" charset="0"/>
                  </a:rPr>
                  <a:t>В прямоугольной трапеции угол Д равен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  <a:cs typeface="Arial" pitchFamily="34" charset="0"/>
                          </a:rPr>
                          <m:t>𝟒</m:t>
                        </m:r>
                        <m:r>
                          <a:rPr lang="ru-RU" sz="2400" b="1" i="1">
                            <a:latin typeface="Cambria Math"/>
                            <a:cs typeface="Arial" pitchFamily="34" charset="0"/>
                          </a:rPr>
                          <m:t>𝟓</m:t>
                        </m:r>
                      </m:e>
                      <m:sup>
                        <m:r>
                          <a:rPr lang="ru-RU" sz="2400" b="1" i="1">
                            <a:latin typeface="Cambria Math"/>
                            <a:cs typeface="Arial" pitchFamily="34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ru-RU" sz="2400" b="1" dirty="0" smtClean="0">
                    <a:latin typeface="Arial" pitchFamily="34" charset="0"/>
                    <a:ea typeface="+mj-ea"/>
                    <a:cs typeface="Arial" pitchFamily="34" charset="0"/>
                  </a:rPr>
                  <a:t>. Основания </a:t>
                </a:r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ВС </a:t>
                </a:r>
                <a:r>
                  <a:rPr lang="ru-RU" sz="2400" b="1" dirty="0">
                    <a:latin typeface="Arial" pitchFamily="34" charset="0"/>
                    <a:cs typeface="Arial" pitchFamily="34" charset="0"/>
                  </a:rPr>
                  <a:t>= 6 см; АД = </a:t>
                </a:r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10. Найдите площадь трапеции. </a:t>
                </a:r>
                <a:endParaRPr lang="ru-RU" sz="2400" b="1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666" y="1052736"/>
                <a:ext cx="4860394" cy="1872208"/>
              </a:xfrm>
              <a:prstGeom prst="rect">
                <a:avLst/>
              </a:prstGeom>
              <a:blipFill rotWithShape="1">
                <a:blip r:embed="rId2"/>
                <a:stretch>
                  <a:fillRect l="-1880" t="-2280" r="-18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Умножение 3"/>
          <p:cNvSpPr/>
          <p:nvPr/>
        </p:nvSpPr>
        <p:spPr>
          <a:xfrm>
            <a:off x="1857357" y="4357694"/>
            <a:ext cx="281670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00298" y="3571876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3</a:t>
                </a:r>
                <a14:m>
                  <m:oMath xmlns:m="http://schemas.openxmlformats.org/officeDocument/2006/math">
                    <m:r>
                      <a:rPr lang="ru-RU" sz="2400" b="0" i="0" smtClean="0">
                        <a:latin typeface="Cambria Math"/>
                        <a:cs typeface="Arial" pitchFamily="34" charset="0"/>
                      </a:rPr>
                      <m:t>2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0298" y="3571876"/>
                <a:ext cx="4929222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346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500298" y="4357694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44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0298" y="4357694"/>
                <a:ext cx="4929222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346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00298" y="5214950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64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0298" y="5214950"/>
                <a:ext cx="4929222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346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00298" y="6000768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88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latin typeface="Cambria Math"/>
                        <a:cs typeface="Arial" pitchFamily="34" charset="0"/>
                      </a:rPr>
                      <m:t> </m:t>
                    </m:r>
                  </m:oMath>
                </a14:m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0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0298" y="6000768"/>
                <a:ext cx="4929222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1346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Умножение 8"/>
          <p:cNvSpPr/>
          <p:nvPr/>
        </p:nvSpPr>
        <p:spPr>
          <a:xfrm>
            <a:off x="1857357" y="5214950"/>
            <a:ext cx="281670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1857357" y="6000768"/>
            <a:ext cx="281670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3500438"/>
            <a:ext cx="347390" cy="528638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29269"/>
            <a:ext cx="218374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31" y="1203869"/>
            <a:ext cx="1347787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868070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220072" y="2558006"/>
            <a:ext cx="360040" cy="366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748464" y="2558006"/>
            <a:ext cx="504056" cy="366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429520" y="2558006"/>
            <a:ext cx="500066" cy="366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619836" y="1052736"/>
            <a:ext cx="635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836712"/>
            <a:ext cx="66247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Использованная литература</a:t>
            </a:r>
          </a:p>
          <a:p>
            <a:pPr marL="502920" indent="-457200" algn="just">
              <a:buAutoNum type="arabicPeriod"/>
            </a:pP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Л.С.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Атанасян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   «Геометрия. 7-9 классы»</a:t>
            </a:r>
          </a:p>
          <a:p>
            <a:pPr marL="502920" indent="-457200" algn="just">
              <a:buAutoNum type="arabicPeriod"/>
            </a:pP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Гаврилова Н.Ф. Поурочные разработки по геометрии, 8 класс</a:t>
            </a:r>
          </a:p>
          <a:p>
            <a:pPr marL="502920" indent="-457200" algn="just">
              <a:buAutoNum type="arabicPeriod"/>
            </a:pP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Н.Б. Мельникова «Контрольные работы по геометрии»</a:t>
            </a:r>
          </a:p>
          <a:p>
            <a:pPr marL="502920" indent="-457200" algn="just">
              <a:buAutoNum type="arabicPeriod"/>
            </a:pP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Л.С.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Атанасян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  «Дидактические материалы по геометрии  8 класс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»</a:t>
            </a:r>
          </a:p>
          <a:p>
            <a:pPr marL="502920" indent="-457200" algn="just">
              <a:buAutoNum type="arabicPeriod"/>
            </a:pPr>
            <a:r>
              <a:rPr lang="ru-RU" sz="2400" b="1" dirty="0" err="1"/>
              <a:t>Интернетресурсы</a:t>
            </a:r>
            <a:r>
              <a:rPr lang="ru-RU" sz="2400" b="1" dirty="0"/>
              <a:t>.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47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mirgif.com/pohvala/klas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357562"/>
            <a:ext cx="3009018" cy="2741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142852"/>
            <a:ext cx="79152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Молодцы!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 выполнили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все задания!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71451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А1.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лощадь трапеции равна: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множение 6"/>
          <p:cNvSpPr/>
          <p:nvPr/>
        </p:nvSpPr>
        <p:spPr>
          <a:xfrm>
            <a:off x="500034" y="321468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42976" y="2285992"/>
            <a:ext cx="6929486" cy="830997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п</a:t>
            </a:r>
            <a:r>
              <a:rPr lang="ru-RU" sz="2400" dirty="0" smtClean="0"/>
              <a:t>роизведению суммы оснований на половину высоты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142976" y="3214686"/>
            <a:ext cx="6929486" cy="830997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п</a:t>
            </a:r>
            <a:r>
              <a:rPr lang="ru-RU" sz="2400" dirty="0" smtClean="0"/>
              <a:t>роизведению </a:t>
            </a:r>
            <a:r>
              <a:rPr lang="ru-RU" sz="2400" dirty="0" err="1" smtClean="0"/>
              <a:t>полусуммы</a:t>
            </a:r>
            <a:r>
              <a:rPr lang="ru-RU" sz="2400" dirty="0" smtClean="0"/>
              <a:t> оснований на половину высоты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4214818"/>
            <a:ext cx="6929486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п</a:t>
            </a:r>
            <a:r>
              <a:rPr lang="ru-RU" sz="2400" dirty="0" smtClean="0"/>
              <a:t>роизведению суммы оснований на высоту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42976" y="5214950"/>
            <a:ext cx="6929486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п</a:t>
            </a:r>
            <a:r>
              <a:rPr lang="ru-RU" sz="2400" dirty="0" smtClean="0"/>
              <a:t>роизведению оснований и высоты</a:t>
            </a:r>
            <a:endParaRPr lang="ru-RU" sz="2400" dirty="0"/>
          </a:p>
        </p:txBody>
      </p:sp>
      <p:sp>
        <p:nvSpPr>
          <p:cNvPr id="13" name="Умножение 12"/>
          <p:cNvSpPr/>
          <p:nvPr/>
        </p:nvSpPr>
        <p:spPr>
          <a:xfrm>
            <a:off x="500034" y="421481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500034" y="521495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14554"/>
            <a:ext cx="528638" cy="528638"/>
          </a:xfrm>
          <a:prstGeom prst="rect">
            <a:avLst/>
          </a:prstGeom>
          <a:noFill/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572396" y="6215082"/>
            <a:ext cx="1000132" cy="28575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571472" y="6286520"/>
            <a:ext cx="1000132" cy="285752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311756" cy="185738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А2.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лощадь прямоугольного треугольника равна:</a:t>
            </a:r>
            <a:endParaRPr lang="ru-RU" sz="2400" dirty="0"/>
          </a:p>
        </p:txBody>
      </p:sp>
      <p:sp>
        <p:nvSpPr>
          <p:cNvPr id="16" name="Умножение 15"/>
          <p:cNvSpPr/>
          <p:nvPr/>
        </p:nvSpPr>
        <p:spPr>
          <a:xfrm>
            <a:off x="214282" y="2370375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множение 16"/>
          <p:cNvSpPr/>
          <p:nvPr/>
        </p:nvSpPr>
        <p:spPr>
          <a:xfrm>
            <a:off x="214282" y="2961147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/>
          <p:cNvSpPr/>
          <p:nvPr/>
        </p:nvSpPr>
        <p:spPr>
          <a:xfrm>
            <a:off x="234640" y="364154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640" y="4233349"/>
            <a:ext cx="528638" cy="528638"/>
          </a:xfrm>
          <a:prstGeom prst="rect">
            <a:avLst/>
          </a:prstGeom>
          <a:noFill/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643834" y="6357958"/>
            <a:ext cx="1000132" cy="28575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642910" y="6429396"/>
            <a:ext cx="1000132" cy="285752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42910" y="2348880"/>
                <a:ext cx="750099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400" b="0" i="1" smtClean="0">
                          <a:latin typeface="Cambria Math"/>
                        </a:rPr>
                        <m:t>     </m:t>
                      </m:r>
                      <m:r>
                        <a:rPr lang="ru-RU" sz="2400" i="1" smtClean="0">
                          <a:latin typeface="Cambria Math"/>
                        </a:rPr>
                        <m:t>п</m:t>
                      </m:r>
                      <m:r>
                        <a:rPr lang="ru-RU" sz="2400" b="0" i="1" smtClean="0">
                          <a:latin typeface="Cambria Math"/>
                        </a:rPr>
                        <m:t>роизведению его катетов</m:t>
                      </m:r>
                    </m:oMath>
                  </m:oMathPara>
                </a14:m>
                <a:endParaRPr lang="ru-RU" sz="2400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910" y="2348880"/>
                <a:ext cx="7500990" cy="7386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899592" y="2995211"/>
            <a:ext cx="74168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произведению его гипотенузы на один из его катетов</a:t>
            </a:r>
            <a:endParaRPr lang="ru-RU" sz="2400" dirty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3641542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400" dirty="0" smtClean="0"/>
              <a:t>произведению стороны на высоту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4221088"/>
            <a:ext cx="5157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половине произведения его катетов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А3.  Площадь параллелограмма равна: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множение 2"/>
          <p:cNvSpPr/>
          <p:nvPr/>
        </p:nvSpPr>
        <p:spPr>
          <a:xfrm>
            <a:off x="528606" y="171448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00404" y="1714488"/>
            <a:ext cx="7500990" cy="830997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произведению стороны параллелограмма на высоту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2857994"/>
            <a:ext cx="7500990" cy="1200329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произведению его основания на высоту, проведенную к данному основанию</a:t>
            </a: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4286256"/>
            <a:ext cx="7500990" cy="830997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+mj-lt"/>
                <a:cs typeface="Arial" pitchFamily="34" charset="0"/>
              </a:rPr>
              <a:t>п</a:t>
            </a:r>
            <a:r>
              <a:rPr lang="ru-RU" sz="2400" dirty="0" smtClean="0">
                <a:latin typeface="+mj-lt"/>
                <a:cs typeface="Arial" pitchFamily="34" charset="0"/>
              </a:rPr>
              <a:t>оловине произведения его основания на высоту, проведенную к данному основанию</a:t>
            </a:r>
            <a:endParaRPr lang="ru-RU" sz="2400" dirty="0">
              <a:latin typeface="+mj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5572140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>
                <a:cs typeface="Arial" pitchFamily="34" charset="0"/>
              </a:rPr>
              <a:t>п</a:t>
            </a:r>
            <a:r>
              <a:rPr lang="ru-RU" sz="2400" dirty="0" smtClean="0">
                <a:cs typeface="Arial" pitchFamily="34" charset="0"/>
              </a:rPr>
              <a:t>роизведению смежных сторон параллелограмма</a:t>
            </a:r>
            <a:endParaRPr lang="ru-RU" sz="2400" dirty="0">
              <a:cs typeface="Arial" pitchFamily="34" charset="0"/>
            </a:endParaRPr>
          </a:p>
        </p:txBody>
      </p:sp>
      <p:sp>
        <p:nvSpPr>
          <p:cNvPr id="8" name="Умножение 7"/>
          <p:cNvSpPr/>
          <p:nvPr/>
        </p:nvSpPr>
        <p:spPr>
          <a:xfrm>
            <a:off x="428596" y="428625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428596" y="557214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579" y="2929521"/>
            <a:ext cx="528638" cy="5286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643834" y="6357958"/>
            <a:ext cx="1000132" cy="28575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42910" y="6429396"/>
            <a:ext cx="1000132" cy="285752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just"/>
            <a:r>
              <a:rPr lang="ru-RU" sz="2700" b="1" dirty="0" smtClean="0"/>
              <a:t>А4</a:t>
            </a:r>
            <a:r>
              <a:rPr lang="ru-RU" sz="2700" dirty="0" smtClean="0"/>
              <a:t>. </a:t>
            </a:r>
            <a:r>
              <a:rPr lang="ru-RU" sz="2700" b="1" dirty="0" smtClean="0"/>
              <a:t>Теорема Пифагора гласит: </a:t>
            </a:r>
            <a:r>
              <a:rPr lang="ru-RU" sz="2400" b="1" dirty="0" smtClean="0"/>
              <a:t>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Умножение 10"/>
          <p:cNvSpPr/>
          <p:nvPr/>
        </p:nvSpPr>
        <p:spPr>
          <a:xfrm>
            <a:off x="352334" y="1734083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28662" y="1747212"/>
            <a:ext cx="7500990" cy="830997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в прямоугольном треугольнике </a:t>
            </a:r>
            <a:r>
              <a:rPr lang="ru-RU" sz="2400" dirty="0" smtClean="0"/>
              <a:t>гипотенуза равна сумме </a:t>
            </a:r>
            <a:r>
              <a:rPr lang="ru-RU" sz="2400" dirty="0"/>
              <a:t>катетов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2277" y="3023292"/>
            <a:ext cx="7500990" cy="830997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в прямоугольном треугольнике квадрат гипотенузы равен сумме </a:t>
            </a:r>
            <a:r>
              <a:rPr lang="ru-RU" sz="2400" dirty="0" smtClean="0"/>
              <a:t>катетов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8662" y="4153661"/>
            <a:ext cx="7500990" cy="1200329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е</a:t>
            </a:r>
            <a:r>
              <a:rPr lang="ru-RU" sz="2400" dirty="0" smtClean="0"/>
              <a:t>сли квадрат одной стороны треугольника равен </a:t>
            </a:r>
            <a:r>
              <a:rPr lang="ru-RU" sz="2400" dirty="0"/>
              <a:t>сумме квадратов </a:t>
            </a:r>
            <a:r>
              <a:rPr lang="ru-RU" sz="2400" dirty="0" smtClean="0"/>
              <a:t>двух других сторон, то треугольник прямоугольный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2277" y="5538916"/>
            <a:ext cx="7500990" cy="830997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в</a:t>
            </a:r>
            <a:r>
              <a:rPr lang="ru-RU" sz="2400" dirty="0" smtClean="0"/>
              <a:t> прямоугольном треугольнике квадрат гипотенузы равен сумме квадратов катетов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Умножение 15"/>
          <p:cNvSpPr/>
          <p:nvPr/>
        </p:nvSpPr>
        <p:spPr>
          <a:xfrm>
            <a:off x="352334" y="4325198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множение 16"/>
          <p:cNvSpPr/>
          <p:nvPr/>
        </p:nvSpPr>
        <p:spPr>
          <a:xfrm>
            <a:off x="334520" y="300037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25" y="5547889"/>
            <a:ext cx="528638" cy="528638"/>
          </a:xfrm>
          <a:prstGeom prst="rect">
            <a:avLst/>
          </a:prstGeom>
          <a:noFill/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7643834" y="6357958"/>
            <a:ext cx="1000132" cy="28575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642910" y="6429396"/>
            <a:ext cx="1000132" cy="285752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А5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Египетским называется треугольник, длины сторон которого: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множение 2"/>
          <p:cNvSpPr/>
          <p:nvPr/>
        </p:nvSpPr>
        <p:spPr>
          <a:xfrm>
            <a:off x="457168" y="198884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40228" y="2001556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у</a:t>
            </a:r>
            <a:r>
              <a:rPr lang="ru-RU" sz="2400" dirty="0" smtClean="0"/>
              <a:t>довлетворяют теореме Пифагора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8790" y="3007718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у</a:t>
            </a:r>
            <a:r>
              <a:rPr lang="ru-RU" sz="2400" dirty="0" smtClean="0"/>
              <a:t>довлетворяют теореме, обратной теореме Пифагора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8035" y="4107281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р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авны 3, 4 и 5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5225534"/>
            <a:ext cx="7500990" cy="461665"/>
          </a:xfrm>
          <a:prstGeom prst="rect">
            <a:avLst/>
          </a:prstGeom>
          <a:noFill/>
          <a:ln cmpd="dbl">
            <a:solidFill>
              <a:schemeClr val="tx1"/>
            </a:solidFill>
          </a:ln>
          <a:scene3d>
            <a:camera prst="orthographicFront"/>
            <a:lightRig rig="balanced" dir="t"/>
          </a:scene3d>
          <a:sp3d contourW="12700" prstMaterial="legacyWireframe">
            <a:contourClr>
              <a:schemeClr val="tx2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р</a:t>
            </a:r>
            <a:r>
              <a:rPr lang="ru-RU" sz="2400" dirty="0" smtClean="0"/>
              <a:t>авны целым числам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множение 7"/>
          <p:cNvSpPr/>
          <p:nvPr/>
        </p:nvSpPr>
        <p:spPr>
          <a:xfrm>
            <a:off x="457168" y="299695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515828" y="521495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38" y="4107281"/>
            <a:ext cx="528638" cy="5286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643834" y="6429396"/>
            <a:ext cx="1000132" cy="28575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714348" y="6429396"/>
            <a:ext cx="1000132" cy="285752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57158" y="188640"/>
            <a:ext cx="8143932" cy="129614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А6. </a:t>
            </a:r>
            <a:r>
              <a:rPr lang="ru-RU" sz="2400" b="1" dirty="0" smtClean="0"/>
              <a:t>Основания трапеции равны 5 см и 9 см, ее высота – 6 см. Чему равна площадь трапеции?</a:t>
            </a:r>
            <a:endParaRPr lang="ru-RU" sz="2400" b="1" dirty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Умножение 4"/>
          <p:cNvSpPr/>
          <p:nvPr/>
        </p:nvSpPr>
        <p:spPr>
          <a:xfrm>
            <a:off x="1357290" y="234888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95736" y="2297839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54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2297839"/>
                <a:ext cx="4929222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346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186691" y="3196457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21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6691" y="3196457"/>
                <a:ext cx="4929222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345" t="-3529" b="-21176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214825" y="4173220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42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825" y="4173220"/>
                <a:ext cx="4929222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345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227618" y="5157192"/>
                <a:ext cx="4929222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84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7618" y="5157192"/>
                <a:ext cx="4929222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345" t="-2353" b="-22353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Умножение 9"/>
          <p:cNvSpPr/>
          <p:nvPr/>
        </p:nvSpPr>
        <p:spPr>
          <a:xfrm>
            <a:off x="1357290" y="321297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/>
          <p:cNvSpPr/>
          <p:nvPr/>
        </p:nvSpPr>
        <p:spPr>
          <a:xfrm>
            <a:off x="1471596" y="5157192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1596" y="4077072"/>
            <a:ext cx="528636" cy="528638"/>
          </a:xfrm>
          <a:prstGeom prst="rect">
            <a:avLst/>
          </a:prstGeom>
          <a:noFill/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929586" y="6357958"/>
            <a:ext cx="1000132" cy="357190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142844" y="6357958"/>
            <a:ext cx="1000132" cy="357190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92696"/>
            <a:ext cx="7429552" cy="115212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А7. Чему равна площадь ромба со стороной 10 см и углом, равным 60˚?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Умножение 4"/>
          <p:cNvSpPr/>
          <p:nvPr/>
        </p:nvSpPr>
        <p:spPr>
          <a:xfrm>
            <a:off x="354482" y="2348880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96353" y="2324414"/>
                <a:ext cx="7500990" cy="461665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50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353" y="2324414"/>
                <a:ext cx="7500990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887" t="-4706" b="-20000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116175" y="3188404"/>
                <a:ext cx="7500990" cy="865814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latin typeface="Cambria Math"/>
                          </a:rPr>
                          <m:t>3 </m:t>
                        </m:r>
                      </m:e>
                    </m:rad>
                  </m:oMath>
                </a14:m>
                <a:r>
                  <a:rPr lang="ru-RU" sz="2400" dirty="0" smtClean="0"/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  <a:p>
                <a:r>
                  <a:rPr lang="ru-RU" sz="2400" dirty="0" smtClean="0"/>
                  <a:t> 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175" y="3188404"/>
                <a:ext cx="7500990" cy="865814"/>
              </a:xfrm>
              <a:prstGeom prst="rect">
                <a:avLst/>
              </a:prstGeom>
              <a:blipFill rotWithShape="1">
                <a:blip r:embed="rId3"/>
                <a:stretch>
                  <a:fillRect l="-888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90723" y="4367855"/>
                <a:ext cx="7500990" cy="830997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100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  <a:p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723" y="4367855"/>
                <a:ext cx="7500990" cy="830997"/>
              </a:xfrm>
              <a:prstGeom prst="rect">
                <a:avLst/>
              </a:prstGeom>
              <a:blipFill rotWithShape="1">
                <a:blip r:embed="rId4"/>
                <a:stretch>
                  <a:fillRect l="-887" t="-1379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68295" y="5357826"/>
                <a:ext cx="7500990" cy="865814"/>
              </a:xfrm>
              <a:prstGeom prst="rect">
                <a:avLst/>
              </a:prstGeom>
              <a:noFill/>
              <a:ln cmpd="dbl">
                <a:solidFill>
                  <a:schemeClr val="tx1"/>
                </a:solidFill>
              </a:ln>
              <a:scene3d>
                <a:camera prst="orthographicFront"/>
                <a:lightRig rig="balanced" dir="t"/>
              </a:scene3d>
              <a:sp3d contourW="12700" prstMaterial="legacyWireframe">
                <a:contourClr>
                  <a:schemeClr val="tx2">
                    <a:lumMod val="75000"/>
                  </a:schemeClr>
                </a:contourClr>
              </a:sp3d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2</a:t>
                </a:r>
                <a:r>
                  <a:rPr lang="ru-RU" sz="2400" dirty="0" smtClean="0"/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latin typeface="Cambria Math"/>
                          </a:rPr>
                          <m:t>3 </m:t>
                        </m:r>
                      </m:e>
                    </m:rad>
                  </m:oMath>
                </a14:m>
                <a:r>
                  <a:rPr lang="ru-RU" sz="2400" dirty="0"/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latin typeface="Arial" pitchFamily="34" charset="0"/>
                  <a:cs typeface="Arial" pitchFamily="34" charset="0"/>
                </a:endParaRPr>
              </a:p>
              <a:p>
                <a:r>
                  <a:rPr lang="ru-RU" sz="2400" dirty="0" smtClean="0"/>
                  <a:t>                                                                                                          </a:t>
                </a:r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 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8295" y="5357826"/>
                <a:ext cx="7500990" cy="865814"/>
              </a:xfrm>
              <a:prstGeom prst="rect">
                <a:avLst/>
              </a:prstGeom>
              <a:blipFill rotWithShape="1">
                <a:blip r:embed="rId5"/>
                <a:stretch>
                  <a:fillRect l="-887"/>
                </a:stretch>
              </a:blipFill>
              <a:ln cmpd="dbl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Умножение 9"/>
          <p:cNvSpPr/>
          <p:nvPr/>
        </p:nvSpPr>
        <p:spPr>
          <a:xfrm>
            <a:off x="500034" y="4365104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/>
          <p:cNvSpPr/>
          <p:nvPr/>
        </p:nvSpPr>
        <p:spPr>
          <a:xfrm>
            <a:off x="567690" y="5357826"/>
            <a:ext cx="428628" cy="42862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www.yoursmileys.ru/ismile/tick/i390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29" y="3356992"/>
            <a:ext cx="528638" cy="528638"/>
          </a:xfrm>
          <a:prstGeom prst="rect">
            <a:avLst/>
          </a:prstGeom>
          <a:noFill/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643834" y="6429396"/>
            <a:ext cx="1000132" cy="285752"/>
          </a:xfrm>
          <a:prstGeom prst="actionButtonForwardNex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714348" y="6429396"/>
            <a:ext cx="1000132" cy="285752"/>
          </a:xfrm>
          <a:prstGeom prst="actionButtonBackPreviou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1150</TotalTime>
  <Words>973</Words>
  <Application>Microsoft Office PowerPoint</Application>
  <PresentationFormat>Экран (4:3)</PresentationFormat>
  <Paragraphs>129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А1. Площадь трапеции равна:</vt:lpstr>
      <vt:lpstr>А2. Площадь прямоугольного треугольника равна:</vt:lpstr>
      <vt:lpstr>А3.  Площадь параллелограмма равна:</vt:lpstr>
      <vt:lpstr>А4. Теорема Пифагора гласит:  </vt:lpstr>
      <vt:lpstr>А5.  Египетским называется треугольник, длины сторон которого:</vt:lpstr>
      <vt:lpstr>Презентация PowerPoint</vt:lpstr>
      <vt:lpstr>А7. Чему равна площадь ромба со стороной 10 см и углом, равным 60˚?</vt:lpstr>
      <vt:lpstr>А8. Сторона ромба равна 5 см, а одна из его диагоналей – 6 см. Чему равна площадь ромба?</vt:lpstr>
      <vt:lpstr>А9. Чему равна площадь квадрата со стороной  5 √2  см?</vt:lpstr>
      <vt:lpstr>А10. Чему равна площадь равнобедренной трапеции с основаниями 10 см и 16 см и боковой стороной 5 см?</vt:lpstr>
      <vt:lpstr>А11. Чему равна площадь прямоугольного треугольника с гипотенузой 26 см, один из катетов которого равен 24 см?  </vt:lpstr>
      <vt:lpstr>А12. Площадь квадрата 48 〖см〗^2. Чему равен периметр данного квадрата?</vt:lpstr>
      <vt:lpstr>А13. Одна из сторон треугольника равна 16 см, а высота, проведенная к ней, - 9 см. Чему равна высота, проведенная к стороне треугольника, равной 24 см?</vt:lpstr>
      <vt:lpstr>А14. Одна из сторон параллелограмма равна 14 см, а высота, проведенная к ней, - 12 см. Чему равна высота, проведенная к смежной стороне, равной 21 см?</vt:lpstr>
      <vt:lpstr>А15. Площадь квадрата равна 36 〖см〗^2. Чему равен его периметр?</vt:lpstr>
      <vt:lpstr>А16. Периметр прямоугольника равен 40 см, а одна из его сторон 4 см. Прямоугольник имеет такую же площадь, что и квадрат. Чему раве периметр квадрата?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теста по физике в формате ЕГЭ, часть А</dc:title>
  <dc:creator>Олеся</dc:creator>
  <cp:lastModifiedBy>школа32</cp:lastModifiedBy>
  <cp:revision>112</cp:revision>
  <dcterms:modified xsi:type="dcterms:W3CDTF">2018-02-26T11:58:30Z</dcterms:modified>
</cp:coreProperties>
</file>