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6" r:id="rId4"/>
    <p:sldId id="257" r:id="rId5"/>
    <p:sldId id="266" r:id="rId6"/>
    <p:sldId id="25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61" r:id="rId15"/>
    <p:sldId id="262" r:id="rId16"/>
    <p:sldId id="263" r:id="rId17"/>
    <p:sldId id="264" r:id="rId18"/>
    <p:sldId id="260" r:id="rId19"/>
    <p:sldId id="271" r:id="rId20"/>
    <p:sldId id="270" r:id="rId21"/>
    <p:sldId id="278" r:id="rId22"/>
    <p:sldId id="277" r:id="rId23"/>
    <p:sldId id="286" r:id="rId24"/>
    <p:sldId id="287" r:id="rId25"/>
    <p:sldId id="27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1260981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cquest Script" panose="02000505000000020004" pitchFamily="2" charset="0"/>
              </a:rPr>
              <a:t>Технология приготовления блинчиков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cquest Script" panose="02000505000000020004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116" y="3645024"/>
            <a:ext cx="52654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cquest Script" panose="02000505000000020004" pitchFamily="2" charset="0"/>
              </a:rPr>
              <a:t>Учитель технологии МАОУ СОШ №8</a:t>
            </a:r>
          </a:p>
          <a:p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cquest Script" panose="02000505000000020004" pitchFamily="2" charset="0"/>
              </a:rPr>
              <a:t>Гончар Наталья Анатольевна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cquest Scrip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870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635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889844"/>
            <a:ext cx="64624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Какие бывают </a:t>
            </a:r>
            <a:r>
              <a:rPr lang="ru-RU" b="1" dirty="0" smtClean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блины</a:t>
            </a:r>
          </a:p>
          <a:p>
            <a:endParaRPr lang="ru-RU" b="1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pPr>
              <a:buFont typeface="Arial"/>
              <a:buChar char="•"/>
            </a:pPr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Постные блины, блины гречневые заварные, сдобные, крестьянские, боярские, царские, красные (пшеничные), сметанные, сборные, пшеничные, овсяные, </a:t>
            </a:r>
            <a:r>
              <a:rPr lang="ru-RU" b="1" dirty="0" err="1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гурьевские</a:t>
            </a:r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, скорые, кукурузные, яичные, рисовые с сыром, картофельные, морковные, тыквенные, пшеничные легкие, пшеничные славянские, блины с припеком, фаршированные, блинчики «Неженка», «Загадка», тонкие, блинчики с вареньем.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Блинчатый каравай из 5-6 тонких блинов, пошехонские блинчатые трубочки, блинчатый пирог, пирожки блинчатые, жаренные во фритюре, </a:t>
            </a:r>
            <a:r>
              <a:rPr lang="ru-RU" b="1" dirty="0" err="1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блинница</a:t>
            </a:r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.</a:t>
            </a:r>
            <a:endParaRPr lang="ru-RU" b="1" i="0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2593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1166843"/>
            <a:ext cx="60304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На заметку:</a:t>
            </a:r>
            <a:endParaRPr lang="ru-RU" b="1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pPr>
              <a:buFont typeface="Arial"/>
              <a:buChar char="•"/>
            </a:pP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Перед </a:t>
            </a:r>
            <a:r>
              <a:rPr lang="ru-RU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тем, как замешивать тесто, </a:t>
            </a: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муку </a:t>
            </a:r>
            <a:r>
              <a:rPr lang="ru-RU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нужно обязательно просеять </a:t>
            </a: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через сито. При этом </a:t>
            </a:r>
            <a:r>
              <a:rPr lang="ru-RU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удаляются </a:t>
            </a: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комочки и случайные примеси, </a:t>
            </a:r>
            <a:r>
              <a:rPr lang="ru-RU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а </a:t>
            </a: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мука обогащается воздухом.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Не сыпать муку в жидкость, от этого она спекается в комки. Лучше понемногу подливать жидкость в углубление в лунке, замешивая до равномерной густоты получающуюся массу.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Нужно хорошо разогреть сковороду, чтобы блины легко снимались.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Готовые блины нужно смазывать сливочным маслом, чтобы они были мягкие и ароматные.</a:t>
            </a:r>
            <a:endParaRPr lang="ru-RU" b="1" i="0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  <p:pic>
        <p:nvPicPr>
          <p:cNvPr id="5122" name="Picture 2" descr="C:\Users\GoncharN\Desktop\конкурсы мне\133899852_Blinuy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18885"/>
            <a:ext cx="5962972" cy="447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998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766" y="2190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43867" y="836712"/>
            <a:ext cx="2520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Блины </a:t>
            </a:r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скороспелые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2-3 яйца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1 ст. л. сахара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0,5 ч. </a:t>
            </a:r>
            <a:r>
              <a:rPr lang="ru-RU" sz="1200" b="1" dirty="0" err="1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л.соли</a:t>
            </a:r>
            <a:endParaRPr lang="ru-RU" sz="1200" b="1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3 стакана кефира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3,5 стакана муки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0,5 ч. л. </a:t>
            </a:r>
            <a:r>
              <a:rPr lang="ru-RU" sz="1200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соды</a:t>
            </a:r>
          </a:p>
          <a:p>
            <a:endParaRPr lang="ru-RU" sz="1200" b="1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Яйца, соль, сахар перемешать с кефиром. Муку смешать с содой, всыпать в смесь с кефиром, перемешать, чтобы не образовалось комков, и выпекать</a:t>
            </a:r>
            <a:r>
              <a:rPr lang="ru-RU" sz="1200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.</a:t>
            </a:r>
          </a:p>
          <a:p>
            <a:endParaRPr lang="ru-RU" sz="1200" b="1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pPr>
              <a:buFont typeface="Arial"/>
              <a:buChar char="•"/>
            </a:pPr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Блины скороспелые 2-3 яйца 1 ст. л. сахара 0,5 ч. </a:t>
            </a:r>
            <a:r>
              <a:rPr lang="ru-RU" sz="1200" b="1" dirty="0" err="1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л.соли</a:t>
            </a:r>
            <a:r>
              <a:rPr lang="ru-RU" sz="1200" b="1" dirty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3 стакана кефира 3,5 стакана муки 0,5 ч. л. соды Яйца, соль, сахар перемешать с кефиром. Муку смешать с содой, всыпать в смесь с кефиром, перемешать, чтобы не образовалось комков, и выпекать.</a:t>
            </a:r>
            <a:endParaRPr lang="ru-RU" sz="1200" b="1" i="0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02545" y="836712"/>
            <a:ext cx="27258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Блины украинские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300 г пшена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0,5 л молока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1 ст. л. масла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230 г муки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25 г дрожжей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2 яйца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2 ст. л. сахара</a:t>
            </a: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соль по </a:t>
            </a:r>
            <a:r>
              <a:rPr lang="ru-RU" sz="1200" b="1" dirty="0" smtClean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вкусу</a:t>
            </a:r>
          </a:p>
          <a:p>
            <a:endParaRPr lang="ru-RU" sz="1200" b="1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1200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Влить в кастрюлю пол стакана молока, добавить масла, довести до кипения, всыпать муки, заварить густое тесто. Дать остыть до комнатной температуры, затем влить разведенные в теплой воде дрожжи, накрыть, поставить в теплое место. В готовое тесто добавить протертую кашу, 2 желтка, взбитые с сахаром, соль, 2 стакана теплого молока и дать подойти тесту. Добавить взбитые белки и печь.</a:t>
            </a:r>
            <a:endParaRPr lang="ru-RU" sz="1200" b="1" i="0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46268" y="499720"/>
            <a:ext cx="19489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600" b="1" dirty="0">
                <a:ln w="1905">
                  <a:solidFill>
                    <a:prstClr val="black">
                      <a:lumMod val="75000"/>
                      <a:lumOff val="25000"/>
                    </a:prstClr>
                  </a:solidFill>
                </a:ln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Рецепты блинов:</a:t>
            </a:r>
            <a:endParaRPr lang="ru-RU" sz="1600" b="1" dirty="0">
              <a:ln w="1905">
                <a:solidFill>
                  <a:prstClr val="black">
                    <a:lumMod val="75000"/>
                    <a:lumOff val="25000"/>
                  </a:prstClr>
                </a:solidFill>
              </a:ln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085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3432175"/>
            <a:ext cx="53640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ru-RU" sz="2000" b="1" dirty="0" smtClean="0">
                <a:ln w="190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Перед </a:t>
            </a:r>
            <a:r>
              <a:rPr lang="ru-RU" sz="2000" b="1" dirty="0">
                <a:ln w="190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включением электроплиты проверить шнур.</a:t>
            </a:r>
          </a:p>
          <a:p>
            <a:pPr>
              <a:buFont typeface="Arial"/>
              <a:buChar char="•"/>
            </a:pPr>
            <a:r>
              <a:rPr lang="ru-RU" sz="2000" b="1" dirty="0">
                <a:ln w="190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Включать электроплиту только сухими руками.</a:t>
            </a:r>
          </a:p>
          <a:p>
            <a:pPr>
              <a:buFont typeface="Arial"/>
              <a:buChar char="•"/>
            </a:pPr>
            <a:r>
              <a:rPr lang="ru-RU" sz="2000" b="1" dirty="0">
                <a:ln w="190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Горячую сковороду брать прихватками.</a:t>
            </a:r>
          </a:p>
          <a:p>
            <a:pPr>
              <a:buFont typeface="Arial"/>
              <a:buChar char="•"/>
            </a:pPr>
            <a:r>
              <a:rPr lang="ru-RU" sz="2000" b="1" dirty="0">
                <a:ln w="1905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Выключить электроплиту после работы</a:t>
            </a:r>
            <a:endParaRPr lang="ru-RU" sz="2000" b="1" i="0" dirty="0">
              <a:ln w="1905">
                <a:solidFill>
                  <a:schemeClr val="tx1">
                    <a:lumMod val="65000"/>
                    <a:lumOff val="3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  <p:pic>
        <p:nvPicPr>
          <p:cNvPr id="6148" name="Picture 4" descr="https://i1.wp.com/kiyservice.ua/wp-content/uploads/2019/10/electroplity.png?fit=980%2C793&amp;ssl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8680"/>
            <a:ext cx="2367293" cy="191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59832" y="561105"/>
            <a:ext cx="3419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Техника безопасной работы с плитой</a:t>
            </a:r>
            <a:endParaRPr lang="ru-RU" sz="2800" b="1" i="0" dirty="0">
              <a:ln w="1905">
                <a:solidFill>
                  <a:schemeClr val="tx1">
                    <a:lumMod val="75000"/>
                    <a:lumOff val="2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144649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651" y="-15514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5937" y="4941168"/>
            <a:ext cx="4211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Яйца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смешать с сахаром и половиной стакана молока.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Users\GoncharN\Desktop\конкурсы мне\big_5726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93"/>
          <a:stretch/>
        </p:blipFill>
        <p:spPr bwMode="auto">
          <a:xfrm>
            <a:off x="3995936" y="1844824"/>
            <a:ext cx="4211960" cy="298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3995936" y="794321"/>
            <a:ext cx="4211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Как приготовить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тонкие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блинчики на молоке: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7408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45811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Постепенно подсыпать муку, тщательно перемешивать. Тесто получается густое, как на оладьи.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 descr="C:\Users\GoncharN\Desktop\конкурсы мне\big_5726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2"/>
          <a:stretch/>
        </p:blipFill>
        <p:spPr bwMode="auto">
          <a:xfrm>
            <a:off x="3851920" y="1052736"/>
            <a:ext cx="4248472" cy="3037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56257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4365104"/>
            <a:ext cx="4067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Когда вся мука введена в тесто, влить оставшееся молоко, тщательно перемешать.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 descr="C:\Users\GoncharN\Desktop\конкурсы мне\big_5727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25"/>
          <a:stretch/>
        </p:blipFill>
        <p:spPr bwMode="auto">
          <a:xfrm>
            <a:off x="4157019" y="836712"/>
            <a:ext cx="4465857" cy="3183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605349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4" y="4293096"/>
            <a:ext cx="4211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Постепенно влить воду, продолжая тщательно перемешивать тесто - в итоге оно должно получиться очень жидким.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C:\Users\GoncharN\Desktop\конкурсы мне\big_572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9"/>
          <a:stretch/>
        </p:blipFill>
        <p:spPr bwMode="auto">
          <a:xfrm>
            <a:off x="4564025" y="1268760"/>
            <a:ext cx="3888936" cy="2758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78340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16016" y="4509120"/>
            <a:ext cx="3779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Затем добавить растительное масло и снова перемешать тесто.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 descr="C:\Users\GoncharN\Desktop\конкурсы мне\big_5727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6"/>
          <a:stretch/>
        </p:blipFill>
        <p:spPr bwMode="auto">
          <a:xfrm>
            <a:off x="4355976" y="764704"/>
            <a:ext cx="4226620" cy="3010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59659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626" y="-25227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3426989"/>
            <a:ext cx="7038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Хорошо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разогреть сковороду.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Лучше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взять сковороду с антипригарным покрытием.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коворода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должна быть с удобной ручкой.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Разогретую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сковороду смазать небольшим количеством растительного масла.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Налить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на середину сковороды немного теста (примерно 0,5 обычного половника). Наклоняя сковороду в разные стороны, распределить тесто по поверхности. Жарить на среднем огне 0,5 минуты. Блин по краям должен начать отходить от стенок сковороды.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6" name="Picture 2" descr="C:\Users\GoncharN\Desktop\конкурсы мне\big_5727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45"/>
          <a:stretch/>
        </p:blipFill>
        <p:spPr bwMode="auto">
          <a:xfrm>
            <a:off x="4139952" y="476672"/>
            <a:ext cx="3913510" cy="2788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559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054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1052736"/>
            <a:ext cx="49320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Выпекая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на Масленицу блины,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бабушки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приговаривали: "Первый блин комам, второй – знакомым, третий – родне,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а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четвертый – мне!" 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2" name="Picture 4" descr="C:\Users\GoncharN\Desktop\конкурсы мне\07932d1b4492ee7ac9c1318523b939689eb5369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082" y="2852936"/>
            <a:ext cx="4547344" cy="31884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934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3645024"/>
            <a:ext cx="69847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Затем аккуратно приподнять блин (руками или лопаточкой), перевернуть его на другую сторону и жарить еще 10-30 секунд.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Степень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прожарки зависит от дальнейшего использования. Если блин с начинкой не будет обжариваться, его нужно подрумянить на этом этапе. Если же блины с начинкой будут дополнительно обжарены, то сейчас нужно приготовить блинчики (налистники) бледными, чтобы потом они не пережарились.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290" name="Picture 2" descr="C:\Users\GoncharN\Desktop\конкурсы мне\big_5727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0"/>
          <a:stretch/>
        </p:blipFill>
        <p:spPr bwMode="auto">
          <a:xfrm>
            <a:off x="4139952" y="552156"/>
            <a:ext cx="3841502" cy="2688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55960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6350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3928" y="458112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Каждый готовый блинчик нужно выложить на стопку остальных блинов и смазать небольшим количеством масла.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314" name="Picture 2" descr="C:\Users\GoncharN\Desktop\конкурсы мне\big_5727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" t="935" r="24" b="3838"/>
          <a:stretch/>
        </p:blipFill>
        <p:spPr bwMode="auto">
          <a:xfrm>
            <a:off x="3995936" y="1196752"/>
            <a:ext cx="4345558" cy="3099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62452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186" y="-6350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48691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Вкусные тонкие блинчики на молоке готовы.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/>
            </a:endParaRP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Приятного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аппетита!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338" name="Picture 2" descr="C:\Users\GoncharN\Desktop\конкурсы мне\s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175" y="1556792"/>
            <a:ext cx="4025024" cy="2636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62452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12845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Тест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Как правильно замешивать тесто: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а) муку сыпать в жидкость;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б) подливать жидкость в муку.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Разрыхлителем теста являются: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а) дрожжи;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б) сода;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в) сахар.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Тесто для блинов и оладий может быть: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а) дрожжевое;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б) </a:t>
            </a:r>
            <a:r>
              <a:rPr lang="ru-RU" dirty="0" err="1">
                <a:solidFill>
                  <a:srgbClr val="333333"/>
                </a:solidFill>
                <a:latin typeface="Helvetica Neue"/>
              </a:rPr>
              <a:t>бездрожжевое</a:t>
            </a:r>
            <a:r>
              <a:rPr lang="ru-RU" dirty="0">
                <a:solidFill>
                  <a:srgbClr val="333333"/>
                </a:solidFill>
                <a:latin typeface="Helvetica Neue"/>
              </a:rPr>
              <a:t>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Для блинов тесто: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а) жидкое;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б) густое.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Helvetica Neue"/>
              </a:rPr>
              <a:t>Первый блин комом получается потому, что: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а) сковорода сильно разогрелась;</a:t>
            </a:r>
          </a:p>
          <a:p>
            <a:r>
              <a:rPr lang="ru-RU" dirty="0">
                <a:solidFill>
                  <a:srgbClr val="333333"/>
                </a:solidFill>
                <a:latin typeface="Helvetica Neue"/>
              </a:rPr>
              <a:t>б) сковорода не разогрелась.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5856" y="612845"/>
            <a:ext cx="545435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Тест</a:t>
            </a:r>
          </a:p>
          <a:p>
            <a:pPr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Как правильно замешивать тесто: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а) муку сыпать в жидкость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б) подливать жидкость в муку.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Разрыхлителем теста являются: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а) дрожжи;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б) сода;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в) сахар.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Тесто для блинов и оладий может быть: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а) дрожжевое;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б)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бездрожжевое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Для блинов тесто: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а) жидкое;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б) густое.</a:t>
            </a:r>
          </a:p>
          <a:p>
            <a:pPr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Первый блин комом получается потому, что: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а) сковорода сильно разогрелась;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б) сковорода не разогрелась.</a:t>
            </a:r>
          </a:p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465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1340768"/>
            <a:ext cx="142190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Ответы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б;</a:t>
            </a:r>
          </a:p>
          <a:p>
            <a:pPr marL="457200" indent="-457200">
              <a:buAutoNum type="arabicPeriod"/>
            </a:pP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2. а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, б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</a:p>
          <a:p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3. а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, б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</a:p>
          <a:p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4. а;</a:t>
            </a:r>
          </a:p>
          <a:p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5. б.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9924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63888" y="1196750"/>
            <a:ext cx="516359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</a:t>
            </a: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внимание!</a:t>
            </a:r>
          </a:p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Приятного аппетита!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AutoShape 4" descr="https://www.zastavki.com/pictures/originals/2017Holidays___Carnival_Smiley_with_pancakes_on_Pancake_Day_card_11150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www.zastavki.com/pictures/originals/2017Holidays___Carnival_Smiley_with_pancakes_on_Pancake_Day_card_111505_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7" name="Picture 7" descr="C:\Users\GoncharN\Desktop\конкурсы мне\2017Holidays___Carnival_Smiley_with_pancakes_on_Pancake_Day_card_111505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420" y="3017756"/>
            <a:ext cx="3217528" cy="1809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706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31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9872" y="473510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Цель: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pPr>
              <a:buFont typeface="Arial"/>
              <a:buChar char="•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Научить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готовить изделия из теста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9945" y="1412776"/>
            <a:ext cx="60486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      Задачи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: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Научиться выпечке блинов по различным рецептам.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Воспитать уважение к народным традициям, культуру поведения, неравнодушное отношение к родному краю, заинтересованность в преемственности традиций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.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Объяснить обучающимся значение изделий из теста в питании человека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</a:p>
          <a:p>
            <a:pPr algn="just">
              <a:buFont typeface="Arial"/>
              <a:buChar char="•"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Ознакомить с видами теста и изделиями из него;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Прививать навыки культуры труда и аккуратности;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Развивать исполнительские умения и творческие способности.</a:t>
            </a:r>
          </a:p>
          <a:p>
            <a:pPr algn="just">
              <a:buFont typeface="Arial"/>
              <a:buChar char="•"/>
            </a:pP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Воспитывать эстетический вкус, внимательность, духовность, патриотизм, возрождение народных традиций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62452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1880" y="474345"/>
            <a:ext cx="5544616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Пословицы и поговорки про блины: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Горяч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блин, да скоро остыл.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Блином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масленым в рот лезет.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На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весь мир не испечёшь блин.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Тот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же блин, да на блюде.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Блин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– не клин, брюхо не расколет.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Из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слов блинов не напечёшь и полушубка не сошьёшь.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А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на масляной неделе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из трубы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 блины летели.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Слетел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, как блин со сковороды.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Блины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на дрожжах не удержать на вожжах.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Где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 блины, там и мы, где с маслом каша, там и место наше.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Великое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дело блины печь – налил да в печь.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Чужой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блин комом в горле становится.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Без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блина не масленица, без пирога не именины.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- Не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Lato"/>
              </a:rPr>
              <a:t>подбивай клин под овсяный блин: поджарится, сам свалится.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963455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186" y="-24983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5936" y="40050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Методы обучения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:</a:t>
            </a: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- объяснение;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- дегустация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;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- наблюдение;</a:t>
            </a:r>
          </a:p>
          <a:p>
            <a:pPr lvl="0"/>
            <a:r>
              <a:rPr lang="ru-RU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- </a:t>
            </a:r>
            <a:r>
              <a:rPr lang="ru-RU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</a:t>
            </a: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инструктаж по технике </a:t>
            </a:r>
            <a:r>
              <a:rPr lang="ru-RU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безопасности и </a:t>
            </a:r>
            <a:r>
              <a:rPr lang="ru-RU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санитарной гигиене;</a:t>
            </a:r>
          </a:p>
          <a:p>
            <a:endParaRPr lang="ru-RU" b="1" i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155679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Оборудование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:</a:t>
            </a:r>
          </a:p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- Учебник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, рабочая тетрадь, кастрюля, сковорода, сито, ложка столовая, венчик, миска, столовая тарелка.</a:t>
            </a:r>
            <a:endParaRPr lang="ru-RU" b="1" i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70625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GoncharN\Desktop\конкурсы мне\0003-003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-3175"/>
            <a:ext cx="9680576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GoncharN\Desktop\конкурсы мне\belyy-fon-bliny-yagod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r="12980"/>
          <a:stretch/>
        </p:blipFill>
        <p:spPr bwMode="auto">
          <a:xfrm>
            <a:off x="4211960" y="3068960"/>
            <a:ext cx="4227969" cy="33912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87276"/>
              </p:ext>
            </p:extLst>
          </p:nvPr>
        </p:nvGraphicFramePr>
        <p:xfrm>
          <a:off x="4412560" y="722000"/>
          <a:ext cx="3826768" cy="2346960"/>
        </p:xfrm>
        <a:graphic>
          <a:graphicData uri="http://schemas.openxmlformats.org/drawingml/2006/table">
            <a:tbl>
              <a:tblPr/>
              <a:tblGrid>
                <a:gridCol w="3826768"/>
              </a:tblGrid>
              <a:tr h="407501"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D84C00"/>
                          </a:solidFill>
                          <a:effectLst/>
                        </a:rPr>
                        <a:t>Продукты</a:t>
                      </a:r>
                      <a:endParaRPr lang="ru-RU" dirty="0">
                        <a:effectLst/>
                      </a:endParaRPr>
                    </a:p>
                  </a:txBody>
                  <a:tcPr marL="1143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Яйца - 3 шт.</a:t>
                      </a:r>
                    </a:p>
                  </a:txBody>
                  <a:tcPr marL="114300" marR="114300" marT="22860" marB="228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Молоко - 250 мл (1 стакан)</a:t>
                      </a:r>
                    </a:p>
                  </a:txBody>
                  <a:tcPr marL="114300" marR="114300" marT="22860" marB="228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Вода - 300-400 мл (1-2 стакана)</a:t>
                      </a:r>
                    </a:p>
                  </a:txBody>
                  <a:tcPr marL="114300" marR="114300" marT="22860" marB="228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Сахар - 2 ст. ложки</a:t>
                      </a:r>
                    </a:p>
                  </a:txBody>
                  <a:tcPr marL="114300" marR="114300" marT="22860" marB="228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Мука - 240 г (1,5 стакана)</a:t>
                      </a:r>
                    </a:p>
                  </a:txBody>
                  <a:tcPr marL="114300" marR="114300" marT="22860" marB="228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Масло растительное - 1-2 ст. ложки</a:t>
                      </a:r>
                    </a:p>
                  </a:txBody>
                  <a:tcPr marL="114300" marR="114300" marT="22860" marB="2286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13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53961" y="616019"/>
            <a:ext cx="73331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	Казалось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бы, что в них особенного — обыкновенное запеченное тесто. И какому народу неизвестны блины? Но так может рассуждать только тот, кто никогда не пробовал настоящих русских блинов, не вдыхал их опьяняющего аромата. </a:t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	Трудно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сказать, когда впервые блины появились на нашем столе, однако достоверно известно, что они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были ритуальным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блюдом еще у языческих славянских народов. </a:t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	Очень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образную характеристику блина, как ритуального кушанья, дал А. И. Куприн: </a:t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</a:b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«Блин кругл, как настоящее щедрое солнце. Блин красен и горяч, как горячее </a:t>
            </a:r>
            <a:r>
              <a:rPr lang="ru-RU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всепрогревающее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 солнце, блин полит растительным маслом — это воспоминание о жертвах, приносимых могущественным каменным идолам. </a:t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	Блин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— символ солнца, красных дней, хороших урожаев, ладных браков и здоровых детей».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В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старину блин сопутствовал человеку всю его жизнь — от рождения (роженицу кормили блином) и до самой смерти (обязательное блюдо во время поминальных обрядов). 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37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260" y="-32599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www.1obl.ru/upload/resize_cache/iblock/141/1024_768_2/14104bdabd205babf7ff62fd1337f5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602" y="603912"/>
            <a:ext cx="4565080" cy="34238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836712"/>
            <a:ext cx="39081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Руси это всегда был самый любимый и веселый праздник, который отмечался с широким размахом.</a:t>
            </a:r>
            <a:endParaRPr lang="ru-RU" b="1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i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каждый день имел свое название и традиции.</a:t>
            </a:r>
            <a:endParaRPr lang="ru-RU" b="1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i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Ее празднуют всю</a:t>
            </a:r>
            <a:endParaRPr lang="ru-RU" b="1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b="1" i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неделю </a:t>
            </a:r>
            <a:r>
              <a:rPr lang="ru-RU" b="1" i="1" dirty="0" smtClean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перед </a:t>
            </a:r>
            <a:r>
              <a:rPr lang="ru-RU" b="1" i="1" dirty="0" smtClean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Великим </a:t>
            </a:r>
            <a:r>
              <a:rPr lang="ru-RU" b="1" i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постом.</a:t>
            </a:r>
            <a:endParaRPr lang="ru-RU" b="1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4149080"/>
            <a:ext cx="6586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«Тещины вечерки», «</a:t>
            </a:r>
            <a:r>
              <a:rPr lang="ru-RU" b="1" dirty="0" err="1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золовкины</a:t>
            </a:r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 посиделки»</a:t>
            </a:r>
          </a:p>
          <a:p>
            <a:r>
              <a:rPr lang="ru-RU" b="1" dirty="0">
                <a:ln w="1905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Helvetica Neue"/>
              </a:rPr>
              <a:t>Конечно, подобные торжества были редкостью. Народ отмечал Масленицу главным образом гуляньем и блинами. Масленица потому так и названа, что русские люди в последнюю неделю перед Великим постом ели коровье масло: на нем жарились блины, оладьи, пирожки, калачи и лепешки.</a:t>
            </a:r>
            <a:endParaRPr lang="ru-RU" b="1" i="0" dirty="0">
              <a:ln w="1905">
                <a:solidFill>
                  <a:schemeClr val="tx1">
                    <a:lumMod val="85000"/>
                    <a:lumOff val="1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71966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0"/>
            <a:ext cx="9680576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Масленица в России. большая кукла для сжигания на голубое небо back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499" y="548680"/>
            <a:ext cx="3787227" cy="24048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Русский Праздник Масленица зимы (Масленица) — стоковое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60249"/>
            <a:ext cx="4563660" cy="2677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3682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1109</Words>
  <Application>Microsoft Office PowerPoint</Application>
  <PresentationFormat>Экран (4:3)</PresentationFormat>
  <Paragraphs>154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Nataliya Gonchar</dc:creator>
  <cp:lastModifiedBy>Nataliya Gonchar</cp:lastModifiedBy>
  <cp:revision>19</cp:revision>
  <dcterms:created xsi:type="dcterms:W3CDTF">2020-06-08T08:44:59Z</dcterms:created>
  <dcterms:modified xsi:type="dcterms:W3CDTF">2020-06-09T10:58:15Z</dcterms:modified>
</cp:coreProperties>
</file>